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09" r:id="rId3"/>
    <p:sldId id="292" r:id="rId4"/>
    <p:sldId id="298" r:id="rId5"/>
    <p:sldId id="294" r:id="rId6"/>
    <p:sldId id="271" r:id="rId7"/>
    <p:sldId id="308" r:id="rId8"/>
    <p:sldId id="295" r:id="rId9"/>
    <p:sldId id="307" r:id="rId10"/>
    <p:sldId id="291" r:id="rId11"/>
    <p:sldId id="280" r:id="rId12"/>
    <p:sldId id="306" r:id="rId13"/>
    <p:sldId id="267" r:id="rId14"/>
    <p:sldId id="299" r:id="rId15"/>
    <p:sldId id="268" r:id="rId16"/>
    <p:sldId id="274" r:id="rId17"/>
    <p:sldId id="302" r:id="rId18"/>
    <p:sldId id="300" r:id="rId19"/>
    <p:sldId id="301" r:id="rId20"/>
    <p:sldId id="303" r:id="rId21"/>
    <p:sldId id="304" r:id="rId22"/>
    <p:sldId id="290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9" autoAdjust="0"/>
    <p:restoredTop sz="94599"/>
  </p:normalViewPr>
  <p:slideViewPr>
    <p:cSldViewPr snapToGrid="0">
      <p:cViewPr varScale="1">
        <p:scale>
          <a:sx n="104" d="100"/>
          <a:sy n="104" d="100"/>
        </p:scale>
        <p:origin x="15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7C431-0E64-4F02-AC88-01BB639C9E2B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E9020-A750-4E4D-B6FE-0E452BEAC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4656B8-D07D-42A0-9986-2F0DA4A0316C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0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5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8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9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74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9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2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3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9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9F4E0-8301-4EF7-9A43-2913E1DA67C6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38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ciencedirect.com/science/journal/09247963/68/1" TargetMode="External"/><Relationship Id="rId4" Type="http://schemas.openxmlformats.org/officeDocument/2006/relationships/hyperlink" Target="http://www.sciencedirect.com/science/journal/0924796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0/0d/Opened_up_a_Pandora%27s_bo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6036" b="9876"/>
          <a:stretch/>
        </p:blipFill>
        <p:spPr bwMode="auto">
          <a:xfrm>
            <a:off x="3359424" y="0"/>
            <a:ext cx="5397323" cy="68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5925" y="0"/>
            <a:ext cx="3623857" cy="151819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Century" panose="02040604050505020304" pitchFamily="18" charset="0"/>
              </a:rPr>
              <a:t>Harvesting Rare Isotopes at NSCL and FRIB</a:t>
            </a:r>
            <a:endParaRPr lang="en-US" sz="3600" b="1" dirty="0">
              <a:latin typeface="Century" panose="020406040505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7487" y="5012067"/>
            <a:ext cx="2119313" cy="1464012"/>
          </a:xfrm>
        </p:spPr>
        <p:txBody>
          <a:bodyPr>
            <a:normAutofit/>
          </a:bodyPr>
          <a:lstStyle/>
          <a:p>
            <a:r>
              <a:rPr lang="en-US" dirty="0" smtClean="0"/>
              <a:t>Greg </a:t>
            </a:r>
            <a:r>
              <a:rPr lang="en-US" dirty="0" smtClean="0"/>
              <a:t>Severin</a:t>
            </a:r>
          </a:p>
          <a:p>
            <a:r>
              <a:rPr lang="en-US" dirty="0" smtClean="0"/>
              <a:t>HRS 2018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76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tracer radionuclides?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041" y="2731376"/>
            <a:ext cx="7886700" cy="402221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Normally: Small proton-only cyclotrons</a:t>
            </a:r>
          </a:p>
          <a:p>
            <a:pPr marL="0" indent="0">
              <a:buNone/>
            </a:pPr>
            <a:r>
              <a:rPr lang="en-US" dirty="0" smtClean="0"/>
              <a:t>(are very good at </a:t>
            </a:r>
            <a:r>
              <a:rPr lang="en-US" dirty="0" err="1" smtClean="0"/>
              <a:t>p,n</a:t>
            </a:r>
            <a:r>
              <a:rPr lang="en-US" dirty="0" smtClean="0"/>
              <a:t> reactions, for example to make </a:t>
            </a:r>
            <a:r>
              <a:rPr lang="en-US" baseline="30000" dirty="0" smtClean="0"/>
              <a:t>45</a:t>
            </a:r>
            <a:r>
              <a:rPr lang="en-US" dirty="0" smtClean="0"/>
              <a:t>Ti from </a:t>
            </a:r>
            <a:r>
              <a:rPr lang="en-US" baseline="30000" dirty="0" smtClean="0"/>
              <a:t>45</a:t>
            </a:r>
            <a:r>
              <a:rPr lang="en-US" dirty="0" smtClean="0"/>
              <a:t>Sc)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F:\Images\Camera\201408\201408A0\150820141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454" y="2852937"/>
            <a:ext cx="5904656" cy="331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en-US" baseline="30000" dirty="0"/>
              <a:t>45</a:t>
            </a:r>
            <a:r>
              <a:rPr lang="en-GB" altLang="en-US" dirty="0"/>
              <a:t>Ti </a:t>
            </a:r>
            <a:r>
              <a:rPr lang="en-GB" altLang="en-US" dirty="0" smtClean="0"/>
              <a:t>Production at a small cyclotron</a:t>
            </a:r>
            <a:endParaRPr lang="en-GB" b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76C030-7E04-4941-B581-BE42C035DC14}" type="datetime3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 October, 2018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02CE64-9C07-4650-A69C-DAADE73E09E2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0659" name="Picture 3" descr="F:\Images\Camera\201408\201408A0\150820141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-315416"/>
            <a:ext cx="2250846" cy="400506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7104112" y="1340768"/>
            <a:ext cx="864096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9936" y="2132857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22mg </a:t>
            </a:r>
            <a:r>
              <a:rPr lang="en-GB" dirty="0" err="1">
                <a:solidFill>
                  <a:srgbClr val="000000"/>
                </a:solidFill>
              </a:rPr>
              <a:t>Sc</a:t>
            </a:r>
            <a:r>
              <a:rPr lang="en-GB" dirty="0">
                <a:solidFill>
                  <a:srgbClr val="000000"/>
                </a:solidFill>
              </a:rPr>
              <a:t> foil, 250µm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879976" y="1916832"/>
            <a:ext cx="1512168" cy="208823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2248218" y="3296528"/>
            <a:ext cx="5864006" cy="2724761"/>
            <a:chOff x="724218" y="3296527"/>
            <a:chExt cx="5864006" cy="2724761"/>
          </a:xfrm>
        </p:grpSpPr>
        <p:grpSp>
          <p:nvGrpSpPr>
            <p:cNvPr id="13" name="Group 32"/>
            <p:cNvGrpSpPr/>
            <p:nvPr/>
          </p:nvGrpSpPr>
          <p:grpSpPr>
            <a:xfrm flipH="1">
              <a:off x="724218" y="3296527"/>
              <a:ext cx="5864006" cy="2724761"/>
              <a:chOff x="1435590" y="2259263"/>
              <a:chExt cx="6932524" cy="3894087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7054106" y="3211266"/>
                <a:ext cx="1314008" cy="527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</a:rPr>
                  <a:t>Water In</a:t>
                </a:r>
              </a:p>
            </p:txBody>
          </p:sp>
          <p:grpSp>
            <p:nvGrpSpPr>
              <p:cNvPr id="17" name="Group 31"/>
              <p:cNvGrpSpPr/>
              <p:nvPr/>
            </p:nvGrpSpPr>
            <p:grpSpPr>
              <a:xfrm>
                <a:off x="1435590" y="2259263"/>
                <a:ext cx="5876935" cy="3894087"/>
                <a:chOff x="1395486" y="2259263"/>
                <a:chExt cx="5876935" cy="3894087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4011321" y="2259263"/>
                  <a:ext cx="894890" cy="264694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DA5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011323" y="2646947"/>
                  <a:ext cx="321631" cy="175126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761257" y="3799697"/>
                  <a:ext cx="250062" cy="110651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DA5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011322" y="3088100"/>
                  <a:ext cx="193424" cy="815473"/>
                </a:xfrm>
                <a:prstGeom prst="rect">
                  <a:avLst/>
                </a:prstGeom>
                <a:solidFill>
                  <a:schemeClr val="tx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4332956" y="3088100"/>
                  <a:ext cx="1318981" cy="81547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4906211" y="3382211"/>
                  <a:ext cx="1965157" cy="187157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>
                  <a:endCxn id="22" idx="1"/>
                </p:cNvCxnSpPr>
                <p:nvPr/>
              </p:nvCxnSpPr>
              <p:spPr>
                <a:xfrm flipH="1">
                  <a:off x="4332956" y="3465597"/>
                  <a:ext cx="573257" cy="30241"/>
                </a:xfrm>
                <a:prstGeom prst="straightConnector1">
                  <a:avLst/>
                </a:prstGeom>
                <a:ln>
                  <a:solidFill>
                    <a:srgbClr val="33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rot="10800000">
                  <a:off x="6871368" y="3465597"/>
                  <a:ext cx="401053" cy="1588"/>
                </a:xfrm>
                <a:prstGeom prst="straightConnector1">
                  <a:avLst/>
                </a:prstGeom>
                <a:ln>
                  <a:solidFill>
                    <a:srgbClr val="3366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4630388" y="3619726"/>
                  <a:ext cx="409503" cy="142039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H="1">
                  <a:off x="5133467" y="3680503"/>
                  <a:ext cx="0" cy="1032105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>
                  <a:stCxn id="23" idx="1"/>
                  <a:endCxn id="23" idx="3"/>
                </p:cNvCxnSpPr>
                <p:nvPr/>
              </p:nvCxnSpPr>
              <p:spPr>
                <a:xfrm rot="10800000" flipH="1">
                  <a:off x="4906210" y="3475790"/>
                  <a:ext cx="1965157" cy="1588"/>
                </a:xfrm>
                <a:prstGeom prst="line">
                  <a:avLst/>
                </a:prstGeom>
                <a:ln>
                  <a:solidFill>
                    <a:srgbClr val="3366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4334902" y="2963137"/>
                  <a:ext cx="125230" cy="1604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334899" y="3889328"/>
                  <a:ext cx="125232" cy="1604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063986" y="3992237"/>
                  <a:ext cx="1354113" cy="52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000000"/>
                      </a:solidFill>
                    </a:rPr>
                    <a:t>Water out</a:t>
                  </a:r>
                </a:p>
              </p:txBody>
            </p:sp>
            <p:cxnSp>
              <p:nvCxnSpPr>
                <p:cNvPr id="32" name="Straight Arrow Connector 31"/>
                <p:cNvCxnSpPr/>
                <p:nvPr/>
              </p:nvCxnSpPr>
              <p:spPr>
                <a:xfrm flipH="1" flipV="1">
                  <a:off x="4332953" y="4248660"/>
                  <a:ext cx="467694" cy="1081409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3107020" y="5227159"/>
                  <a:ext cx="2459789" cy="52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000000"/>
                      </a:solidFill>
                    </a:rPr>
                    <a:t>Silver backing</a:t>
                  </a:r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 flipH="1" flipV="1">
                  <a:off x="3338516" y="4049748"/>
                  <a:ext cx="185195" cy="1475188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TextBox 34"/>
                <p:cNvSpPr txBox="1"/>
                <p:nvPr/>
              </p:nvSpPr>
              <p:spPr>
                <a:xfrm>
                  <a:off x="2246775" y="5625520"/>
                  <a:ext cx="2513264" cy="52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>
                      <a:solidFill>
                        <a:srgbClr val="000000"/>
                      </a:solidFill>
                    </a:rPr>
                    <a:t>Cyclotron </a:t>
                  </a:r>
                  <a:r>
                    <a:rPr lang="en-GB" dirty="0" err="1">
                      <a:solidFill>
                        <a:srgbClr val="000000"/>
                      </a:solidFill>
                    </a:rPr>
                    <a:t>beamport</a:t>
                  </a:r>
                  <a:endParaRPr lang="en-GB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36" name="Straight Arrow Connector 35"/>
                <p:cNvCxnSpPr>
                  <a:stCxn id="41" idx="1"/>
                </p:cNvCxnSpPr>
                <p:nvPr/>
              </p:nvCxnSpPr>
              <p:spPr>
                <a:xfrm flipV="1">
                  <a:off x="1650873" y="3497425"/>
                  <a:ext cx="2360448" cy="38357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1395486" y="3582185"/>
                  <a:ext cx="2809258" cy="37541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2161647" y="3373190"/>
                  <a:ext cx="1983354" cy="1588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ctangle 38"/>
                <p:cNvSpPr/>
                <p:nvPr/>
              </p:nvSpPr>
              <p:spPr>
                <a:xfrm>
                  <a:off x="3761257" y="2265696"/>
                  <a:ext cx="250062" cy="101260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rgbClr val="2DA5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413326" y="3258663"/>
                  <a:ext cx="1173967" cy="527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000000"/>
                      </a:solidFill>
                    </a:rPr>
                    <a:t>H+</a:t>
                  </a:r>
                </a:p>
              </p:txBody>
            </p:sp>
          </p:grpSp>
        </p:grpSp>
        <p:sp>
          <p:nvSpPr>
            <p:cNvPr id="14" name="Rectangle 13"/>
            <p:cNvSpPr/>
            <p:nvPr/>
          </p:nvSpPr>
          <p:spPr>
            <a:xfrm flipH="1">
              <a:off x="4576504" y="4376555"/>
              <a:ext cx="658658" cy="973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2DA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4586848" y="3913379"/>
              <a:ext cx="633224" cy="963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2DA5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896200" y="40050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(Cyclotron)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9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71"/>
    </mc:Choice>
    <mc:Fallback xmlns="">
      <p:transition spd="slow" advTm="73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12" y="1825626"/>
            <a:ext cx="8899650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kern="1200" baseline="30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45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 is easy to make,</a:t>
            </a:r>
            <a:r>
              <a:rPr lang="en-US" sz="4400" kern="1200" baseline="300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47</a:t>
            </a:r>
            <a:r>
              <a:rPr lang="en-US" sz="44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 isn’t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1964" y="3294207"/>
            <a:ext cx="1431636" cy="13978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8800" y="1825626"/>
            <a:ext cx="1413164" cy="146858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6200000">
            <a:off x="3336099" y="2500174"/>
            <a:ext cx="323273" cy="87390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-N</a:t>
            </a:r>
            <a:endParaRPr lang="en-US" dirty="0"/>
          </a:p>
        </p:txBody>
      </p:sp>
      <p:sp>
        <p:nvSpPr>
          <p:cNvPr id="3" name="Up Arrow 2"/>
          <p:cNvSpPr/>
          <p:nvPr/>
        </p:nvSpPr>
        <p:spPr>
          <a:xfrm>
            <a:off x="3773054" y="2876875"/>
            <a:ext cx="323273" cy="708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67608" y="4711987"/>
            <a:ext cx="1431636" cy="13978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54444" y="3243406"/>
            <a:ext cx="1413164" cy="146858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16200000">
            <a:off x="7561743" y="3917954"/>
            <a:ext cx="323273" cy="87390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-N</a:t>
            </a:r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7998698" y="4294655"/>
            <a:ext cx="323273" cy="708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059064" y="4707371"/>
            <a:ext cx="1431636" cy="13978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92413" y="4715528"/>
            <a:ext cx="1431636" cy="139786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7286425" y="5065784"/>
            <a:ext cx="717813" cy="34051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+N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2657507">
            <a:off x="7048642" y="4567384"/>
            <a:ext cx="1189118" cy="41522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Beta-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899244" y="4713757"/>
            <a:ext cx="1431636" cy="13978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8403542" y="4927424"/>
            <a:ext cx="1189118" cy="41522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NSCL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0" y="1382233"/>
            <a:ext cx="10272823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At NSCL, </a:t>
            </a:r>
            <a:r>
              <a:rPr lang="en-US" sz="2800" baseline="30000" dirty="0" smtClean="0"/>
              <a:t>47</a:t>
            </a:r>
            <a:r>
              <a:rPr lang="en-US" sz="2800" dirty="0" smtClean="0"/>
              <a:t>Ca is being produced, abundantly, (and is left to decay) every time </a:t>
            </a:r>
            <a:r>
              <a:rPr lang="en-US" sz="2800" baseline="30000" dirty="0" smtClean="0"/>
              <a:t>48</a:t>
            </a:r>
            <a:r>
              <a:rPr lang="en-US" sz="2800" dirty="0" smtClean="0"/>
              <a:t>Ca beams are run!!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410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3" grpId="0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8" grpId="2" animBg="1"/>
      <p:bldP spid="4" grpId="0" animBg="1"/>
      <p:bldP spid="4" grpId="1" animBg="1"/>
      <p:bldP spid="8" grpId="0" animBg="1"/>
      <p:bldP spid="8" grpId="1" animBg="1"/>
      <p:bldP spid="8" grpId="2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 at NSCL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59" y="1186524"/>
            <a:ext cx="7862309" cy="4894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939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664" y="1650999"/>
            <a:ext cx="5562611" cy="502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723" r="43145" b="19260"/>
          <a:stretch/>
        </p:blipFill>
        <p:spPr>
          <a:xfrm>
            <a:off x="1275087" y="2362200"/>
            <a:ext cx="3622345" cy="3581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38300" y="2374900"/>
            <a:ext cx="1866900" cy="1460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38299" y="4559300"/>
            <a:ext cx="1135387" cy="11557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89264" y="3105150"/>
            <a:ext cx="1866900" cy="222250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85563" y="3317875"/>
            <a:ext cx="1783087" cy="1670050"/>
          </a:xfrm>
          <a:prstGeom prst="ellipse">
            <a:avLst/>
          </a:pr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33047" y="1873071"/>
            <a:ext cx="153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229</a:t>
            </a:r>
            <a:r>
              <a:rPr lang="en-US" dirty="0" smtClean="0"/>
              <a:t>Pa - EDM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054" y="6176665"/>
            <a:ext cx="243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44</a:t>
            </a:r>
            <a:r>
              <a:rPr lang="en-US" dirty="0" smtClean="0"/>
              <a:t>Ti - Astrophysics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84909" y="5039151"/>
            <a:ext cx="15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134Ce – PET/MR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8783" y="1629886"/>
            <a:ext cx="245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76</a:t>
            </a:r>
            <a:r>
              <a:rPr lang="en-US" dirty="0" smtClean="0"/>
              <a:t>Kr/</a:t>
            </a:r>
            <a:r>
              <a:rPr lang="en-US" baseline="30000" dirty="0" smtClean="0"/>
              <a:t>76</a:t>
            </a:r>
            <a:r>
              <a:rPr lang="en-US" dirty="0" smtClean="0"/>
              <a:t>Br- PET halogenation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719063" y="4711700"/>
            <a:ext cx="1135387" cy="11557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36562" y="6203950"/>
            <a:ext cx="345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47</a:t>
            </a:r>
            <a:r>
              <a:rPr lang="en-US" dirty="0" smtClean="0"/>
              <a:t>Sc - </a:t>
            </a:r>
            <a:r>
              <a:rPr lang="en-US" dirty="0" err="1" smtClean="0"/>
              <a:t>radioimmunotherapy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275087" y="2374900"/>
            <a:ext cx="642613" cy="469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793493" y="2298700"/>
            <a:ext cx="705792" cy="573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820867" y="5321300"/>
            <a:ext cx="395284" cy="813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98370" y="5658366"/>
            <a:ext cx="642613" cy="469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51510" y="4892933"/>
            <a:ext cx="642613" cy="469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2700" y="-3532"/>
            <a:ext cx="1219200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Use the whole buffalo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92300" y="2527300"/>
            <a:ext cx="2984500" cy="33401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7632" y="3551018"/>
            <a:ext cx="153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132</a:t>
            </a:r>
            <a:r>
              <a:rPr lang="en-US" dirty="0" smtClean="0"/>
              <a:t>Sn – Fast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07" y="189230"/>
            <a:ext cx="117729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Beam Blocker </a:t>
            </a:r>
            <a:r>
              <a:rPr lang="en-US" sz="2400" dirty="0" smtClean="0"/>
              <a:t>(credit Dave M, Patrick G,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  <a:r>
              <a:rPr lang="en-US" sz="3200" dirty="0" smtClean="0"/>
              <a:t>: </a:t>
            </a:r>
            <a:br>
              <a:rPr lang="en-US" sz="3200" dirty="0" smtClean="0"/>
            </a:br>
            <a:r>
              <a:rPr lang="en-US" sz="3200" dirty="0" smtClean="0"/>
              <a:t>Rebuild using Titanium (to match FRIB </a:t>
            </a:r>
            <a:r>
              <a:rPr lang="en-US" sz="3200" dirty="0" err="1" smtClean="0"/>
              <a:t>beamstop</a:t>
            </a:r>
            <a:r>
              <a:rPr lang="en-US" sz="3200" dirty="0" smtClean="0"/>
              <a:t> material)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Beam blocker pictures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14793"/>
            <a:ext cx="9639300" cy="48082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6364753">
            <a:off x="-38099" y="5262763"/>
            <a:ext cx="2095500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in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5566870">
            <a:off x="448998" y="5339316"/>
            <a:ext cx="2095500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out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 rot="883661">
            <a:off x="8540736" y="3746090"/>
            <a:ext cx="786759" cy="1813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06758">
            <a:off x="2082841" y="3716414"/>
            <a:ext cx="7192371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in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1808875">
            <a:off x="1911920" y="4034059"/>
            <a:ext cx="7175187" cy="558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out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20462827">
            <a:off x="6519863" y="4311846"/>
            <a:ext cx="2535936" cy="81686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 hits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 animBg="1"/>
      <p:bldP spid="9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Water Harvesting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3" b="38913"/>
          <a:stretch/>
        </p:blipFill>
        <p:spPr bwMode="auto">
          <a:xfrm>
            <a:off x="165371" y="2321683"/>
            <a:ext cx="3494589" cy="298961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81725" y="1935804"/>
            <a:ext cx="2188723" cy="749030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 Exchange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58267" y="1935804"/>
            <a:ext cx="2188723" cy="178989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Gas/Liquid Separator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1533" y="4713046"/>
            <a:ext cx="2188723" cy="4474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Ion Exchange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4751" y="4489119"/>
            <a:ext cx="2188723" cy="88250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Pump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9853036">
            <a:off x="3287949" y="2422187"/>
            <a:ext cx="1361872" cy="59338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809410" y="2013625"/>
            <a:ext cx="1361872" cy="59338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9252626" y="3674117"/>
            <a:ext cx="1361872" cy="59338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562928" y="4567132"/>
            <a:ext cx="1361872" cy="59338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024374">
            <a:off x="3095757" y="4192426"/>
            <a:ext cx="1361872" cy="593387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membrane conta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 b="29990"/>
          <a:stretch/>
        </p:blipFill>
        <p:spPr bwMode="auto">
          <a:xfrm>
            <a:off x="7319644" y="1587500"/>
            <a:ext cx="3784895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91043" y="788675"/>
            <a:ext cx="923518" cy="27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490" y="3520074"/>
            <a:ext cx="2178587" cy="2898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035" y="4292302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02234" y="1350398"/>
            <a:ext cx="7854686" cy="391802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9853036">
            <a:off x="2412295" y="2698409"/>
            <a:ext cx="2415232" cy="5933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Warm, Contaminated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10210377" y="3156321"/>
            <a:ext cx="1361872" cy="59338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Degassed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flipH="1">
            <a:off x="6508881" y="4839638"/>
            <a:ext cx="2035735" cy="5933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Deionized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3024374">
            <a:off x="3095757" y="4192426"/>
            <a:ext cx="1361872" cy="593387"/>
          </a:xfrm>
          <a:prstGeom prst="rightArrow">
            <a:avLst/>
          </a:prstGeom>
          <a:solidFill>
            <a:schemeClr val="accent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7070382" y="2067112"/>
            <a:ext cx="912735" cy="59338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Cool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20462827">
            <a:off x="-179321" y="3699094"/>
            <a:ext cx="2535936" cy="81686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Beam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432800" y="3614294"/>
            <a:ext cx="2599174" cy="2804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823200" y="1350398"/>
            <a:ext cx="3284973" cy="16615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8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aseline="30000" dirty="0" smtClean="0"/>
              <a:t>48</a:t>
            </a:r>
            <a:r>
              <a:rPr lang="en-US" sz="3600" dirty="0" smtClean="0"/>
              <a:t>Ca beam (75pnA), one day on, one day off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629975"/>
              </p:ext>
            </p:extLst>
          </p:nvPr>
        </p:nvGraphicFramePr>
        <p:xfrm>
          <a:off x="8483600" y="0"/>
          <a:ext cx="2803258" cy="6793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3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9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element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isotope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Activity (mCi)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8.820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8.433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5.645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1.794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1.393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Be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1.287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1.139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0.928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0.629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0.600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44m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0.566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Mg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0.481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Sc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0.009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0.006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Ni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29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Mn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138" marR="9138" marT="913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0.002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99" y="2239963"/>
            <a:ext cx="5076001" cy="42257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327400" y="1003301"/>
            <a:ext cx="5041900" cy="17652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467600" y="4103688"/>
            <a:ext cx="939800" cy="15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54900" y="3824288"/>
            <a:ext cx="977900" cy="1587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505700" y="2111376"/>
            <a:ext cx="952500" cy="2539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54900" y="6629400"/>
            <a:ext cx="914400" cy="1587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54900" y="5803900"/>
            <a:ext cx="952500" cy="3175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442200" y="1829197"/>
            <a:ext cx="990600" cy="1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67600" y="3556000"/>
            <a:ext cx="990600" cy="1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467600" y="3276600"/>
            <a:ext cx="990600" cy="1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410450" y="2705100"/>
            <a:ext cx="990600" cy="1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23099" y="5956300"/>
            <a:ext cx="427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(I want </a:t>
            </a:r>
            <a:r>
              <a:rPr lang="en-US" baseline="30000" dirty="0" smtClean="0"/>
              <a:t>47</a:t>
            </a:r>
            <a:r>
              <a:rPr lang="en-US" dirty="0" smtClean="0"/>
              <a:t>Sc for </a:t>
            </a:r>
            <a:r>
              <a:rPr lang="en-US" dirty="0" err="1" smtClean="0"/>
              <a:t>radioimmunotherapy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79600" y="5359401"/>
            <a:ext cx="1447800" cy="59689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14900" y="2650112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Can’t </a:t>
            </a:r>
            <a:r>
              <a:rPr lang="en-US" dirty="0"/>
              <a:t>h</a:t>
            </a:r>
            <a:r>
              <a:rPr lang="en-US" dirty="0" smtClean="0"/>
              <a:t>arvest </a:t>
            </a:r>
            <a:r>
              <a:rPr lang="en-US" baseline="30000" dirty="0" smtClean="0"/>
              <a:t>47</a:t>
            </a:r>
            <a:r>
              <a:rPr lang="en-US" dirty="0" smtClean="0"/>
              <a:t>Sc, it’s contaminated with </a:t>
            </a:r>
            <a:r>
              <a:rPr lang="en-US" baseline="30000" dirty="0" smtClean="0"/>
              <a:t>48</a:t>
            </a:r>
            <a:r>
              <a:rPr lang="en-US" dirty="0" smtClean="0"/>
              <a:t>Sc! (et al)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876800" y="3453982"/>
            <a:ext cx="257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Co-collected, but do not generate contaminating </a:t>
            </a:r>
            <a:r>
              <a:rPr lang="en-US" dirty="0" err="1" smtClean="0"/>
              <a:t>radiometals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417981" y="4364665"/>
            <a:ext cx="990600" cy="1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460506" y="4970725"/>
            <a:ext cx="990600" cy="15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2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4" grpId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453858"/>
            <a:ext cx="7487920" cy="3784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292100"/>
            <a:ext cx="944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Collect on ion exchange beds, separate by ion exchange “chromatography”.</a:t>
            </a:r>
          </a:p>
          <a:p>
            <a:endParaRPr lang="en-US" sz="2800" dirty="0"/>
          </a:p>
          <a:p>
            <a:r>
              <a:rPr lang="en-US" sz="2800" dirty="0" smtClean="0"/>
              <a:t>(i.e. exploit differences in aqueous chemistry of Ca</a:t>
            </a:r>
            <a:r>
              <a:rPr lang="en-US" sz="2800" baseline="30000" dirty="0" smtClean="0"/>
              <a:t>2+</a:t>
            </a:r>
            <a:r>
              <a:rPr lang="en-US" sz="2800" dirty="0" smtClean="0"/>
              <a:t> and Sc</a:t>
            </a:r>
            <a:r>
              <a:rPr lang="en-US" sz="2800" baseline="30000" dirty="0" smtClean="0"/>
              <a:t>3+)</a:t>
            </a:r>
            <a:endParaRPr lang="en-US" sz="28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6402836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Mueller, </a:t>
            </a:r>
            <a:r>
              <a:rPr lang="en-US" dirty="0" err="1" smtClean="0"/>
              <a:t>Vermeulen</a:t>
            </a:r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9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Radiotracing</a:t>
            </a:r>
            <a:r>
              <a:rPr lang="en-US" dirty="0" smtClean="0"/>
              <a:t>– the concept, and examples.</a:t>
            </a:r>
          </a:p>
          <a:p>
            <a:r>
              <a:rPr lang="en-US" dirty="0" smtClean="0"/>
              <a:t>How NSCL and FRIB expand the </a:t>
            </a:r>
            <a:r>
              <a:rPr lang="en-US" dirty="0" err="1" smtClean="0"/>
              <a:t>radiotracing</a:t>
            </a:r>
            <a:r>
              <a:rPr lang="en-US" dirty="0" smtClean="0"/>
              <a:t> palette</a:t>
            </a:r>
          </a:p>
          <a:p>
            <a:r>
              <a:rPr lang="en-US" dirty="0" smtClean="0"/>
              <a:t>An example for harvesting: </a:t>
            </a:r>
            <a:r>
              <a:rPr lang="en-US" baseline="30000" dirty="0" smtClean="0"/>
              <a:t>47</a:t>
            </a:r>
            <a:r>
              <a:rPr lang="en-US" dirty="0" smtClean="0"/>
              <a:t>Sc</a:t>
            </a:r>
          </a:p>
          <a:p>
            <a:r>
              <a:rPr lang="en-US" dirty="0" smtClean="0"/>
              <a:t>Outlook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plans, NSCL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25" y="1804360"/>
            <a:ext cx="6019800" cy="4351338"/>
          </a:xfrm>
        </p:spPr>
        <p:txBody>
          <a:bodyPr>
            <a:normAutofit fontScale="92500"/>
          </a:bodyPr>
          <a:lstStyle/>
          <a:p>
            <a:r>
              <a:rPr lang="en-US" baseline="30000" dirty="0" smtClean="0"/>
              <a:t>76</a:t>
            </a:r>
            <a:r>
              <a:rPr lang="en-US" dirty="0" smtClean="0"/>
              <a:t>Br from </a:t>
            </a:r>
            <a:r>
              <a:rPr lang="en-US" baseline="30000" dirty="0" smtClean="0"/>
              <a:t>76</a:t>
            </a:r>
            <a:r>
              <a:rPr lang="en-US" dirty="0" smtClean="0"/>
              <a:t>Kr generator --- medicine, e.g. brominated DHT </a:t>
            </a:r>
            <a:r>
              <a:rPr lang="en-US" dirty="0" smtClean="0"/>
              <a:t>w/Indiana</a:t>
            </a:r>
            <a:endParaRPr lang="en-US" dirty="0" smtClean="0"/>
          </a:p>
          <a:p>
            <a:r>
              <a:rPr lang="en-US" baseline="30000" dirty="0" smtClean="0"/>
              <a:t>52</a:t>
            </a:r>
            <a:r>
              <a:rPr lang="en-US" dirty="0" smtClean="0"/>
              <a:t>Fe, </a:t>
            </a:r>
            <a:r>
              <a:rPr lang="en-US" baseline="30000" dirty="0" smtClean="0"/>
              <a:t>44m</a:t>
            </a:r>
            <a:r>
              <a:rPr lang="en-US" dirty="0" smtClean="0"/>
              <a:t>Sc, </a:t>
            </a:r>
            <a:r>
              <a:rPr lang="en-US" baseline="30000" dirty="0" smtClean="0"/>
              <a:t>90</a:t>
            </a:r>
            <a:r>
              <a:rPr lang="en-US" dirty="0" smtClean="0"/>
              <a:t>Mo, </a:t>
            </a:r>
            <a:r>
              <a:rPr lang="en-US" baseline="30000" dirty="0" smtClean="0"/>
              <a:t>48</a:t>
            </a:r>
            <a:r>
              <a:rPr lang="en-US" dirty="0" smtClean="0"/>
              <a:t>V  --- trace metal studies in plants w/MSU plant sciences</a:t>
            </a:r>
          </a:p>
          <a:p>
            <a:r>
              <a:rPr lang="en-US" baseline="30000" dirty="0" smtClean="0"/>
              <a:t>48</a:t>
            </a:r>
            <a:r>
              <a:rPr lang="en-US" dirty="0" smtClean="0"/>
              <a:t>Cr, </a:t>
            </a:r>
            <a:r>
              <a:rPr lang="en-US" baseline="30000" dirty="0" smtClean="0"/>
              <a:t>88</a:t>
            </a:r>
            <a:r>
              <a:rPr lang="en-US" dirty="0" smtClean="0"/>
              <a:t>Zr --- stockpile stewardship w/LLNL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Etc. --- each incident beam creates a totally different spectrum of available nuclides.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70" y="769596"/>
            <a:ext cx="6122684" cy="1955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6150"/>
          <a:stretch/>
        </p:blipFill>
        <p:spPr>
          <a:xfrm>
            <a:off x="8020348" y="3153569"/>
            <a:ext cx="2378293" cy="31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harvesting at FRIB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13621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aseline="30000" dirty="0" smtClean="0"/>
              <a:t>229</a:t>
            </a:r>
            <a:r>
              <a:rPr lang="en-US" dirty="0" smtClean="0"/>
              <a:t>Pa and </a:t>
            </a:r>
            <a:r>
              <a:rPr lang="en-US" baseline="30000" dirty="0" smtClean="0"/>
              <a:t>225</a:t>
            </a:r>
            <a:r>
              <a:rPr lang="en-US" dirty="0" smtClean="0"/>
              <a:t>Ra for EDM experiments w/Jaideep and ANL</a:t>
            </a:r>
          </a:p>
          <a:p>
            <a:r>
              <a:rPr lang="en-US" baseline="30000" dirty="0" smtClean="0"/>
              <a:t>211</a:t>
            </a:r>
            <a:r>
              <a:rPr lang="en-US" dirty="0" smtClean="0"/>
              <a:t>Rn/</a:t>
            </a:r>
            <a:r>
              <a:rPr lang="en-US" baseline="30000" dirty="0" smtClean="0"/>
              <a:t>211</a:t>
            </a:r>
            <a:r>
              <a:rPr lang="en-US" dirty="0" smtClean="0"/>
              <a:t>At generator for alpha therapy w/UAB, UW</a:t>
            </a:r>
          </a:p>
          <a:p>
            <a:r>
              <a:rPr lang="en-US" dirty="0" err="1" smtClean="0"/>
              <a:t>Radiolanthanides</a:t>
            </a:r>
            <a:r>
              <a:rPr lang="en-US" dirty="0" smtClean="0"/>
              <a:t> for </a:t>
            </a:r>
            <a:r>
              <a:rPr lang="en-US" dirty="0" err="1" smtClean="0"/>
              <a:t>methylotroph</a:t>
            </a:r>
            <a:r>
              <a:rPr lang="en-US" dirty="0" smtClean="0"/>
              <a:t> research w/MSU </a:t>
            </a:r>
            <a:r>
              <a:rPr lang="en-US" dirty="0" err="1" smtClean="0"/>
              <a:t>microbio</a:t>
            </a:r>
            <a:endParaRPr lang="en-US" dirty="0" smtClean="0"/>
          </a:p>
          <a:p>
            <a:r>
              <a:rPr lang="en-US" dirty="0" err="1" smtClean="0"/>
              <a:t>Radiolanthanides</a:t>
            </a:r>
            <a:r>
              <a:rPr lang="en-US" dirty="0" smtClean="0"/>
              <a:t> for MRI contrast quantification w/MSU radiology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916" y="177800"/>
            <a:ext cx="3505200" cy="329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928" y="3660775"/>
            <a:ext cx="33051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9" t="24730" r="22208" b="9125"/>
          <a:stretch/>
        </p:blipFill>
        <p:spPr>
          <a:xfrm>
            <a:off x="7855972" y="421490"/>
            <a:ext cx="3880028" cy="268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37" y="168964"/>
            <a:ext cx="7024615" cy="4372607"/>
          </a:xfrm>
          <a:prstGeom prst="rect">
            <a:avLst/>
          </a:prstGeom>
          <a:noFill/>
        </p:spPr>
      </p:pic>
      <p:pic>
        <p:nvPicPr>
          <p:cNvPr id="5" name="Picture 2" descr="\\dtu-storage\gsev\my Documents\140Nd\Drafts\SST2\Summer2015\F2.lar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4" b="41184"/>
          <a:stretch/>
        </p:blipFill>
        <p:spPr bwMode="auto">
          <a:xfrm>
            <a:off x="8390118" y="2474801"/>
            <a:ext cx="1275499" cy="156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6150"/>
          <a:stretch/>
        </p:blipFill>
        <p:spPr>
          <a:xfrm>
            <a:off x="9795986" y="2474801"/>
            <a:ext cx="1182946" cy="1589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7" r="79402"/>
          <a:stretch/>
        </p:blipFill>
        <p:spPr>
          <a:xfrm>
            <a:off x="10962051" y="2474606"/>
            <a:ext cx="1229949" cy="1561054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153830" y="918942"/>
            <a:ext cx="1702142" cy="84482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Harvesting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1830" y="4541571"/>
            <a:ext cx="584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Group:</a:t>
            </a:r>
          </a:p>
          <a:p>
            <a:r>
              <a:rPr lang="en-US" dirty="0" smtClean="0"/>
              <a:t>Paige Abel &amp; Hannah Clause (grad students)</a:t>
            </a:r>
          </a:p>
          <a:p>
            <a:r>
              <a:rPr lang="en-US" dirty="0" smtClean="0"/>
              <a:t>Nicholas Dronchi (undergrad)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52700" y="5867400"/>
            <a:ext cx="858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Thanks for the opportunity and for the support!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17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46845">
            <a:off x="2936894" y="2620413"/>
            <a:ext cx="1895475" cy="2190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-9577" r="30936"/>
          <a:stretch/>
        </p:blipFill>
        <p:spPr>
          <a:xfrm>
            <a:off x="7026124" y="3671221"/>
            <a:ext cx="4223262" cy="30207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Radiotracing</a:t>
            </a:r>
            <a:r>
              <a:rPr lang="en-US" dirty="0" smtClean="0"/>
              <a:t>, and the Tracer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1573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George de Hevesy </a:t>
            </a:r>
          </a:p>
          <a:p>
            <a:pPr marL="0" indent="0" algn="just">
              <a:buNone/>
            </a:pPr>
            <a:r>
              <a:rPr lang="en-US" b="1" dirty="0" smtClean="0"/>
              <a:t>The </a:t>
            </a:r>
            <a:r>
              <a:rPr lang="en-US" b="1" dirty="0"/>
              <a:t>Nobel Prize in Chemistry 1943 was awarded to George de Hevesy </a:t>
            </a:r>
            <a:r>
              <a:rPr lang="en-US" b="1" i="1" dirty="0"/>
              <a:t>"for his work on the use of isotopes as tracers in the study of chemical processes"</a:t>
            </a:r>
            <a:r>
              <a:rPr lang="en-US" b="1" dirty="0"/>
              <a:t>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936" y="213427"/>
            <a:ext cx="1543050" cy="206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6" y="4558819"/>
            <a:ext cx="3105458" cy="1753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515" y="4558819"/>
            <a:ext cx="2682240" cy="201168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171950" y="5181600"/>
            <a:ext cx="2699746" cy="4286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573" y="5559757"/>
            <a:ext cx="856584" cy="874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9813" y="3752958"/>
            <a:ext cx="284818" cy="290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5096" y="3525798"/>
            <a:ext cx="284818" cy="290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4379" y="3524210"/>
            <a:ext cx="284818" cy="290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2647" y="5361594"/>
            <a:ext cx="284818" cy="290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1668" y="5435359"/>
            <a:ext cx="284818" cy="290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2038" y="5340792"/>
            <a:ext cx="284818" cy="290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2176" y="5056815"/>
            <a:ext cx="284818" cy="2908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9326" y="3667464"/>
            <a:ext cx="781773" cy="7817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56603" y="3806029"/>
            <a:ext cx="721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9587" y="4835504"/>
            <a:ext cx="1219388" cy="12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9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flow in the ocean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750" y="1690688"/>
            <a:ext cx="4857437" cy="4719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00" y="4050506"/>
            <a:ext cx="5010150" cy="2505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0800" y="1690688"/>
            <a:ext cx="4324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Nuclear processing plants in Sellafield and La </a:t>
            </a:r>
            <a:r>
              <a:rPr lang="en-US" dirty="0" err="1" smtClean="0"/>
              <a:t>Haugue</a:t>
            </a:r>
            <a:r>
              <a:rPr lang="en-US" dirty="0" smtClean="0"/>
              <a:t> “salt” the ocean with </a:t>
            </a:r>
            <a:r>
              <a:rPr lang="en-US" baseline="30000" dirty="0" smtClean="0"/>
              <a:t>99g</a:t>
            </a:r>
            <a:r>
              <a:rPr lang="en-US" dirty="0" smtClean="0"/>
              <a:t>Tc (t</a:t>
            </a:r>
            <a:r>
              <a:rPr lang="en-US" baseline="-25000" dirty="0" smtClean="0"/>
              <a:t>1/2</a:t>
            </a:r>
            <a:r>
              <a:rPr lang="en-US" dirty="0" smtClean="0"/>
              <a:t>= 211,100 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Concentrations of </a:t>
            </a:r>
            <a:r>
              <a:rPr lang="en-US" baseline="30000" dirty="0" smtClean="0"/>
              <a:t>99g</a:t>
            </a:r>
            <a:r>
              <a:rPr lang="en-US" dirty="0" smtClean="0"/>
              <a:t>Tc are measured in the northern seas and compared to discharge data to determine ocean currents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6829" y="6555581"/>
            <a:ext cx="40479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000066"/>
                </a:solidFill>
                <a:latin typeface="AdvOT863180fb"/>
              </a:rPr>
              <a:t>Shi, K, et al Estuarine, Coastal and Shelf Science 127 (2013) 24</a:t>
            </a:r>
            <a:r>
              <a:rPr lang="en-US" sz="1000" dirty="0" smtClean="0">
                <a:solidFill>
                  <a:srgbClr val="000066"/>
                </a:solidFill>
                <a:latin typeface="AdvPS44A44B"/>
              </a:rPr>
              <a:t>e</a:t>
            </a:r>
            <a:r>
              <a:rPr lang="en-US" sz="1000" dirty="0" smtClean="0">
                <a:solidFill>
                  <a:srgbClr val="000066"/>
                </a:solidFill>
                <a:latin typeface="AdvOT863180fb"/>
              </a:rPr>
              <a:t>28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918251" y="6419418"/>
            <a:ext cx="6096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1200" dirty="0" smtClean="0">
                <a:solidFill>
                  <a:srgbClr val="2E2E2E"/>
                </a:solidFill>
                <a:latin typeface="Arial" panose="020B0604020202020204" pitchFamily="34" charset="0"/>
                <a:hlinkClick r:id="rId4" tooltip="Go to Journal of Marine Systems on ScienceDirect"/>
              </a:rPr>
              <a:t> </a:t>
            </a:r>
            <a:r>
              <a:rPr lang="en-US" sz="1000" dirty="0" err="1" smtClean="0">
                <a:solidFill>
                  <a:srgbClr val="2E2E2E"/>
                </a:solidFill>
                <a:latin typeface="Arial" panose="020B0604020202020204" pitchFamily="34" charset="0"/>
                <a:hlinkClick r:id="rId4" tooltip="Go to Journal of Marine Systems on ScienceDirect"/>
              </a:rPr>
              <a:t>Orre</a:t>
            </a:r>
            <a:r>
              <a:rPr lang="en-US" sz="1000" dirty="0" smtClean="0">
                <a:solidFill>
                  <a:srgbClr val="2E2E2E"/>
                </a:solidFill>
                <a:latin typeface="Arial" panose="020B0604020202020204" pitchFamily="34" charset="0"/>
                <a:hlinkClick r:id="rId4" tooltip="Go to Journal of Marine Systems on ScienceDirect"/>
              </a:rPr>
              <a:t>, S,  et al Journal </a:t>
            </a:r>
            <a:r>
              <a:rPr lang="en-US" sz="1000" dirty="0">
                <a:solidFill>
                  <a:srgbClr val="2E2E2E"/>
                </a:solidFill>
                <a:latin typeface="Arial" panose="020B0604020202020204" pitchFamily="34" charset="0"/>
                <a:hlinkClick r:id="rId4" tooltip="Go to Journal of Marine Systems on ScienceDirect"/>
              </a:rPr>
              <a:t>of Marine Systems</a:t>
            </a:r>
            <a:endParaRPr lang="en-US" sz="1000" b="1" dirty="0">
              <a:solidFill>
                <a:srgbClr val="2E2E2E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1000" dirty="0">
                <a:solidFill>
                  <a:srgbClr val="316C9D"/>
                </a:solidFill>
                <a:latin typeface="Arial" panose="020B0604020202020204" pitchFamily="34" charset="0"/>
                <a:hlinkClick r:id="rId5" tooltip="Go to table of contents for this volume/issue"/>
              </a:rPr>
              <a:t>Volume 68, Issues 1–2</a:t>
            </a:r>
            <a:r>
              <a:rPr lang="en-US" sz="1000" dirty="0">
                <a:solidFill>
                  <a:srgbClr val="2E2E2E"/>
                </a:solidFill>
                <a:latin typeface="Arial" panose="020B0604020202020204" pitchFamily="34" charset="0"/>
              </a:rPr>
              <a:t>, November 2007, Pages 24–38</a:t>
            </a:r>
            <a:endParaRPr lang="en-US" sz="1000" b="0" i="0" dirty="0">
              <a:solidFill>
                <a:srgbClr val="2E2E2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flow in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9050" y="5924549"/>
            <a:ext cx="4933950" cy="7667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i="1" dirty="0"/>
              <a:t>Nature Medicine</a:t>
            </a:r>
            <a:r>
              <a:rPr lang="en-US" dirty="0"/>
              <a:t>  </a:t>
            </a:r>
            <a:r>
              <a:rPr lang="en-US" b="1" dirty="0"/>
              <a:t>5</a:t>
            </a:r>
            <a:r>
              <a:rPr lang="en-US" dirty="0"/>
              <a:t>, 1113 - 1116 (1999) </a:t>
            </a:r>
            <a:br>
              <a:rPr lang="en-US" dirty="0"/>
            </a:br>
            <a:r>
              <a:rPr lang="en-US" dirty="0"/>
              <a:t>doi:10.1038/13427</a:t>
            </a:r>
            <a:r>
              <a:rPr lang="en-US" b="1" dirty="0"/>
              <a:t>Mental illness and the sciences of brain and behavior</a:t>
            </a:r>
          </a:p>
          <a:p>
            <a:pPr marL="0" indent="0">
              <a:buNone/>
            </a:pPr>
            <a:r>
              <a:rPr lang="en-US" dirty="0"/>
              <a:t>Seymour S. </a:t>
            </a:r>
            <a:r>
              <a:rPr lang="en-US" dirty="0" err="1"/>
              <a:t>Kety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04962"/>
            <a:ext cx="5334000" cy="3648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0" y="2790825"/>
            <a:ext cx="17145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39225" y="1766887"/>
            <a:ext cx="284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Short-lived </a:t>
            </a:r>
            <a:r>
              <a:rPr lang="en-US" baseline="30000" dirty="0" smtClean="0"/>
              <a:t>15</a:t>
            </a:r>
            <a:r>
              <a:rPr lang="en-US" dirty="0" smtClean="0"/>
              <a:t>O labeled water shows how blood flow changes in the brain under different stimuli.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1" b="20385"/>
          <a:stretch/>
        </p:blipFill>
        <p:spPr bwMode="auto">
          <a:xfrm>
            <a:off x="7212950" y="2256390"/>
            <a:ext cx="2411442" cy="32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50001" b="20385"/>
          <a:stretch/>
        </p:blipFill>
        <p:spPr bwMode="auto">
          <a:xfrm>
            <a:off x="4801508" y="2256390"/>
            <a:ext cx="2411442" cy="32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82567" y="43651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Remission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5880" y="573499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Before Chemotherapy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8168" y="573499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After Chemotherapy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1508" y="1700809"/>
            <a:ext cx="48228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Molecular imaging of </a:t>
            </a:r>
            <a:r>
              <a:rPr lang="en-GB" sz="1100" b="1" dirty="0" err="1"/>
              <a:t>tumor</a:t>
            </a:r>
            <a:r>
              <a:rPr lang="en-GB" sz="1100" b="1" dirty="0"/>
              <a:t> metabolism and apoptosis </a:t>
            </a:r>
            <a:r>
              <a:rPr lang="en-GB" sz="1100" dirty="0"/>
              <a:t>U </a:t>
            </a:r>
            <a:r>
              <a:rPr lang="en-GB" sz="1100" dirty="0" err="1"/>
              <a:t>Haberkorn</a:t>
            </a:r>
            <a:r>
              <a:rPr lang="en-GB" sz="1100" dirty="0"/>
              <a:t>, A </a:t>
            </a:r>
            <a:r>
              <a:rPr lang="en-GB" sz="1100" dirty="0" err="1"/>
              <a:t>Markert</a:t>
            </a:r>
            <a:r>
              <a:rPr lang="en-GB" sz="1100" dirty="0"/>
              <a:t>, W </a:t>
            </a:r>
            <a:r>
              <a:rPr lang="en-GB" sz="1100" dirty="0" err="1"/>
              <a:t>Mier</a:t>
            </a:r>
            <a:r>
              <a:rPr lang="en-GB" sz="1100" dirty="0"/>
              <a:t>, V </a:t>
            </a:r>
            <a:r>
              <a:rPr lang="en-GB" sz="1100" dirty="0" err="1"/>
              <a:t>Askoxylakis</a:t>
            </a:r>
            <a:r>
              <a:rPr lang="en-GB" sz="1100" dirty="0"/>
              <a:t> and A </a:t>
            </a:r>
            <a:r>
              <a:rPr lang="en-GB" sz="1100" dirty="0" err="1"/>
              <a:t>Altmann</a:t>
            </a:r>
            <a:r>
              <a:rPr lang="en-GB" sz="1100" dirty="0"/>
              <a:t> </a:t>
            </a:r>
            <a:r>
              <a:rPr lang="en-GB" sz="1100" i="1" dirty="0"/>
              <a:t>Oncogene</a:t>
            </a:r>
            <a:r>
              <a:rPr lang="en-GB" sz="1100" dirty="0"/>
              <a:t> (2011) </a:t>
            </a:r>
            <a:r>
              <a:rPr lang="en-GB" sz="1100" b="1" dirty="0"/>
              <a:t>30,</a:t>
            </a:r>
            <a:r>
              <a:rPr lang="en-GB" sz="1100" dirty="0"/>
              <a:t> 4141–4151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544" y="2636912"/>
            <a:ext cx="266429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[</a:t>
            </a:r>
            <a:r>
              <a:rPr lang="en-GB" sz="4000" baseline="30000" dirty="0"/>
              <a:t>18</a:t>
            </a:r>
            <a:r>
              <a:rPr lang="en-GB" sz="4000" dirty="0"/>
              <a:t>F]FDG</a:t>
            </a:r>
          </a:p>
        </p:txBody>
      </p:sp>
      <p:pic>
        <p:nvPicPr>
          <p:cNvPr id="11" name="Picture 2" descr="https://upload.wikimedia.org/wikipedia/commons/thumb/4/4c/Fludeoxyglucose_18-F_skeletal.svg/2000px-Fludeoxyglucose_18-F_skeletal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00" y="3356993"/>
            <a:ext cx="2683641" cy="19912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sugar and metabolism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7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41"/>
    </mc:Choice>
    <mc:Fallback xmlns="">
      <p:transition spd="slow" advTm="10874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ImmunoPET</a:t>
            </a:r>
            <a:r>
              <a:rPr lang="en-US" dirty="0" smtClean="0"/>
              <a:t>: engineered antibodies find aggressive metastatic cancer cells!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31" y="2726051"/>
            <a:ext cx="5116945" cy="3752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80" b="46085"/>
          <a:stretch/>
        </p:blipFill>
        <p:spPr bwMode="auto">
          <a:xfrm>
            <a:off x="4916704" y="2108606"/>
            <a:ext cx="7275296" cy="4539992"/>
          </a:xfrm>
          <a:prstGeom prst="rect">
            <a:avLst/>
          </a:prstGeom>
          <a:noFill/>
        </p:spPr>
      </p:pic>
      <p:sp>
        <p:nvSpPr>
          <p:cNvPr id="5" name="10-Point Star 4"/>
          <p:cNvSpPr/>
          <p:nvPr/>
        </p:nvSpPr>
        <p:spPr>
          <a:xfrm>
            <a:off x="2621780" y="4602264"/>
            <a:ext cx="646550" cy="656762"/>
          </a:xfrm>
          <a:prstGeom prst="star10">
            <a:avLst/>
          </a:prstGeom>
          <a:solidFill>
            <a:srgbClr val="2DA5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aseline="30000" dirty="0" smtClean="0">
                <a:solidFill>
                  <a:prstClr val="white"/>
                </a:solidFill>
              </a:rPr>
              <a:t>89</a:t>
            </a:r>
            <a:r>
              <a:rPr lang="en-GB" sz="1400" dirty="0" smtClean="0">
                <a:solidFill>
                  <a:prstClr val="white"/>
                </a:solidFill>
              </a:rPr>
              <a:t>Zr</a:t>
            </a:r>
            <a:endParaRPr lang="en-GB" sz="72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31" y="6274997"/>
            <a:ext cx="6096000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Yang, D., Severin, G., Dougherty, C., Lombardi, R., Chen, D., Van Dort, M., Barnhart, T., Ross, B., </a:t>
            </a:r>
            <a:r>
              <a:rPr lang="en-US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Mazar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, A., &amp; Hong, H. (2016). Antibody-based PET of </a:t>
            </a:r>
            <a:r>
              <a:rPr lang="en-US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uPA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sz="105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uPAR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signaling with broad applicability for cancer imaging. </a:t>
            </a:r>
            <a:r>
              <a:rPr lang="en-US" sz="105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Oncotarget</a:t>
            </a:r>
            <a:r>
              <a:rPr lang="en-US" sz="105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7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(45), 73912-73924.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162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 can learn about almost anything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global climate change affect ocean currents?</a:t>
            </a:r>
          </a:p>
          <a:p>
            <a:r>
              <a:rPr lang="en-US" dirty="0" smtClean="0"/>
              <a:t>What parts of the brain are involved with language processing?</a:t>
            </a:r>
          </a:p>
          <a:p>
            <a:r>
              <a:rPr lang="en-US" dirty="0" smtClean="0"/>
              <a:t>Which parts of our bodies are most metabolically active?</a:t>
            </a:r>
          </a:p>
          <a:p>
            <a:pPr lvl="1"/>
            <a:r>
              <a:rPr lang="en-US" dirty="0" smtClean="0"/>
              <a:t>How can we identify disease in the body?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855" y="2446102"/>
            <a:ext cx="922969" cy="937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548"/>
          <a:stretch/>
        </p:blipFill>
        <p:spPr>
          <a:xfrm>
            <a:off x="10833100" y="3419045"/>
            <a:ext cx="937496" cy="1023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85" y="1501844"/>
            <a:ext cx="901028" cy="90863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508076" y="3489835"/>
            <a:ext cx="3308278" cy="316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380306" y="2716389"/>
            <a:ext cx="1419301" cy="2116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236467" y="2034645"/>
            <a:ext cx="1518862" cy="8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78000" y="5400343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Etc. etc. , and with only a few isotopes.</a:t>
            </a:r>
          </a:p>
          <a:p>
            <a:r>
              <a:rPr lang="en-US" dirty="0" smtClean="0"/>
              <a:t>More radionuclides are needed to expand tracing capabilities, and other applications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438" r="7643" b="7402"/>
          <a:stretch/>
        </p:blipFill>
        <p:spPr>
          <a:xfrm>
            <a:off x="10853584" y="4447484"/>
            <a:ext cx="917012" cy="98829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833722" y="3645784"/>
            <a:ext cx="3965885" cy="1090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useful radionuclides are hard to make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47</a:t>
            </a:r>
            <a:r>
              <a:rPr lang="en-US" dirty="0" smtClean="0"/>
              <a:t>Sc, </a:t>
            </a:r>
            <a:r>
              <a:rPr lang="en-US" baseline="30000" dirty="0" smtClean="0"/>
              <a:t>76</a:t>
            </a:r>
            <a:r>
              <a:rPr lang="en-US" dirty="0" smtClean="0"/>
              <a:t>Br, </a:t>
            </a:r>
            <a:r>
              <a:rPr lang="en-US" baseline="30000" dirty="0" smtClean="0"/>
              <a:t>67</a:t>
            </a:r>
            <a:r>
              <a:rPr lang="en-US" dirty="0" smtClean="0"/>
              <a:t>Cu, </a:t>
            </a:r>
            <a:r>
              <a:rPr lang="en-US" baseline="30000" dirty="0" smtClean="0"/>
              <a:t>28</a:t>
            </a:r>
            <a:r>
              <a:rPr lang="en-US" dirty="0" smtClean="0"/>
              <a:t>Mg, </a:t>
            </a:r>
            <a:r>
              <a:rPr lang="en-US" baseline="30000" dirty="0" smtClean="0"/>
              <a:t>211</a:t>
            </a:r>
            <a:r>
              <a:rPr lang="en-US" dirty="0" smtClean="0"/>
              <a:t>Rn, </a:t>
            </a:r>
            <a:r>
              <a:rPr lang="en-US" baseline="30000" dirty="0" smtClean="0"/>
              <a:t>229</a:t>
            </a:r>
            <a:r>
              <a:rPr lang="en-US" dirty="0" smtClean="0"/>
              <a:t>Pa etc.</a:t>
            </a:r>
          </a:p>
          <a:p>
            <a:r>
              <a:rPr lang="en-US" dirty="0" smtClean="0"/>
              <a:t>For example </a:t>
            </a:r>
            <a:r>
              <a:rPr lang="en-US" baseline="30000" dirty="0" smtClean="0"/>
              <a:t>47</a:t>
            </a:r>
            <a:r>
              <a:rPr lang="en-US" dirty="0" smtClean="0"/>
              <a:t>Sc: for targeted therapy with radioactive antibodies.</a:t>
            </a:r>
          </a:p>
          <a:p>
            <a:pPr lvl="1"/>
            <a:r>
              <a:rPr lang="en-US" baseline="30000" dirty="0" smtClean="0"/>
              <a:t>47</a:t>
            </a:r>
            <a:r>
              <a:rPr lang="en-US" dirty="0" smtClean="0"/>
              <a:t>Sc’s low energy beta emissions give an appropriate dose to small metastases</a:t>
            </a:r>
          </a:p>
          <a:p>
            <a:pPr lvl="1"/>
            <a:r>
              <a:rPr lang="en-US" dirty="0" smtClean="0"/>
              <a:t>ATN-291 targets cells that are forming metastases</a:t>
            </a:r>
          </a:p>
          <a:p>
            <a:pPr lvl="1"/>
            <a:endParaRPr lang="en-US" dirty="0"/>
          </a:p>
        </p:txBody>
      </p:sp>
      <p:pic>
        <p:nvPicPr>
          <p:cNvPr id="4" name="Picture 4" descr="https://www.diagenode.com/img/product/antibodies/antibod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788" y="3273274"/>
            <a:ext cx="5666126" cy="39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0-Point Star 4"/>
          <p:cNvSpPr/>
          <p:nvPr/>
        </p:nvSpPr>
        <p:spPr>
          <a:xfrm>
            <a:off x="1565022" y="5380074"/>
            <a:ext cx="646550" cy="656762"/>
          </a:xfrm>
          <a:prstGeom prst="star10">
            <a:avLst/>
          </a:prstGeom>
          <a:solidFill>
            <a:srgbClr val="2DA5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aseline="30000" dirty="0" smtClean="0">
                <a:solidFill>
                  <a:prstClr val="white"/>
                </a:solidFill>
              </a:rPr>
              <a:t>47</a:t>
            </a:r>
            <a:r>
              <a:rPr lang="en-GB" sz="1100" dirty="0" smtClean="0">
                <a:solidFill>
                  <a:prstClr val="white"/>
                </a:solidFill>
              </a:rPr>
              <a:t>Sc</a:t>
            </a:r>
            <a:endParaRPr lang="en-GB" sz="60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09" y="3837219"/>
            <a:ext cx="6070129" cy="3345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30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23586</TotalTime>
  <Words>796</Words>
  <Application>Microsoft Office PowerPoint</Application>
  <PresentationFormat>Widescreen</PresentationFormat>
  <Paragraphs>192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 Unicode MS</vt:lpstr>
      <vt:lpstr>ＭＳ Ｐゴシック</vt:lpstr>
      <vt:lpstr>AdvOT863180fb</vt:lpstr>
      <vt:lpstr>AdvPS44A44B</vt:lpstr>
      <vt:lpstr>Arial</vt:lpstr>
      <vt:lpstr>Calibri</vt:lpstr>
      <vt:lpstr>Calibri Light</vt:lpstr>
      <vt:lpstr>Century</vt:lpstr>
      <vt:lpstr>Times New Roman</vt:lpstr>
      <vt:lpstr>Verdana</vt:lpstr>
      <vt:lpstr>Office Theme</vt:lpstr>
      <vt:lpstr>Harvesting Rare Isotopes at NSCL and FRIB</vt:lpstr>
      <vt:lpstr>Outline</vt:lpstr>
      <vt:lpstr>Radiotracing, and the Tracer Principle</vt:lpstr>
      <vt:lpstr>Water flow in the ocean</vt:lpstr>
      <vt:lpstr>Water flow in the brain</vt:lpstr>
      <vt:lpstr>sugar and metabolism</vt:lpstr>
      <vt:lpstr>ImmunoPET: engineered antibodies find aggressive metastatic cancer cells!</vt:lpstr>
      <vt:lpstr>Now we can learn about almost anything</vt:lpstr>
      <vt:lpstr>Some useful radionuclides are hard to make</vt:lpstr>
      <vt:lpstr>How do we make tracer radionuclides?</vt:lpstr>
      <vt:lpstr>45Ti Production at a small cyclotron</vt:lpstr>
      <vt:lpstr>PowerPoint Presentation</vt:lpstr>
      <vt:lpstr>Harvesting at NSCL</vt:lpstr>
      <vt:lpstr>PowerPoint Presentation</vt:lpstr>
      <vt:lpstr>Beam Blocker (credit Dave M, Patrick G, etc):  Rebuild using Titanium (to match FRIB beamstop material)</vt:lpstr>
      <vt:lpstr>Cooling Water Harvesting</vt:lpstr>
      <vt:lpstr>PowerPoint Presentation</vt:lpstr>
      <vt:lpstr>48Ca beam (75pnA), one day on, one day off</vt:lpstr>
      <vt:lpstr>PowerPoint Presentation</vt:lpstr>
      <vt:lpstr>Other plans, NSCL</vt:lpstr>
      <vt:lpstr>Plans for harvesting at FRIB</vt:lpstr>
      <vt:lpstr>PowerPoint Presentation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Radionuclide Harvesting at NSCL and FRIB</dc:title>
  <dc:creator>Severin, Gregory</dc:creator>
  <cp:lastModifiedBy>Severin, Gregory</cp:lastModifiedBy>
  <cp:revision>98</cp:revision>
  <cp:lastPrinted>2016-11-08T16:49:39Z</cp:lastPrinted>
  <dcterms:created xsi:type="dcterms:W3CDTF">2016-11-07T15:54:19Z</dcterms:created>
  <dcterms:modified xsi:type="dcterms:W3CDTF">2018-10-04T18:57:35Z</dcterms:modified>
</cp:coreProperties>
</file>