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2" r:id="rId2"/>
    <p:sldId id="339" r:id="rId3"/>
    <p:sldId id="303" r:id="rId4"/>
    <p:sldId id="305" r:id="rId5"/>
    <p:sldId id="306" r:id="rId6"/>
    <p:sldId id="308" r:id="rId7"/>
    <p:sldId id="326" r:id="rId8"/>
    <p:sldId id="341" r:id="rId9"/>
    <p:sldId id="317" r:id="rId10"/>
    <p:sldId id="354" r:id="rId11"/>
    <p:sldId id="353" r:id="rId12"/>
    <p:sldId id="356" r:id="rId13"/>
    <p:sldId id="327" r:id="rId14"/>
    <p:sldId id="325" r:id="rId15"/>
    <p:sldId id="355" r:id="rId16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2"/>
    <a:srgbClr val="0000FF"/>
    <a:srgbClr val="E94D23"/>
    <a:srgbClr val="F1F616"/>
    <a:srgbClr val="F7F8E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>
                <a:alpha val="51000"/>
              </a:schemeClr>
            </a:gs>
            <a:gs pos="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7B3C-BFA5-4770-A163-8D7E2F917B1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4070-F734-4955-9724-7C7DA76BF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homedir\home1\zegers\My Documents\presentations\hlogo4.gi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219200" y="5105399"/>
            <a:ext cx="1435395" cy="1435395"/>
          </a:xfrm>
          <a:prstGeom prst="rect">
            <a:avLst/>
          </a:prstGeom>
          <a:noFill/>
        </p:spPr>
      </p:pic>
      <p:pic>
        <p:nvPicPr>
          <p:cNvPr id="12" name="Picture 4" descr="https://intra.nscl.msu.edu/illustrations/images/nscl_logo_150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1005" y="5290548"/>
            <a:ext cx="990600" cy="1267968"/>
          </a:xfrm>
          <a:prstGeom prst="rect">
            <a:avLst/>
          </a:prstGeom>
          <a:noFill/>
        </p:spPr>
      </p:pic>
      <p:pic>
        <p:nvPicPr>
          <p:cNvPr id="13" name="Picture 5" descr="https://intra.nscl.msu.edu/illustrations/images/msu_logo_150.gi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490533" y="5257800"/>
            <a:ext cx="3501067" cy="123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\\homedir\home1\zegers\My Documents\poster\nsf.gif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962400" y="5105400"/>
            <a:ext cx="1444256" cy="1444256"/>
          </a:xfrm>
          <a:prstGeom prst="rect">
            <a:avLst/>
          </a:prstGeom>
          <a:noFill/>
        </p:spPr>
      </p:pic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590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nuclei to supernovae</a:t>
            </a:r>
            <a:endParaRPr lang="en-US" sz="3600" dirty="0"/>
          </a:p>
        </p:txBody>
      </p:sp>
      <p:sp>
        <p:nvSpPr>
          <p:cNvPr id="26" name="Subtitle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G.T. </a:t>
            </a:r>
            <a:r>
              <a:rPr lang="en-US" dirty="0" err="1" smtClean="0"/>
              <a:t>Zegers</a:t>
            </a:r>
            <a:endParaRPr lang="en-US" dirty="0"/>
          </a:p>
        </p:txBody>
      </p:sp>
      <p:pic>
        <p:nvPicPr>
          <p:cNvPr id="27" name="Picture 26" descr="PAlog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5181600"/>
            <a:ext cx="1371600" cy="13716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1896" y="548680"/>
            <a:ext cx="1703040" cy="17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0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48680"/>
            <a:ext cx="1720552" cy="17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7400" y="548680"/>
            <a:ext cx="1224136" cy="17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\\intranet.nscl.msu.edu\files\user\zegers\My Documents\presentations\IMG_02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3544" y="548680"/>
            <a:ext cx="1255214" cy="169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100_2692.png"/>
          <p:cNvPicPr>
            <a:picLocks noChangeAspect="1"/>
          </p:cNvPicPr>
          <p:nvPr/>
        </p:nvPicPr>
        <p:blipFill>
          <a:blip r:embed="rId11" cstate="print"/>
          <a:srcRect l="26499" t="17666" r="26499" b="21592"/>
          <a:stretch>
            <a:fillRect/>
          </a:stretch>
        </p:blipFill>
        <p:spPr>
          <a:xfrm>
            <a:off x="4898264" y="548680"/>
            <a:ext cx="1751624" cy="169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study nuclei that immediately fall apart?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45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to terra incognita</a:t>
            </a:r>
            <a:endParaRPr lang="en-US" dirty="0"/>
          </a:p>
        </p:txBody>
      </p:sp>
      <p:pic>
        <p:nvPicPr>
          <p:cNvPr id="1026" name="Picture 2" descr="https://wwwndc.jaea.go.jp/CN14/png/map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9" r="34545" b="-1857"/>
          <a:stretch/>
        </p:blipFill>
        <p:spPr bwMode="auto">
          <a:xfrm>
            <a:off x="304800" y="487113"/>
            <a:ext cx="82296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4800" y="838200"/>
            <a:ext cx="5791200" cy="5757465"/>
            <a:chOff x="304800" y="838200"/>
            <a:chExt cx="5791200" cy="5757465"/>
          </a:xfrm>
        </p:grpSpPr>
        <p:sp>
          <p:nvSpPr>
            <p:cNvPr id="5" name="Oval 4"/>
            <p:cNvSpPr/>
            <p:nvPr/>
          </p:nvSpPr>
          <p:spPr>
            <a:xfrm rot="5400000">
              <a:off x="5257800" y="3108961"/>
              <a:ext cx="762000" cy="9144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/>
            <p:cNvSpPr/>
            <p:nvPr/>
          </p:nvSpPr>
          <p:spPr>
            <a:xfrm rot="18586600">
              <a:off x="5154643" y="2979136"/>
              <a:ext cx="3048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04800" y="838200"/>
              <a:ext cx="5638800" cy="5562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8825431">
              <a:off x="333820" y="6072605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N=Z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36611" y="5947656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8922" y="2780629"/>
            <a:ext cx="92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8769" y="609600"/>
            <a:ext cx="2724782" cy="1112837"/>
            <a:chOff x="888769" y="609600"/>
            <a:chExt cx="2724782" cy="1112837"/>
          </a:xfrm>
        </p:grpSpPr>
        <p:sp>
          <p:nvSpPr>
            <p:cNvPr id="3" name="Oval 2"/>
            <p:cNvSpPr/>
            <p:nvPr/>
          </p:nvSpPr>
          <p:spPr>
            <a:xfrm>
              <a:off x="2752164" y="609600"/>
              <a:ext cx="753035" cy="9144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8105749">
              <a:off x="3308751" y="1112837"/>
              <a:ext cx="3048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8769" y="663057"/>
              <a:ext cx="1863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Add 1 proton,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remove a neutron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9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billiards with nuclei</a:t>
            </a:r>
            <a:endParaRPr lang="en-US" dirty="0"/>
          </a:p>
        </p:txBody>
      </p:sp>
      <p:pic>
        <p:nvPicPr>
          <p:cNvPr id="3074" name="Picture 2" descr="Image result for two-body collision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324600" cy="36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782671" y="3810000"/>
            <a:ext cx="533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49371" y="3931024"/>
            <a:ext cx="5334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09348" y="4029635"/>
            <a:ext cx="5334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3985325">
            <a:off x="4669229" y="2655791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3985325">
            <a:off x="4896970" y="240478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3985325">
            <a:off x="5056094" y="2221860"/>
            <a:ext cx="533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3409035"/>
            <a:ext cx="333246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505200"/>
            <a:ext cx="333246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64447" y="2336160"/>
            <a:ext cx="333246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6148" y="4155143"/>
            <a:ext cx="333246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86325" y="2362200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12</a:t>
            </a:r>
            <a:r>
              <a:rPr lang="en-US" sz="1400" dirty="0" smtClean="0"/>
              <a:t>O</a:t>
            </a:r>
            <a:endParaRPr lang="en-US" sz="1400" baseline="30000" dirty="0"/>
          </a:p>
        </p:txBody>
      </p:sp>
      <p:sp>
        <p:nvSpPr>
          <p:cNvPr id="12" name="Oval 11"/>
          <p:cNvSpPr/>
          <p:nvPr/>
        </p:nvSpPr>
        <p:spPr>
          <a:xfrm>
            <a:off x="5537089" y="1411940"/>
            <a:ext cx="318248" cy="3047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19800" y="1600233"/>
            <a:ext cx="318248" cy="3047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0676" y="2336227"/>
            <a:ext cx="318248" cy="3047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4" idx="0"/>
            <a:endCxn id="12" idx="3"/>
          </p:cNvCxnSpPr>
          <p:nvPr/>
        </p:nvCxnSpPr>
        <p:spPr>
          <a:xfrm flipV="1">
            <a:off x="5311707" y="1672046"/>
            <a:ext cx="271988" cy="6901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V="1">
            <a:off x="5447701" y="1644860"/>
            <a:ext cx="843741" cy="7844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10164" y="2493487"/>
            <a:ext cx="648381" cy="236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51041" y="3441985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12</a:t>
            </a:r>
            <a:r>
              <a:rPr lang="en-US" sz="1400" dirty="0"/>
              <a:t>N</a:t>
            </a:r>
            <a:endParaRPr lang="en-US" sz="14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4131382" y="3441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22871" y="41116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7403981">
            <a:off x="4162947" y="4951432"/>
            <a:ext cx="137923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TextBox 3071"/>
          <p:cNvSpPr txBox="1"/>
          <p:nvPr/>
        </p:nvSpPr>
        <p:spPr>
          <a:xfrm>
            <a:off x="3187855" y="5835253"/>
            <a:ext cx="23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this neutron!!</a:t>
            </a:r>
            <a:endParaRPr lang="en-US" dirty="0"/>
          </a:p>
        </p:txBody>
      </p:sp>
      <p:sp>
        <p:nvSpPr>
          <p:cNvPr id="3073" name="Rectangle 3072"/>
          <p:cNvSpPr/>
          <p:nvPr/>
        </p:nvSpPr>
        <p:spPr>
          <a:xfrm>
            <a:off x="2286000" y="3931024"/>
            <a:ext cx="1066800" cy="224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aseline="30000" dirty="0" smtClean="0"/>
              <a:t>12</a:t>
            </a:r>
            <a:r>
              <a:rPr lang="en-US" sz="2400" dirty="0" smtClean="0"/>
              <a:t>O</a:t>
            </a:r>
            <a:r>
              <a:rPr lang="en-US" sz="2400" dirty="0" smtClean="0"/>
              <a:t>(</a:t>
            </a:r>
            <a:r>
              <a:rPr lang="en-US" sz="2400" dirty="0" err="1" smtClean="0"/>
              <a:t>p,n</a:t>
            </a:r>
            <a:r>
              <a:rPr lang="en-US" sz="2400" dirty="0" smtClean="0"/>
              <a:t>) experiment </a:t>
            </a:r>
            <a:r>
              <a:rPr lang="en-US" sz="2400" dirty="0" smtClean="0"/>
              <a:t>inverse </a:t>
            </a:r>
            <a:r>
              <a:rPr lang="en-US" sz="2400" dirty="0" smtClean="0"/>
              <a:t>kinematics</a:t>
            </a:r>
            <a:endParaRPr lang="en-US" sz="2400" baseline="30000" dirty="0"/>
          </a:p>
        </p:txBody>
      </p:sp>
      <p:pic>
        <p:nvPicPr>
          <p:cNvPr id="3" name="Picture 2" descr="K5_S8_pn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48374"/>
            <a:ext cx="8891034" cy="5081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895600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O primary beam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286000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O &amp; 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N secondary beam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632584" y="124765"/>
            <a:ext cx="8273143" cy="77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E17018 - The (</a:t>
            </a:r>
            <a:r>
              <a:rPr lang="en-US" sz="1800" b="1" dirty="0" err="1" smtClean="0"/>
              <a:t>p,n</a:t>
            </a:r>
            <a:r>
              <a:rPr lang="en-US" sz="1800" b="1" dirty="0" smtClean="0"/>
              <a:t>) charge-exchange reaction at ~100 </a:t>
            </a:r>
            <a:r>
              <a:rPr lang="en-US" sz="1800" b="1" dirty="0" err="1" smtClean="0"/>
              <a:t>AMeV</a:t>
            </a:r>
            <a:r>
              <a:rPr lang="en-US" sz="1800" b="1" dirty="0" smtClean="0"/>
              <a:t> as a new tool for studying proton-rich exotic nuclei: the cases of </a:t>
            </a:r>
            <a:r>
              <a:rPr lang="en-US" sz="1800" b="1" baseline="30000" dirty="0" smtClean="0"/>
              <a:t>12</a:t>
            </a:r>
            <a:r>
              <a:rPr lang="en-US" sz="1800" b="1" dirty="0" smtClean="0"/>
              <a:t>O and </a:t>
            </a:r>
            <a:r>
              <a:rPr lang="en-US" sz="1800" b="1" baseline="30000" dirty="0" smtClean="0"/>
              <a:t>11</a:t>
            </a:r>
            <a:r>
              <a:rPr lang="en-US" sz="1800" b="1" dirty="0" smtClean="0"/>
              <a:t>N. </a:t>
            </a:r>
            <a:br>
              <a:rPr lang="en-US" sz="1800" b="1" dirty="0" smtClean="0"/>
            </a:br>
            <a:endParaRPr lang="en-US" sz="1800" b="1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259570" y="2438400"/>
            <a:ext cx="2898009" cy="1981201"/>
            <a:chOff x="2438400" y="1295400"/>
            <a:chExt cx="3566779" cy="2438400"/>
          </a:xfrm>
        </p:grpSpPr>
        <p:pic>
          <p:nvPicPr>
            <p:cNvPr id="24" name="Picture 32" descr="is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1295400"/>
              <a:ext cx="3566779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/>
            <p:nvPr/>
          </p:nvCxnSpPr>
          <p:spPr>
            <a:xfrm rot="10800000">
              <a:off x="4495800" y="2438400"/>
              <a:ext cx="1219200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3581400" y="2438400"/>
              <a:ext cx="914400" cy="158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733800" y="1981200"/>
              <a:ext cx="762000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10000" y="2362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n</a:t>
              </a:r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048000"/>
              <a:ext cx="960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RI beam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5" descr="\\intranet.nscl.msu.edu\files\user\zegers\My Documents\presentations\IMG_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47616"/>
            <a:ext cx="1752600" cy="23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090" y="638175"/>
            <a:ext cx="19049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062028" y="956012"/>
            <a:ext cx="1988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S800 spectrometer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Heavy residue collection</a:t>
            </a:r>
          </a:p>
          <a:p>
            <a:r>
              <a:rPr lang="en-US" sz="1200" dirty="0" smtClean="0">
                <a:latin typeface="+mn-lt"/>
              </a:rPr>
              <a:t>B</a:t>
            </a:r>
            <a:r>
              <a:rPr lang="en-US" sz="1200" dirty="0" smtClean="0">
                <a:latin typeface="+mn-lt"/>
                <a:sym typeface="Symbol"/>
              </a:rPr>
              <a:t>&lt; 4 Tm /130</a:t>
            </a:r>
            <a:r>
              <a:rPr lang="en-US" sz="1200" baseline="30000" dirty="0" smtClean="0">
                <a:latin typeface="+mn-lt"/>
                <a:sym typeface="Symbol"/>
              </a:rPr>
              <a:t>o</a:t>
            </a:r>
            <a:r>
              <a:rPr lang="en-US" sz="1200" dirty="0" smtClean="0">
                <a:latin typeface="+mn-lt"/>
                <a:sym typeface="Symbol"/>
              </a:rPr>
              <a:t> bend</a:t>
            </a:r>
          </a:p>
          <a:p>
            <a:r>
              <a:rPr lang="en-US" sz="1200" dirty="0" smtClean="0">
                <a:latin typeface="+mn-lt"/>
                <a:sym typeface="Symbol"/>
              </a:rPr>
              <a:t>Particle identification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3159948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Low Energy Neutron </a:t>
            </a:r>
          </a:p>
          <a:p>
            <a:r>
              <a:rPr lang="en-US" sz="1200" b="1" dirty="0" smtClean="0">
                <a:latin typeface="+mn-lt"/>
              </a:rPr>
              <a:t>Detector Array (LENDA)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neutron detection</a:t>
            </a:r>
          </a:p>
          <a:p>
            <a:r>
              <a:rPr lang="en-US" sz="1200" dirty="0" smtClean="0">
                <a:latin typeface="+mn-lt"/>
              </a:rPr>
              <a:t>Plastic scintillator</a:t>
            </a:r>
          </a:p>
          <a:p>
            <a:r>
              <a:rPr lang="en-US" sz="1200" dirty="0" smtClean="0">
                <a:solidFill>
                  <a:srgbClr val="0F0C8F"/>
                </a:solidFill>
                <a:latin typeface="+mn-lt"/>
              </a:rPr>
              <a:t>Added long bars from Notre Dame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98537" y="1564382"/>
            <a:ext cx="1174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30 cm</a:t>
            </a:r>
            <a:endParaRPr lang="en-US" sz="1600" b="1" dirty="0"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153400" y="1412776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00_26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778295"/>
            <a:ext cx="2133600" cy="1600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03023" y="4982388"/>
            <a:ext cx="1880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Liquid Hydrogen target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“proton” target</a:t>
            </a:r>
          </a:p>
          <a:p>
            <a:r>
              <a:rPr lang="en-US" sz="1200" dirty="0" smtClean="0">
                <a:latin typeface="+mn-lt"/>
              </a:rPr>
              <a:t>65 mg/cm</a:t>
            </a:r>
            <a:r>
              <a:rPr lang="en-US" sz="1200" baseline="30000" dirty="0" smtClean="0">
                <a:latin typeface="+mn-lt"/>
              </a:rPr>
              <a:t>2</a:t>
            </a:r>
            <a:r>
              <a:rPr lang="en-US" sz="1200" dirty="0" smtClean="0">
                <a:latin typeface="+mn-lt"/>
              </a:rPr>
              <a:t> (~7 mm)</a:t>
            </a:r>
          </a:p>
          <a:p>
            <a:r>
              <a:rPr lang="en-US" sz="1200" dirty="0" smtClean="0">
                <a:latin typeface="+mn-lt"/>
              </a:rPr>
              <a:t>~3.5 cm diameter</a:t>
            </a:r>
          </a:p>
          <a:p>
            <a:r>
              <a:rPr lang="en-US" sz="1200" dirty="0" smtClean="0">
                <a:latin typeface="+mn-lt"/>
              </a:rPr>
              <a:t>T=20 K  ~1 </a:t>
            </a:r>
            <a:r>
              <a:rPr lang="en-US" sz="1200" dirty="0" err="1" smtClean="0">
                <a:latin typeface="+mn-lt"/>
              </a:rPr>
              <a:t>atm</a:t>
            </a:r>
            <a:endParaRPr lang="en-US" sz="1200" dirty="0">
              <a:latin typeface="+mn-lt"/>
            </a:endParaRPr>
          </a:p>
        </p:txBody>
      </p:sp>
      <p:pic>
        <p:nvPicPr>
          <p:cNvPr id="38" name="Picture 2" descr="http://farm3.staticflickr.com/2083/2512212862_845912f660.jpg"/>
          <p:cNvPicPr>
            <a:picLocks noChangeAspect="1" noChangeArrowheads="1"/>
          </p:cNvPicPr>
          <p:nvPr/>
        </p:nvPicPr>
        <p:blipFill>
          <a:blip r:embed="rId6" cstate="print"/>
          <a:srcRect l="24000" t="9036" r="24000" b="9036"/>
          <a:stretch>
            <a:fillRect/>
          </a:stretch>
        </p:blipFill>
        <p:spPr bwMode="auto">
          <a:xfrm>
            <a:off x="4769156" y="929054"/>
            <a:ext cx="1283007" cy="1342217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120321" y="1864301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Diamond detector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Beam particle timing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" name="Picture 39" descr="\\intranet.nscl.msu.edu\files\user\zegers\My Documents\proposals\PAC41\inverse_cex_2.0-01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6"/>
          <a:stretch/>
        </p:blipFill>
        <p:spPr bwMode="auto">
          <a:xfrm>
            <a:off x="50598" y="3658814"/>
            <a:ext cx="3118151" cy="312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in November!</a:t>
            </a:r>
            <a:endParaRPr lang="en-US" dirty="0"/>
          </a:p>
        </p:txBody>
      </p:sp>
      <p:pic>
        <p:nvPicPr>
          <p:cNvPr id="3" name="Picture 2" descr="file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59578" cy="491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Core-collapse supernovae</a:t>
            </a:r>
            <a:endParaRPr lang="en-US" dirty="0"/>
          </a:p>
        </p:txBody>
      </p:sp>
      <p:pic>
        <p:nvPicPr>
          <p:cNvPr id="1026" name="Picture 2" descr="Image result for core collapse super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914400"/>
            <a:ext cx="6400800" cy="58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1998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474023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Sn1998dh Core-Collapse Supernovae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Core-Collapse (Type II) Supernovae</a:t>
            </a:r>
          </a:p>
          <a:p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29" y="5943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sym typeface="Symbol"/>
              </a:rPr>
              <a:t>What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is the explosion mechanism? How to energize the shockwave?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1998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57" y="24026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Multi-physics problem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ig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1777485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627" y="2514600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Müller, E. and Janka, H.-T.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A&amp;A 317, 140–163, (1997)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685800"/>
            <a:ext cx="445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Hydrodynamics – Convection, Turbulence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qso.lanl.gov/~clf/veloci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43000"/>
            <a:ext cx="2209800" cy="21418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9600" y="1143000"/>
            <a:ext cx="430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Multi-Dimensional Effects - Asymmetries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195935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Fryer, C. L., &amp; Warren, M. S. 2002, </a:t>
            </a:r>
            <a:r>
              <a:rPr lang="en-US" sz="1200" dirty="0" err="1" smtClean="0">
                <a:solidFill>
                  <a:schemeClr val="bg1"/>
                </a:solidFill>
              </a:rPr>
              <a:t>ApJ</a:t>
            </a:r>
            <a:r>
              <a:rPr lang="en-US" sz="1200" dirty="0" smtClean="0">
                <a:solidFill>
                  <a:schemeClr val="bg1"/>
                </a:solidFill>
              </a:rPr>
              <a:t>, 574, L65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phy.ornl.gov/theory-astro/scidac/pages/images/Core.jpg"/>
          <p:cNvPicPr>
            <a:picLocks noChangeAspect="1" noChangeArrowheads="1"/>
          </p:cNvPicPr>
          <p:nvPr/>
        </p:nvPicPr>
        <p:blipFill>
          <a:blip r:embed="rId5" cstate="print"/>
          <a:srcRect t="9890"/>
          <a:stretch>
            <a:fillRect/>
          </a:stretch>
        </p:blipFill>
        <p:spPr bwMode="auto">
          <a:xfrm>
            <a:off x="4572000" y="1676400"/>
            <a:ext cx="2057400" cy="244502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29400" y="1600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Neutrino physics (transport/ oscillations / interactions)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events.cels.anl.gov/scidac11/files/2011/07/web-Pugmir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6560" y="2971800"/>
            <a:ext cx="2377440" cy="1981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05600" y="2590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fields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4904601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Pugmire</a:t>
            </a:r>
            <a:r>
              <a:rPr lang="en-US" sz="1200" dirty="0" smtClean="0">
                <a:solidFill>
                  <a:schemeClr val="bg1"/>
                </a:solidFill>
              </a:rPr>
              <a:t> et al., ORNL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406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r-process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www.nature.com/nature/journal/v465/n7297/images_article/465430a-f1.2.jpg"/>
          <p:cNvPicPr>
            <a:picLocks noChangeAspect="1" noChangeArrowheads="1"/>
          </p:cNvPicPr>
          <p:nvPr/>
        </p:nvPicPr>
        <p:blipFill>
          <a:blip r:embed="rId7" cstate="print"/>
          <a:srcRect t="11710" r="8333" b="4684"/>
          <a:stretch>
            <a:fillRect/>
          </a:stretch>
        </p:blipFill>
        <p:spPr bwMode="auto">
          <a:xfrm>
            <a:off x="1" y="3810000"/>
            <a:ext cx="2971799" cy="193015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-76200" y="5715000"/>
            <a:ext cx="276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P. </a:t>
            </a:r>
            <a:r>
              <a:rPr lang="en-US" sz="1200" dirty="0" err="1" smtClean="0">
                <a:solidFill>
                  <a:schemeClr val="bg1"/>
                </a:solidFill>
              </a:rPr>
              <a:t>Cottle</a:t>
            </a:r>
            <a:r>
              <a:rPr lang="en-US" sz="1200" dirty="0" smtClean="0">
                <a:solidFill>
                  <a:schemeClr val="bg1"/>
                </a:solidFill>
              </a:rPr>
              <a:t> Nature 465, 430–431 (2010)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Fig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905375"/>
            <a:ext cx="3124200" cy="19526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971800" y="4572000"/>
            <a:ext cx="18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 captures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6581001"/>
            <a:ext cx="256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K. </a:t>
            </a:r>
            <a:r>
              <a:rPr lang="en-US" sz="1200" dirty="0" err="1" smtClean="0">
                <a:solidFill>
                  <a:schemeClr val="bg1"/>
                </a:solidFill>
              </a:rPr>
              <a:t>Langanke</a:t>
            </a:r>
            <a:r>
              <a:rPr lang="en-US" sz="1200" dirty="0" smtClean="0">
                <a:solidFill>
                  <a:schemeClr val="bg1"/>
                </a:solidFill>
              </a:rPr>
              <a:t>, Physics 4, 91 (2011)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19980247">
            <a:off x="1905000" y="3886200"/>
            <a:ext cx="3429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Reactions mediated by the weak nuclear force</a:t>
            </a:r>
            <a:endParaRPr lang="en-US" dirty="0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amma Dec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356" y="3244281"/>
            <a:ext cx="4181475" cy="21431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weak interactions</a:t>
            </a:r>
            <a:endParaRPr lang="en-US" dirty="0"/>
          </a:p>
        </p:txBody>
      </p:sp>
      <p:pic>
        <p:nvPicPr>
          <p:cNvPr id="4098" name="Picture 2" descr="Beta Dec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2895600" cy="16202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65956" y="2743200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Electron-capture decay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53556" y="5149281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35600" y="4692081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07000" y="4996881"/>
            <a:ext cx="228600" cy="3048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24400" y="990600"/>
            <a:ext cx="2977689" cy="1600199"/>
            <a:chOff x="4724400" y="990600"/>
            <a:chExt cx="2977689" cy="1600199"/>
          </a:xfrm>
        </p:grpSpPr>
        <p:grpSp>
          <p:nvGrpSpPr>
            <p:cNvPr id="14" name="Group 13"/>
            <p:cNvGrpSpPr/>
            <p:nvPr/>
          </p:nvGrpSpPr>
          <p:grpSpPr>
            <a:xfrm>
              <a:off x="4724400" y="990600"/>
              <a:ext cx="2977689" cy="1600199"/>
              <a:chOff x="4724400" y="990600"/>
              <a:chExt cx="2977689" cy="1600199"/>
            </a:xfrm>
          </p:grpSpPr>
          <p:pic>
            <p:nvPicPr>
              <p:cNvPr id="4102" name="Picture 6" descr="Beta Plus Deca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4400" y="990600"/>
                <a:ext cx="2977689" cy="1600199"/>
              </a:xfrm>
              <a:prstGeom prst="rect">
                <a:avLst/>
              </a:prstGeom>
              <a:noFill/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705600" y="9906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358710" y="1551801"/>
              <a:ext cx="26129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e+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nature is kind: nuclear charge-exchange reactions as a probe of weak transition strengths</a:t>
            </a:r>
            <a:endParaRPr lang="en-US" sz="3200" dirty="0"/>
          </a:p>
        </p:txBody>
      </p:sp>
      <p:pic>
        <p:nvPicPr>
          <p:cNvPr id="5" name="Picture 3" descr="\\intranet.nscl.msu.edu\files\user\zegers\My Documents\presentations\t3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3831684" cy="31242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5540375" y="1447800"/>
            <a:ext cx="3832225" cy="2514600"/>
            <a:chOff x="4808538" y="1447800"/>
            <a:chExt cx="3832225" cy="25146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953000" y="1447800"/>
              <a:ext cx="8382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 Unicode MS" pitchFamily="34" charset="-128"/>
                </a:rPr>
                <a:t>A,Z+1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791200" y="2286000"/>
              <a:ext cx="838200" cy="838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Unicode MS" pitchFamily="34" charset="-128"/>
                </a:rPr>
                <a:t>A,Z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629400" y="3124200"/>
              <a:ext cx="838200" cy="8382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Unicode MS" pitchFamily="34" charset="-128"/>
                </a:rPr>
                <a:t>A,Z-1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2700000" flipH="1">
              <a:off x="5486400" y="2133600"/>
              <a:ext cx="533400" cy="152400"/>
            </a:xfrm>
            <a:prstGeom prst="homePlate">
              <a:avLst>
                <a:gd name="adj" fmla="val 8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791200" y="1752600"/>
              <a:ext cx="503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Unicode MS" pitchFamily="34" charset="-128"/>
                  <a:sym typeface="Symbol" pitchFamily="18" charset="2"/>
                </a:rPr>
                <a:t></a:t>
              </a:r>
              <a:r>
                <a:rPr lang="en-US" baseline="30000">
                  <a:solidFill>
                    <a:srgbClr val="FF0000"/>
                  </a:solidFill>
                  <a:latin typeface="Arial Unicode MS" pitchFamily="34" charset="-128"/>
                  <a:sym typeface="Symbol" pitchFamily="18" charset="2"/>
                </a:rPr>
                <a:t>-</a:t>
              </a:r>
              <a:r>
                <a:rPr lang="en-US">
                  <a:solidFill>
                    <a:srgbClr val="FF0000"/>
                  </a:solidFill>
                  <a:latin typeface="Arial Unicode MS" pitchFamily="34" charset="-128"/>
                  <a:sym typeface="Symbol" pitchFamily="18" charset="2"/>
                </a:rPr>
                <a:t> </a:t>
              </a:r>
              <a:endParaRPr lang="en-US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14100000" flipH="1">
              <a:off x="6286500" y="3009900"/>
              <a:ext cx="533400" cy="152400"/>
            </a:xfrm>
            <a:prstGeom prst="homePlate">
              <a:avLst>
                <a:gd name="adj" fmla="val 8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629400" y="2667000"/>
              <a:ext cx="2011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  <a:latin typeface="Arial Unicode MS" pitchFamily="34" charset="-128"/>
                  <a:sym typeface="Symbol" pitchFamily="18" charset="2"/>
                </a:rPr>
                <a:t>e-capture/</a:t>
              </a:r>
              <a:r>
                <a:rPr lang="en-US" baseline="30000">
                  <a:solidFill>
                    <a:srgbClr val="009900"/>
                  </a:solidFill>
                  <a:latin typeface="Arial Unicode MS" pitchFamily="34" charset="-128"/>
                  <a:sym typeface="Symbol" pitchFamily="18" charset="2"/>
                </a:rPr>
                <a:t>+</a:t>
              </a:r>
              <a:r>
                <a:rPr lang="en-US">
                  <a:solidFill>
                    <a:srgbClr val="009900"/>
                  </a:solidFill>
                  <a:latin typeface="Arial Unicode MS" pitchFamily="34" charset="-128"/>
                  <a:sym typeface="Symbol" pitchFamily="18" charset="2"/>
                </a:rPr>
                <a:t>  </a:t>
              </a:r>
              <a:endParaRPr lang="en-US">
                <a:solidFill>
                  <a:srgbClr val="009900"/>
                </a:solidFill>
                <a:latin typeface="Arial Unicode MS" pitchFamily="34" charset="-128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10588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  <a:latin typeface="Arial Unicode MS" pitchFamily="34" charset="-128"/>
                  <a:sym typeface="Symbol" pitchFamily="18" charset="2"/>
                </a:rPr>
                <a:t>(t,</a:t>
              </a:r>
              <a:r>
                <a:rPr lang="en-US" baseline="30000">
                  <a:solidFill>
                    <a:srgbClr val="009900"/>
                  </a:solidFill>
                  <a:latin typeface="Arial Unicode MS" pitchFamily="34" charset="-128"/>
                  <a:sym typeface="Symbol" pitchFamily="18" charset="2"/>
                </a:rPr>
                <a:t>3</a:t>
              </a:r>
              <a:r>
                <a:rPr lang="en-US">
                  <a:solidFill>
                    <a:srgbClr val="009900"/>
                  </a:solidFill>
                  <a:latin typeface="Arial Unicode MS" pitchFamily="34" charset="-128"/>
                  <a:sym typeface="Symbol" pitchFamily="18" charset="2"/>
                </a:rPr>
                <a:t>He)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808538" y="2286000"/>
              <a:ext cx="10588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Unicode MS" pitchFamily="34" charset="-128"/>
                  <a:sym typeface="Symbol" pitchFamily="18" charset="2"/>
                </a:rPr>
                <a:t>(</a:t>
              </a:r>
              <a:r>
                <a:rPr lang="en-US" baseline="30000">
                  <a:solidFill>
                    <a:srgbClr val="FF0000"/>
                  </a:solidFill>
                  <a:latin typeface="Arial Unicode MS" pitchFamily="34" charset="-128"/>
                  <a:sym typeface="Symbol" pitchFamily="18" charset="2"/>
                </a:rPr>
                <a:t>3</a:t>
              </a:r>
              <a:r>
                <a:rPr lang="en-US">
                  <a:solidFill>
                    <a:srgbClr val="FF0000"/>
                  </a:solidFill>
                  <a:latin typeface="Arial Unicode MS" pitchFamily="34" charset="-128"/>
                  <a:sym typeface="Symbol" pitchFamily="18" charset="2"/>
                </a:rPr>
                <a:t>He,t)</a:t>
              </a:r>
            </a:p>
          </p:txBody>
        </p:sp>
      </p:grpSp>
      <p:pic>
        <p:nvPicPr>
          <p:cNvPr id="1028" name="Picture 4" descr="Illustration of the weak force: a group of quarks being eroded by ra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199"/>
            <a:ext cx="1143000" cy="1143001"/>
          </a:xfrm>
          <a:prstGeom prst="rect">
            <a:avLst/>
          </a:prstGeom>
          <a:noFill/>
        </p:spPr>
      </p:pic>
      <p:pic>
        <p:nvPicPr>
          <p:cNvPr id="1030" name="Picture 6" descr="Illustration of the strong force: the atom neucleas being held together by a rubber-b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143000"/>
            <a:ext cx="1142999" cy="1143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6200" y="449407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Charge-exchange reactions connect the same initial and final states as in weak interactions and are mediated through similar spin and isospin transfer operators</a:t>
            </a:r>
          </a:p>
          <a:p>
            <a:endParaRPr lang="en-US" smtClean="0"/>
          </a:p>
          <a:p>
            <a:r>
              <a:rPr lang="en-US" smtClean="0"/>
              <a:t>Proportionality holds at ~10% level – beam energies must be ~100 MeV/A or above</a:t>
            </a:r>
          </a:p>
          <a:p>
            <a:endParaRPr lang="en-US" dirty="0" smtClean="0"/>
          </a:p>
          <a:p>
            <a:r>
              <a:rPr lang="en-US" dirty="0" smtClean="0"/>
              <a:t>Applied to a variety of charge-exchange probes: (</a:t>
            </a:r>
            <a:r>
              <a:rPr lang="en-US" dirty="0" err="1" smtClean="0"/>
              <a:t>p,n</a:t>
            </a:r>
            <a:r>
              <a:rPr lang="en-US" dirty="0" smtClean="0"/>
              <a:t>)/(</a:t>
            </a:r>
            <a:r>
              <a:rPr lang="en-US" dirty="0" err="1" smtClean="0"/>
              <a:t>n,p</a:t>
            </a:r>
            <a:r>
              <a:rPr lang="en-US" dirty="0" smtClean="0"/>
              <a:t>), (</a:t>
            </a:r>
            <a:r>
              <a:rPr lang="en-US" baseline="30000" dirty="0" smtClean="0"/>
              <a:t>3</a:t>
            </a:r>
            <a:r>
              <a:rPr lang="en-US" dirty="0" smtClean="0"/>
              <a:t>He,t)/(t,</a:t>
            </a:r>
            <a:r>
              <a:rPr lang="en-US" baseline="30000" dirty="0" smtClean="0"/>
              <a:t>3</a:t>
            </a:r>
            <a:r>
              <a:rPr lang="en-US" dirty="0" smtClean="0"/>
              <a:t>He),(d,</a:t>
            </a:r>
            <a:r>
              <a:rPr lang="en-US" baseline="30000" dirty="0" smtClean="0"/>
              <a:t>2</a:t>
            </a:r>
            <a:r>
              <a:rPr lang="en-US" dirty="0" smtClean="0"/>
              <a:t>He),(</a:t>
            </a:r>
            <a:r>
              <a:rPr lang="en-US" baseline="30000" dirty="0" smtClean="0"/>
              <a:t>7</a:t>
            </a:r>
            <a:r>
              <a:rPr lang="en-US" dirty="0" smtClean="0"/>
              <a:t>Li,</a:t>
            </a:r>
            <a:r>
              <a:rPr lang="en-US" baseline="30000" dirty="0" smtClean="0"/>
              <a:t>7</a:t>
            </a:r>
            <a:r>
              <a:rPr lang="en-US" dirty="0" smtClean="0"/>
              <a:t>Be)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EFD9-86F6-4FED-9E2D-D68ACF99DA70}" type="slidenum">
              <a:rPr lang="en-US"/>
              <a:pPr/>
              <a:t>7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  <a:noFill/>
          <a:ln/>
        </p:spPr>
        <p:txBody>
          <a:bodyPr anchor="b">
            <a:noAutofit/>
          </a:bodyPr>
          <a:lstStyle/>
          <a:p>
            <a:r>
              <a:rPr lang="en-US" sz="3200" dirty="0" smtClean="0"/>
              <a:t>Producing a triton beam for (t,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He) experiments</a:t>
            </a:r>
            <a:endParaRPr lang="en-US" sz="3200" dirty="0"/>
          </a:p>
        </p:txBody>
      </p:sp>
      <p:pic>
        <p:nvPicPr>
          <p:cNvPr id="26629" name="Picture 5" descr="\\intranet.nscl.msu.edu\files\user\zegers\My Documents\presentations\K5_S8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8001000" cy="4572000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257800" y="4191000"/>
            <a:ext cx="1443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5F5F5F"/>
                </a:solidFill>
                <a:latin typeface="Arial" charset="0"/>
              </a:rPr>
              <a:t>Without wedge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4163" y="5703888"/>
            <a:ext cx="439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Thin wedge is needed to remove </a:t>
            </a:r>
            <a:r>
              <a:rPr lang="en-US" sz="1800" baseline="30000"/>
              <a:t>6</a:t>
            </a:r>
            <a:r>
              <a:rPr lang="en-US" sz="1800"/>
              <a:t>He (</a:t>
            </a:r>
            <a:r>
              <a:rPr lang="en-US" sz="1800" baseline="30000"/>
              <a:t>9</a:t>
            </a:r>
            <a:r>
              <a:rPr lang="en-US" sz="1800"/>
              <a:t>Li)</a:t>
            </a:r>
          </a:p>
          <a:p>
            <a:r>
              <a:rPr lang="en-US" sz="1800"/>
              <a:t>Background channel </a:t>
            </a:r>
            <a:r>
              <a:rPr lang="en-US" sz="1800" baseline="30000"/>
              <a:t>6</a:t>
            </a:r>
            <a:r>
              <a:rPr lang="en-US" sz="1800"/>
              <a:t>He-&gt;</a:t>
            </a:r>
            <a:r>
              <a:rPr lang="en-US" sz="1800" baseline="30000"/>
              <a:t>3</a:t>
            </a:r>
            <a:r>
              <a:rPr lang="en-US" sz="1800"/>
              <a:t>He + 3n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57213" y="1139825"/>
            <a:ext cx="5462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ym typeface="Symbol" pitchFamily="18" charset="2"/>
              </a:rPr>
              <a:t>Primary </a:t>
            </a:r>
            <a:r>
              <a:rPr lang="en-US" sz="1800" baseline="30000" dirty="0">
                <a:sym typeface="Symbol" pitchFamily="18" charset="2"/>
              </a:rPr>
              <a:t>16</a:t>
            </a:r>
            <a:r>
              <a:rPr lang="en-US" sz="1800" dirty="0">
                <a:sym typeface="Symbol" pitchFamily="18" charset="2"/>
              </a:rPr>
              <a:t>O beam 150 </a:t>
            </a:r>
            <a:r>
              <a:rPr lang="en-US" sz="1800" dirty="0" err="1">
                <a:sym typeface="Symbol" pitchFamily="18" charset="2"/>
              </a:rPr>
              <a:t>MeV</a:t>
            </a:r>
            <a:r>
              <a:rPr lang="en-US" sz="1800" dirty="0">
                <a:sym typeface="Symbol" pitchFamily="18" charset="2"/>
              </a:rPr>
              <a:t>/n</a:t>
            </a:r>
          </a:p>
          <a:p>
            <a:pPr marL="230188" lvl="1">
              <a:buFontTx/>
              <a:buChar char="•"/>
            </a:pPr>
            <a:r>
              <a:rPr lang="en-US" sz="1800" dirty="0"/>
              <a:t>rate @ A1900 FP 1.2x10</a:t>
            </a:r>
            <a:r>
              <a:rPr lang="en-US" sz="1800" baseline="30000" dirty="0"/>
              <a:t>7</a:t>
            </a:r>
            <a:r>
              <a:rPr lang="en-US" sz="1800" dirty="0"/>
              <a:t>pps @ 130 </a:t>
            </a:r>
            <a:r>
              <a:rPr lang="en-US" sz="1800" dirty="0" err="1"/>
              <a:t>pnA</a:t>
            </a:r>
            <a:r>
              <a:rPr lang="en-US" sz="1800" dirty="0"/>
              <a:t> </a:t>
            </a:r>
            <a:r>
              <a:rPr lang="en-US" sz="1800" baseline="30000" dirty="0"/>
              <a:t>16</a:t>
            </a:r>
            <a:r>
              <a:rPr lang="en-US" sz="1800" dirty="0"/>
              <a:t>O</a:t>
            </a:r>
          </a:p>
          <a:p>
            <a:pPr marL="230188" lvl="1">
              <a:buFontTx/>
              <a:buChar char="•"/>
            </a:pPr>
            <a:r>
              <a:rPr lang="en-US" sz="1800" dirty="0"/>
              <a:t>transmission to S800 spectrometer </a:t>
            </a:r>
            <a:r>
              <a:rPr lang="en-US" sz="1800" dirty="0" smtClean="0"/>
              <a:t>~</a:t>
            </a:r>
            <a:r>
              <a:rPr lang="en-US" dirty="0" smtClean="0"/>
              <a:t>70</a:t>
            </a:r>
            <a:r>
              <a:rPr lang="en-US" sz="1800" dirty="0" smtClean="0"/>
              <a:t>%</a:t>
            </a:r>
            <a:endParaRPr lang="en-US" sz="1800" dirty="0"/>
          </a:p>
          <a:p>
            <a:pPr marL="230188" lvl="1">
              <a:buFontTx/>
              <a:buChar char="•"/>
            </a:pPr>
            <a:r>
              <a:rPr lang="en-US" sz="1800" baseline="30000" dirty="0">
                <a:solidFill>
                  <a:srgbClr val="FF0000"/>
                </a:solidFill>
              </a:rPr>
              <a:t>3</a:t>
            </a:r>
            <a:r>
              <a:rPr lang="en-US" sz="1800" dirty="0">
                <a:solidFill>
                  <a:srgbClr val="FF0000"/>
                </a:solidFill>
              </a:rPr>
              <a:t>H rate at S800: 10</a:t>
            </a:r>
            <a:r>
              <a:rPr lang="en-US" sz="1800" baseline="30000" dirty="0">
                <a:solidFill>
                  <a:srgbClr val="FF0000"/>
                </a:solidFill>
              </a:rPr>
              <a:t>7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pps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652145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cs typeface="Times New Roman" charset="0"/>
              </a:rPr>
              <a:t>G.W. Hitt </a:t>
            </a:r>
            <a:r>
              <a:rPr lang="en-US" sz="1000" dirty="0" err="1">
                <a:cs typeface="Times New Roman" charset="0"/>
              </a:rPr>
              <a:t>Nucl</a:t>
            </a:r>
            <a:r>
              <a:rPr lang="en-US" sz="1000" dirty="0">
                <a:cs typeface="Times New Roman" charset="0"/>
              </a:rPr>
              <a:t>. Instr. and Meth. A 566 (2006), 264.</a:t>
            </a:r>
            <a:r>
              <a:rPr lang="en-US" sz="1000" dirty="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179614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05600" y="37338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S800 spectrometer</a:t>
            </a:r>
          </a:p>
          <a:p>
            <a:r>
              <a:rPr lang="en-US" dirty="0" smtClean="0"/>
              <a:t>Reconstruct momentum</a:t>
            </a:r>
          </a:p>
          <a:p>
            <a:r>
              <a:rPr lang="en-US" dirty="0" smtClean="0"/>
              <a:t>and angle of </a:t>
            </a:r>
            <a:r>
              <a:rPr lang="en-US" baseline="30000" dirty="0" smtClean="0"/>
              <a:t>3</a:t>
            </a:r>
            <a:r>
              <a:rPr lang="en-US" dirty="0" smtClean="0"/>
              <a:t>He particle</a:t>
            </a:r>
          </a:p>
          <a:p>
            <a:pPr>
              <a:buFont typeface="Symbol"/>
              <a:buChar char="®"/>
            </a:pPr>
            <a:r>
              <a:rPr lang="en-US" dirty="0" smtClean="0">
                <a:sym typeface="Symbol"/>
              </a:rPr>
              <a:t>Extract excitation-energy and center-of-mass scattering angle from two-body kinematics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182"/>
            <a:ext cx="9144000" cy="594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6540500" y="1765300"/>
            <a:ext cx="334963" cy="268288"/>
          </a:xfrm>
          <a:prstGeom prst="line">
            <a:avLst/>
          </a:prstGeom>
          <a:noFill/>
          <a:ln w="38100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997700" y="1930400"/>
            <a:ext cx="334963" cy="268288"/>
          </a:xfrm>
          <a:prstGeom prst="line">
            <a:avLst/>
          </a:prstGeom>
          <a:noFill/>
          <a:ln w="38100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5892800" y="1570038"/>
            <a:ext cx="334963" cy="268287"/>
          </a:xfrm>
          <a:prstGeom prst="line">
            <a:avLst/>
          </a:prstGeom>
          <a:noFill/>
          <a:ln w="38100">
            <a:solidFill>
              <a:srgbClr val="008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4191000" y="1447800"/>
            <a:ext cx="2708275" cy="3625850"/>
          </a:xfrm>
          <a:custGeom>
            <a:avLst/>
            <a:gdLst>
              <a:gd name="T0" fmla="*/ 2147483646 w 17196"/>
              <a:gd name="T1" fmla="*/ 2147483646 h 21600"/>
              <a:gd name="T2" fmla="*/ 2147483646 w 17196"/>
              <a:gd name="T3" fmla="*/ 2147483646 h 21600"/>
              <a:gd name="T4" fmla="*/ 2147483646 w 17196"/>
              <a:gd name="T5" fmla="*/ 2147483646 h 21600"/>
              <a:gd name="T6" fmla="*/ 0 w 17196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96" h="21600">
                <a:moveTo>
                  <a:pt x="2639" y="21600"/>
                </a:moveTo>
                <a:cubicBezTo>
                  <a:pt x="2639" y="21600"/>
                  <a:pt x="-390" y="21573"/>
                  <a:pt x="8462" y="21573"/>
                </a:cubicBezTo>
                <a:cubicBezTo>
                  <a:pt x="17314" y="21573"/>
                  <a:pt x="21210" y="6367"/>
                  <a:pt x="11588" y="3263"/>
                </a:cubicBezTo>
                <a:lnTo>
                  <a:pt x="0" y="0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rot="10800000">
            <a:off x="1481138" y="5105400"/>
            <a:ext cx="2786062" cy="0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00"/>
          </a:p>
        </p:txBody>
      </p:sp>
      <p:sp>
        <p:nvSpPr>
          <p:cNvPr id="27" name="TextBox 26"/>
          <p:cNvSpPr txBox="1"/>
          <p:nvPr/>
        </p:nvSpPr>
        <p:spPr>
          <a:xfrm>
            <a:off x="874017" y="5215219"/>
            <a:ext cx="20762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H (100 MeV/u)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~10M </a:t>
            </a:r>
            <a:r>
              <a:rPr lang="en-US" dirty="0" err="1" smtClean="0">
                <a:solidFill>
                  <a:srgbClr val="FF0000"/>
                </a:solidFill>
              </a:rPr>
              <a:t>pps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target (~10 mg/cm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8634" y="4568888"/>
            <a:ext cx="13564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He </a:t>
            </a:r>
            <a:r>
              <a:rPr lang="en-US" dirty="0" err="1" smtClean="0">
                <a:solidFill>
                  <a:srgbClr val="0000FF"/>
                </a:solidFill>
              </a:rPr>
              <a:t>ejectiles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S800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3238" y="2968587"/>
            <a:ext cx="15949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Gretina</a:t>
            </a:r>
            <a:endParaRPr lang="en-US" b="1" dirty="0"/>
          </a:p>
          <a:p>
            <a:pPr algn="ctr"/>
            <a:r>
              <a:rPr lang="en-US" b="1" dirty="0">
                <a:sym typeface="Symbol" panose="05050102010706020507" pitchFamily="18" charset="2"/>
              </a:rPr>
              <a:t>-</a:t>
            </a:r>
            <a:r>
              <a:rPr lang="en-US" b="1" dirty="0" smtClean="0">
                <a:sym typeface="Symbol" panose="05050102010706020507" pitchFamily="18" charset="2"/>
              </a:rPr>
              <a:t>detection</a:t>
            </a:r>
            <a:endParaRPr lang="en-US" b="1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838200" y="56210"/>
            <a:ext cx="8229600" cy="933251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(</a:t>
            </a:r>
            <a:r>
              <a:rPr lang="en-US" sz="2400" dirty="0" smtClean="0"/>
              <a:t>t,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He) &amp; (t,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He+</a:t>
            </a:r>
            <a:r>
              <a:rPr lang="en-US" sz="2400" dirty="0" smtClean="0">
                <a:sym typeface="Symbol" panose="05050102010706020507" pitchFamily="18" charset="2"/>
              </a:rPr>
              <a:t></a:t>
            </a:r>
            <a:r>
              <a:rPr lang="en-US" sz="2400" dirty="0" smtClean="0"/>
              <a:t>) S800 Spectrograph (+</a:t>
            </a:r>
            <a:r>
              <a:rPr lang="en-US" sz="2400" dirty="0" err="1" smtClean="0"/>
              <a:t>Gretina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" name="Straight Connector 2"/>
          <p:cNvCxnSpPr>
            <a:stCxn id="30" idx="2"/>
          </p:cNvCxnSpPr>
          <p:nvPr/>
        </p:nvCxnSpPr>
        <p:spPr>
          <a:xfrm>
            <a:off x="3870717" y="3614918"/>
            <a:ext cx="396483" cy="11514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99084" y="418757"/>
            <a:ext cx="2383931" cy="3559861"/>
            <a:chOff x="7332663" y="1295400"/>
            <a:chExt cx="5664200" cy="845820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663" y="1295400"/>
              <a:ext cx="5664200" cy="845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rot="10800000">
              <a:off x="7332663" y="4633913"/>
              <a:ext cx="3241675" cy="118903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200" y="4711700"/>
              <a:ext cx="838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9310" y="4024406"/>
            <a:ext cx="286823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amma-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ay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nergy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racking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n-beam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uclear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umberempire.com/equation.render?%5Chuge%20%5Clambda%20=%20%5Csum_%7Bi%7D%5Csum_%7Bf%7D%20%5Ctextrm%7Bln2%7D%20%5Cfrac%7Bf_%7Bij%7D%28T,%5Crho%29%7D%7Bft_%7Bij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486399"/>
            <a:ext cx="3181350" cy="914401"/>
          </a:xfrm>
          <a:prstGeom prst="rect">
            <a:avLst/>
          </a:prstGeom>
          <a:noFill/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838200"/>
            <a:ext cx="7010400" cy="4572000"/>
            <a:chOff x="96" y="432"/>
            <a:chExt cx="3096" cy="1816"/>
          </a:xfrm>
        </p:grpSpPr>
        <p:pic>
          <p:nvPicPr>
            <p:cNvPr id="6" name="Picture 12" descr="\\homedir\home1\zegers\My Documents\presentations\nug.jpg"/>
            <p:cNvPicPr>
              <a:picLocks noChangeAspect="1" noChangeArrowheads="1"/>
            </p:cNvPicPr>
            <p:nvPr/>
          </p:nvPicPr>
          <p:blipFill>
            <a:blip r:embed="rId3" cstate="print"/>
            <a:srcRect r="31746"/>
            <a:stretch>
              <a:fillRect/>
            </a:stretch>
          </p:blipFill>
          <p:spPr bwMode="auto">
            <a:xfrm>
              <a:off x="96" y="432"/>
              <a:ext cx="3096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768" y="624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939" y="583"/>
              <a:ext cx="5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</a:rPr>
                <a:t>(t,</a:t>
              </a:r>
              <a:r>
                <a:rPr lang="en-US" sz="1600" b="1" baseline="30000" dirty="0">
                  <a:solidFill>
                    <a:srgbClr val="000000"/>
                  </a:solidFill>
                  <a:latin typeface="Arial Unicode MS" pitchFamily="34" charset="-128"/>
                </a:rPr>
                <a:t>3</a:t>
              </a:r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</a:rPr>
                <a:t>He) data </a:t>
              </a: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672" y="91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952" y="855"/>
              <a:ext cx="45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 Unicode MS" pitchFamily="34" charset="-128"/>
                </a:rPr>
                <a:t>KB3G calc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672" y="768"/>
              <a:ext cx="28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950" y="703"/>
              <a:ext cx="52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 Unicode MS" pitchFamily="34" charset="-128"/>
                </a:rPr>
                <a:t>GXPF1  calc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384" y="1676"/>
              <a:ext cx="6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</a:rPr>
                <a:t>early in </a:t>
              </a:r>
            </a:p>
            <a:p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</a:rPr>
                <a:t>pre-collapse</a:t>
              </a:r>
            </a:p>
            <a:p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  <a:sym typeface="Symbol" pitchFamily="18" charset="2"/>
                </a:rPr>
                <a:t>Y</a:t>
              </a:r>
              <a:r>
                <a:rPr lang="en-US" sz="1600" b="1" baseline="-25000" dirty="0">
                  <a:solidFill>
                    <a:srgbClr val="000000"/>
                  </a:solidFill>
                  <a:latin typeface="Arial Unicode MS" pitchFamily="34" charset="-128"/>
                  <a:sym typeface="Symbol" pitchFamily="18" charset="2"/>
                </a:rPr>
                <a:t>e</a:t>
              </a:r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  <a:sym typeface="Symbol" pitchFamily="18" charset="2"/>
                </a:rPr>
                <a:t>=10</a:t>
              </a:r>
              <a:r>
                <a:rPr lang="en-US" sz="1600" b="1" baseline="30000" dirty="0">
                  <a:solidFill>
                    <a:srgbClr val="000000"/>
                  </a:solidFill>
                  <a:latin typeface="Arial Unicode MS" pitchFamily="34" charset="-128"/>
                  <a:sym typeface="Symbol" pitchFamily="18" charset="2"/>
                </a:rPr>
                <a:t>7</a:t>
              </a:r>
              <a:r>
                <a:rPr lang="en-US" sz="1600" b="1" dirty="0">
                  <a:solidFill>
                    <a:srgbClr val="000000"/>
                  </a:solidFill>
                  <a:latin typeface="Arial Unicode MS" pitchFamily="34" charset="-128"/>
                  <a:sym typeface="Symbol" pitchFamily="18" charset="2"/>
                </a:rPr>
                <a:t> g/cm</a:t>
              </a:r>
              <a:r>
                <a:rPr lang="en-US" sz="1600" b="1" baseline="30000" dirty="0">
                  <a:solidFill>
                    <a:srgbClr val="000000"/>
                  </a:solidFill>
                  <a:latin typeface="Arial Unicode MS" pitchFamily="34" charset="-128"/>
                  <a:sym typeface="Symbol" pitchFamily="18" charset="2"/>
                </a:rPr>
                <a:t>3</a:t>
              </a:r>
              <a:endParaRPr lang="en-US" sz="16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</a:t>
            </a:r>
            <a:r>
              <a:rPr lang="en-US" sz="3200" baseline="30000" dirty="0" smtClean="0"/>
              <a:t>58</a:t>
            </a:r>
            <a:r>
              <a:rPr lang="en-US" sz="3200" dirty="0" smtClean="0"/>
              <a:t>Ni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baseline="30000" dirty="0" smtClean="0">
                <a:sym typeface="Symbol"/>
              </a:rPr>
              <a:t>58</a:t>
            </a:r>
            <a:r>
              <a:rPr lang="en-US" sz="3200" dirty="0" smtClean="0">
                <a:sym typeface="Symbol"/>
              </a:rPr>
              <a:t>Co</a:t>
            </a:r>
            <a:endParaRPr lang="en-US" sz="3200" dirty="0"/>
          </a:p>
        </p:txBody>
      </p:sp>
      <p:sp>
        <p:nvSpPr>
          <p:cNvPr id="34" name="U-Turn Arrow 33"/>
          <p:cNvSpPr/>
          <p:nvPr/>
        </p:nvSpPr>
        <p:spPr>
          <a:xfrm flipV="1">
            <a:off x="1447800" y="5410200"/>
            <a:ext cx="4267200" cy="1295400"/>
          </a:xfrm>
          <a:prstGeom prst="uturnArrow">
            <a:avLst>
              <a:gd name="adj1" fmla="val 21380"/>
              <a:gd name="adj2" fmla="val 25000"/>
              <a:gd name="adj3" fmla="val 25000"/>
              <a:gd name="adj4" fmla="val 20221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14800" y="58674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5" idx="6"/>
          </p:cNvCxnSpPr>
          <p:nvPr/>
        </p:nvCxnSpPr>
        <p:spPr>
          <a:xfrm>
            <a:off x="4800600" y="6172200"/>
            <a:ext cx="1295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86200" y="5410200"/>
            <a:ext cx="12192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8" idx="6"/>
          </p:cNvCxnSpPr>
          <p:nvPr/>
        </p:nvCxnSpPr>
        <p:spPr>
          <a:xfrm>
            <a:off x="5105400" y="5676900"/>
            <a:ext cx="1066800" cy="38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72200" y="556260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Phase-space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00" y="6248400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strength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38049" y="659639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A. L. Cole et al., Phys. Rev. C. 74, 034333 (2006)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545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Symbol</vt:lpstr>
      <vt:lpstr>Arial Unicode MS</vt:lpstr>
      <vt:lpstr>Gill Sans MT</vt:lpstr>
      <vt:lpstr>Times New Roman</vt:lpstr>
      <vt:lpstr>Arial</vt:lpstr>
      <vt:lpstr>Office Theme</vt:lpstr>
      <vt:lpstr>From nuclei to supernovae</vt:lpstr>
      <vt:lpstr>Core-collapse supernovae</vt:lpstr>
      <vt:lpstr>PowerPoint Presentation</vt:lpstr>
      <vt:lpstr>PowerPoint Presentation</vt:lpstr>
      <vt:lpstr>weak interactions</vt:lpstr>
      <vt:lpstr>nature is kind: nuclear charge-exchange reactions as a probe of weak transition strengths</vt:lpstr>
      <vt:lpstr>Producing a triton beam for (t,3He) experiments</vt:lpstr>
      <vt:lpstr>(t,3He) &amp; (t,3He+) S800 Spectrograph (+Gretina)</vt:lpstr>
      <vt:lpstr>Example 58Ni58Co</vt:lpstr>
      <vt:lpstr>How to study nuclei that immediately fall apart?</vt:lpstr>
      <vt:lpstr>Going to terra incognita</vt:lpstr>
      <vt:lpstr>Playing billiards with nuclei</vt:lpstr>
      <vt:lpstr>12O(p,n) experiment inverse kinematics</vt:lpstr>
      <vt:lpstr>PowerPoint Presentation</vt:lpstr>
      <vt:lpstr>Experiment in November!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34P(7Li,7Be+g) reaction in inverse kinematics</dc:title>
  <dc:creator>zegers</dc:creator>
  <cp:lastModifiedBy>Zegers, Remco</cp:lastModifiedBy>
  <cp:revision>473</cp:revision>
  <dcterms:created xsi:type="dcterms:W3CDTF">2009-09-12T20:40:24Z</dcterms:created>
  <dcterms:modified xsi:type="dcterms:W3CDTF">2018-09-27T00:45:07Z</dcterms:modified>
</cp:coreProperties>
</file>