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5"/>
  </p:sldMasterIdLst>
  <p:notesMasterIdLst>
    <p:notesMasterId r:id="rId15"/>
  </p:notesMasterIdLst>
  <p:handoutMasterIdLst>
    <p:handoutMasterId r:id="rId16"/>
  </p:handoutMasterIdLst>
  <p:sldIdLst>
    <p:sldId id="270" r:id="rId6"/>
    <p:sldId id="272" r:id="rId7"/>
    <p:sldId id="271" r:id="rId8"/>
    <p:sldId id="273" r:id="rId9"/>
    <p:sldId id="274" r:id="rId10"/>
    <p:sldId id="275" r:id="rId11"/>
    <p:sldId id="276" r:id="rId12"/>
    <p:sldId id="278" r:id="rId13"/>
    <p:sldId id="277" r:id="rId14"/>
  </p:sldIdLst>
  <p:sldSz cx="12192000" cy="6858000"/>
  <p:notesSz cx="7010400" cy="9296400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64308"/>
    <a:srgbClr val="FFAE1A"/>
    <a:srgbClr val="E7E9DE"/>
    <a:srgbClr val="0F0C8F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2" autoAdjust="0"/>
    <p:restoredTop sz="94660"/>
  </p:normalViewPr>
  <p:slideViewPr>
    <p:cSldViewPr snapToObjects="1">
      <p:cViewPr varScale="1">
        <p:scale>
          <a:sx n="107" d="100"/>
          <a:sy n="107" d="100"/>
        </p:scale>
        <p:origin x="11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6" d="100"/>
          <a:sy n="86" d="100"/>
        </p:scale>
        <p:origin x="3822" y="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r">
              <a:defRPr sz="1200"/>
            </a:lvl1pPr>
          </a:lstStyle>
          <a:p>
            <a:r>
              <a:rPr lang="en-US" sz="900" dirty="0" smtClean="0"/>
              <a:t>13 December 2023</a:t>
            </a:r>
            <a:endParaRPr lang="en-US" sz="900" dirty="0"/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6412"/>
          </a:xfrm>
          <a:prstGeom prst="rect">
            <a:avLst/>
          </a:prstGeom>
        </p:spPr>
        <p:txBody>
          <a:bodyPr vert="horz" lIns="91637" tIns="45818" rIns="91637" bIns="45818" rtlCol="0"/>
          <a:lstStyle>
            <a:lvl1pPr algn="l">
              <a:defRPr sz="1200"/>
            </a:lvl1pPr>
          </a:lstStyle>
          <a:p>
            <a:r>
              <a:rPr lang="en-US" sz="900" dirty="0" smtClean="0"/>
              <a:t>Heavy Ion Storage Rings</a:t>
            </a:r>
            <a:endParaRPr lang="en-US" sz="900" dirty="0"/>
          </a:p>
          <a:p>
            <a:r>
              <a:rPr lang="en-US" sz="900" dirty="0" smtClean="0"/>
              <a:t>Ethan Fletcher, Graduate Assistant</a:t>
            </a:r>
            <a:endParaRPr lang="en-US" sz="9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95131" y="8505419"/>
            <a:ext cx="4770781" cy="708286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</a:t>
            </a:r>
            <a:r>
              <a:rPr lang="en-US" sz="900" dirty="0" smtClean="0"/>
              <a:t>48824, USA</a:t>
            </a:r>
          </a:p>
          <a:p>
            <a:r>
              <a:rPr lang="en-US" sz="900" dirty="0" smtClean="0"/>
              <a:t>frib.msu.edu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" y="8458200"/>
            <a:ext cx="648443" cy="7555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 smtClean="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74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599" tIns="46299" rIns="92599" bIns="4629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2"/>
            <a:ext cx="5608320" cy="4182661"/>
          </a:xfrm>
          <a:prstGeom prst="rect">
            <a:avLst/>
          </a:prstGeom>
        </p:spPr>
        <p:txBody>
          <a:bodyPr vert="horz" wrap="square" lIns="92599" tIns="46299" rIns="92599" bIns="462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wrap="square" lIns="92599" tIns="46299" rIns="92599" bIns="4629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08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Neutron rich isotopes created using fission because uranium has a high neutron to proton ration, and subsequently</a:t>
            </a:r>
            <a:r>
              <a:rPr lang="en-US" baseline="0" dirty="0" smtClean="0"/>
              <a:t> produced nuclei will have similar neutron-proton ratios</a:t>
            </a:r>
          </a:p>
          <a:p>
            <a:r>
              <a:rPr lang="en-US" baseline="0" dirty="0" smtClean="0"/>
              <a:t>Accelerated primary beam is used efficiently in a storage ring because effective intensity is increased due to the revolution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Bethe-Bloch formula for reduction of KE in a path length of matter- Energy </a:t>
            </a:r>
            <a:r>
              <a:rPr lang="en-US" dirty="0" smtClean="0"/>
              <a:t>degradation</a:t>
            </a:r>
          </a:p>
          <a:p>
            <a:r>
              <a:rPr lang="en-US" dirty="0" smtClean="0"/>
              <a:t>Dipole</a:t>
            </a:r>
            <a:r>
              <a:rPr lang="en-US" baseline="0" dirty="0" smtClean="0"/>
              <a:t> magnet separates orbits possibly?</a:t>
            </a:r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smtClean="0"/>
              <a:t>Read paper on this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2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is the momentum compaction factor</a:t>
            </a:r>
            <a:r>
              <a:rPr lang="en-US" baseline="0" dirty="0" smtClean="0"/>
              <a:t> of the ring. Nu is the momentum slip factor. </a:t>
            </a:r>
          </a:p>
          <a:p>
            <a:r>
              <a:rPr lang="en-US" baseline="0" dirty="0" smtClean="0"/>
              <a:t>Momentum compaction factor is the momentum dependence of the path length for an object in a closed orbit</a:t>
            </a:r>
          </a:p>
          <a:p>
            <a:r>
              <a:rPr lang="en-US" baseline="0" dirty="0" smtClean="0"/>
              <a:t>The slip factor tells us how much more time, relative to the ideal circulation time, it takes a particle with a momentum deviation to complete an orbit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3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</a:t>
            </a:r>
            <a:r>
              <a:rPr lang="en-US" baseline="0" dirty="0" smtClean="0"/>
              <a:t> cooling: Interaction between ion beam and cooler e-beam to reduce emittance -&gt; reduced transverse beam size and divergence, and reduce momentum spread</a:t>
            </a:r>
          </a:p>
          <a:p>
            <a:r>
              <a:rPr lang="en-US" baseline="0" dirty="0" smtClean="0"/>
              <a:t>Stochastic cooling: utilizes the electrical signals produced by individual particles in a bunch to drive a device (kicker) that will kick the bunch to reduce the erroneous momentum of a particle. Keeps particles from moving away from each other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/>
              <a:t>of stochastic cooling followed by electron cooling for short-lived</a:t>
            </a:r>
            <a:r>
              <a:rPr lang="en-US" baseline="0" dirty="0" smtClean="0"/>
              <a:t> </a:t>
            </a:r>
            <a:r>
              <a:rPr lang="en-US" baseline="0" dirty="0" smtClean="0"/>
              <a:t>nuclei</a:t>
            </a:r>
          </a:p>
          <a:p>
            <a:r>
              <a:rPr lang="en-US" baseline="0" dirty="0" err="1" smtClean="0"/>
              <a:t>dM</a:t>
            </a:r>
            <a:r>
              <a:rPr lang="en-US" baseline="0" dirty="0" smtClean="0"/>
              <a:t>/M is relative mass accuracy</a:t>
            </a:r>
            <a:endParaRPr lang="en-US" baseline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8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ions pass through the thin foils, they lose energy</a:t>
            </a:r>
          </a:p>
          <a:p>
            <a:r>
              <a:rPr lang="en-US" dirty="0" smtClean="0"/>
              <a:t>This changes their orbit</a:t>
            </a:r>
          </a:p>
          <a:p>
            <a:r>
              <a:rPr lang="en-US" dirty="0" smtClean="0"/>
              <a:t>Amplitudes</a:t>
            </a:r>
            <a:r>
              <a:rPr lang="en-US" baseline="0" dirty="0" smtClean="0"/>
              <a:t> of signals depend on the Q of the ions and can be used to separate events from nuclides with very close M/Q values</a:t>
            </a:r>
          </a:p>
          <a:p>
            <a:r>
              <a:rPr lang="en-US" baseline="0" dirty="0" smtClean="0"/>
              <a:t>Time stamps are then assigned to individual 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1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 smtClean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nimb.2015.12.006" TargetMode="External"/><Relationship Id="rId2" Type="http://schemas.openxmlformats.org/officeDocument/2006/relationships/hyperlink" Target="https://accelconf.web.cern.ch/HIAT2015/papers/tum1c0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Ethan Fletcher</a:t>
            </a:r>
            <a:br>
              <a:rPr lang="en-US" dirty="0" smtClean="0"/>
            </a:br>
            <a:r>
              <a:rPr lang="en-US" dirty="0" smtClean="0"/>
              <a:t>Graduate Assistant</a:t>
            </a:r>
            <a:br>
              <a:rPr lang="en-US" dirty="0" smtClean="0"/>
            </a:br>
            <a:r>
              <a:rPr lang="en-US" dirty="0" smtClean="0"/>
              <a:t>fletcher@frib.msu.edu</a:t>
            </a:r>
          </a:p>
          <a:p>
            <a:r>
              <a:rPr lang="en-US" dirty="0" smtClean="0"/>
              <a:t>13 December 2023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Storage Rings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4800" y="6365631"/>
            <a:ext cx="115824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600" y="1067100"/>
            <a:ext cx="5994399" cy="5027414"/>
          </a:xfrm>
        </p:spPr>
        <p:txBody>
          <a:bodyPr/>
          <a:lstStyle/>
          <a:p>
            <a:r>
              <a:rPr lang="en-US" dirty="0" smtClean="0"/>
              <a:t>Want to study rare isotopes and exotic ions</a:t>
            </a:r>
          </a:p>
          <a:p>
            <a:pPr lvl="1"/>
            <a:r>
              <a:rPr lang="en-US" dirty="0" smtClean="0"/>
              <a:t>1. Expand our understanding of nuclear structure and processes</a:t>
            </a:r>
          </a:p>
          <a:p>
            <a:pPr lvl="1"/>
            <a:r>
              <a:rPr lang="en-US" dirty="0" smtClean="0"/>
              <a:t>2. Relevance to astrophysics- extreme processes that create elements</a:t>
            </a:r>
          </a:p>
          <a:p>
            <a:r>
              <a:rPr lang="en-US" dirty="0" smtClean="0"/>
              <a:t>Difficulties</a:t>
            </a:r>
          </a:p>
          <a:p>
            <a:pPr lvl="1"/>
            <a:r>
              <a:rPr lang="en-US" dirty="0" smtClean="0"/>
              <a:t>Lifetimes of these isotopes/ions can be very short</a:t>
            </a:r>
          </a:p>
          <a:p>
            <a:pPr lvl="1"/>
            <a:r>
              <a:rPr lang="en-US" dirty="0" smtClean="0"/>
              <a:t>Require large energies to create </a:t>
            </a:r>
          </a:p>
          <a:p>
            <a:r>
              <a:rPr lang="en-US" dirty="0" smtClean="0"/>
              <a:t>Energies and environment required for creation of ions/isotopes can be recreated in an accelerator </a:t>
            </a:r>
            <a:endParaRPr lang="en-US" dirty="0" smtClean="0"/>
          </a:p>
          <a:p>
            <a:pPr lvl="1"/>
            <a:r>
              <a:rPr lang="en-US" dirty="0" smtClean="0"/>
              <a:t>Producing rare nuclides and ion states requires dedicated facilities separate from the primary beam 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007708" y="6356350"/>
            <a:ext cx="508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E. Fletcher,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04641" y="63563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071570"/>
            <a:ext cx="5985029" cy="49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Solution- Heavy Ion Storage Rings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 and accumulate ions at very high currents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table ions and exotic, unstable nuclides</a:t>
            </a:r>
          </a:p>
          <a:p>
            <a:r>
              <a:rPr lang="en-US" dirty="0" smtClean="0"/>
              <a:t>Allows for precision measurements of unstable nuclei</a:t>
            </a:r>
          </a:p>
          <a:p>
            <a:r>
              <a:rPr lang="en-US" dirty="0" smtClean="0"/>
              <a:t>Rare isotopes/ions produced via interaction with some sort of target </a:t>
            </a:r>
          </a:p>
          <a:p>
            <a:pPr lvl="1"/>
            <a:r>
              <a:rPr lang="en-US" dirty="0" smtClean="0"/>
              <a:t>For charged ions, sent through a charge stripper</a:t>
            </a:r>
          </a:p>
          <a:p>
            <a:pPr lvl="1"/>
            <a:r>
              <a:rPr lang="en-US" dirty="0" smtClean="0"/>
              <a:t>For other nuclei of interest, interaction with target removes nucleons</a:t>
            </a:r>
          </a:p>
          <a:p>
            <a:pPr lvl="2"/>
            <a:r>
              <a:rPr lang="en-US" dirty="0" smtClean="0"/>
              <a:t>High probability of neutron deficient nuclei</a:t>
            </a:r>
          </a:p>
          <a:p>
            <a:pPr lvl="2"/>
            <a:r>
              <a:rPr lang="en-US" dirty="0" smtClean="0"/>
              <a:t>In-flight fission reaction using 238 U produces more neutron rich nuclei</a:t>
            </a:r>
          </a:p>
          <a:p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096000" y="6356349"/>
            <a:ext cx="50800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E. Fletcher,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563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99" y="1080695"/>
            <a:ext cx="5257801" cy="404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05800" y="525164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RARE-RI ring at RIKEN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717" y="4917800"/>
            <a:ext cx="1697279" cy="10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7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Beam-Target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reactions, atomic and nuclear, will be accompanied by contaminants</a:t>
            </a:r>
          </a:p>
          <a:p>
            <a:pPr lvl="1"/>
            <a:r>
              <a:rPr lang="en-US" dirty="0" smtClean="0"/>
              <a:t>For highly charged ions, these are ions of the same element, but in a different charge state</a:t>
            </a:r>
          </a:p>
          <a:p>
            <a:pPr lvl="1"/>
            <a:r>
              <a:rPr lang="en-US" dirty="0" smtClean="0"/>
              <a:t>For rare nuclides, there is a distribution of different nuclei produced which require in-flight separation</a:t>
            </a:r>
          </a:p>
          <a:p>
            <a:r>
              <a:rPr lang="en-US" dirty="0" smtClean="0"/>
              <a:t>How do we isolate beams of interest?</a:t>
            </a:r>
          </a:p>
          <a:p>
            <a:pPr lvl="1"/>
            <a:r>
              <a:rPr lang="en-US" dirty="0" smtClean="0"/>
              <a:t>For highly charged ions, use a dipole magnet</a:t>
            </a:r>
          </a:p>
          <a:p>
            <a:pPr lvl="2"/>
            <a:r>
              <a:rPr lang="en-US" dirty="0" smtClean="0"/>
              <a:t>After stripping, ions travel with similar velocities and energy -&gt; angular straggling is small</a:t>
            </a:r>
          </a:p>
          <a:p>
            <a:pPr lvl="1"/>
            <a:r>
              <a:rPr lang="en-US" dirty="0" smtClean="0"/>
              <a:t>Rare nuclides require </a:t>
            </a:r>
            <a:r>
              <a:rPr lang="en-US" dirty="0" smtClean="0"/>
              <a:t>dedicated </a:t>
            </a:r>
            <a:r>
              <a:rPr lang="en-US" dirty="0" smtClean="0"/>
              <a:t>separator facilities</a:t>
            </a:r>
          </a:p>
          <a:p>
            <a:pPr lvl="2"/>
            <a:r>
              <a:rPr lang="en-US" dirty="0" smtClean="0"/>
              <a:t>The B</a:t>
            </a:r>
            <a:r>
              <a:rPr lang="el-GR" dirty="0" smtClean="0"/>
              <a:t>ρ</a:t>
            </a:r>
            <a:r>
              <a:rPr lang="en-US" dirty="0" smtClean="0"/>
              <a:t>-</a:t>
            </a:r>
            <a:r>
              <a:rPr lang="el-GR" dirty="0" smtClean="0"/>
              <a:t>Δ</a:t>
            </a:r>
            <a:r>
              <a:rPr lang="en-US" dirty="0" smtClean="0"/>
              <a:t>E-B</a:t>
            </a:r>
            <a:r>
              <a:rPr lang="el-GR" dirty="0" smtClean="0"/>
              <a:t>ρ</a:t>
            </a:r>
            <a:r>
              <a:rPr lang="en-US" dirty="0" smtClean="0"/>
              <a:t> method: Use energy degraders, analyze rigidity before/after degrader</a:t>
            </a:r>
          </a:p>
          <a:p>
            <a:pPr lvl="2"/>
            <a:r>
              <a:rPr lang="en-US" dirty="0" smtClean="0"/>
              <a:t>May lead to phase space enlargement of the beams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096000" y="1828800"/>
            <a:ext cx="5994400" cy="304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41" y="1215414"/>
            <a:ext cx="5515745" cy="9240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48600" y="495407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CRYRING at ESR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9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69095"/>
            <a:ext cx="11988797" cy="911948"/>
          </a:xfrm>
        </p:spPr>
        <p:txBody>
          <a:bodyPr/>
          <a:lstStyle/>
          <a:p>
            <a:r>
              <a:rPr lang="en-US" dirty="0" smtClean="0"/>
              <a:t>Experiments at heavy ion storage rings- Storage Ring Mass </a:t>
            </a:r>
            <a:r>
              <a:rPr lang="en-US" dirty="0" err="1" smtClean="0"/>
              <a:t>Spectometry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71661"/>
            <a:ext cx="5897640" cy="5027414"/>
          </a:xfrm>
        </p:spPr>
        <p:txBody>
          <a:bodyPr/>
          <a:lstStyle/>
          <a:p>
            <a:r>
              <a:rPr lang="en-US" dirty="0" smtClean="0"/>
              <a:t>Interplay of strong, weak, </a:t>
            </a:r>
            <a:r>
              <a:rPr lang="en-US" dirty="0" smtClean="0"/>
              <a:t>and </a:t>
            </a:r>
            <a:r>
              <a:rPr lang="en-US" dirty="0" smtClean="0"/>
              <a:t>EM interactions complicate measurements</a:t>
            </a:r>
          </a:p>
          <a:p>
            <a:pPr lvl="1"/>
            <a:r>
              <a:rPr lang="en-US" dirty="0" smtClean="0"/>
              <a:t>Connection to mass demonstrated through binding energy </a:t>
            </a:r>
          </a:p>
          <a:p>
            <a:pPr lvl="1"/>
            <a:r>
              <a:rPr lang="en-US" dirty="0" smtClean="0"/>
              <a:t>Need precision mass measurements of exotic nuclei</a:t>
            </a:r>
          </a:p>
          <a:p>
            <a:pPr lvl="2"/>
            <a:r>
              <a:rPr lang="en-US" dirty="0" smtClean="0"/>
              <a:t>Measured by relative mass accuracy, </a:t>
            </a:r>
          </a:p>
          <a:p>
            <a:r>
              <a:rPr lang="en-US" dirty="0" smtClean="0"/>
              <a:t>Charge-Mass ratios are directly related to revolution frequency</a:t>
            </a:r>
          </a:p>
          <a:p>
            <a:pPr lvl="1"/>
            <a:r>
              <a:rPr lang="en-US" dirty="0" smtClean="0"/>
              <a:t>Second term uses velocity spread which determines mass resolving power</a:t>
            </a:r>
          </a:p>
          <a:p>
            <a:pPr lvl="2"/>
            <a:r>
              <a:rPr lang="en-US" dirty="0" smtClean="0"/>
              <a:t>Must minimize</a:t>
            </a:r>
          </a:p>
          <a:p>
            <a:pPr lvl="3"/>
            <a:r>
              <a:rPr lang="en-US" dirty="0" err="1" smtClean="0"/>
              <a:t>Schottky</a:t>
            </a:r>
            <a:r>
              <a:rPr lang="en-US" dirty="0" smtClean="0"/>
              <a:t> Mass </a:t>
            </a:r>
            <a:r>
              <a:rPr lang="en-US" dirty="0" err="1" smtClean="0"/>
              <a:t>Spectometry</a:t>
            </a:r>
            <a:endParaRPr lang="en-US" dirty="0" smtClean="0"/>
          </a:p>
          <a:p>
            <a:pPr lvl="3"/>
            <a:r>
              <a:rPr lang="en-US" dirty="0" smtClean="0"/>
              <a:t>Isochronous Mass Spectrometry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5867400" y="2347846"/>
            <a:ext cx="4124901" cy="94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241" y="1676400"/>
            <a:ext cx="4182059" cy="447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19400"/>
            <a:ext cx="819264" cy="323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3381570"/>
            <a:ext cx="5577900" cy="25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2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Utilizes beam cooling using electrons and/or stochastic cooling</a:t>
            </a:r>
          </a:p>
          <a:p>
            <a:pPr lvl="1"/>
            <a:r>
              <a:rPr lang="en-US" dirty="0" smtClean="0"/>
              <a:t>High emittance of secondary beam causes large velocity spread</a:t>
            </a:r>
          </a:p>
          <a:p>
            <a:pPr lvl="1"/>
            <a:r>
              <a:rPr lang="en-US" dirty="0" smtClean="0"/>
              <a:t>Allows simultaneous injection and storage of multiple ion species with varying M/Q but similar v </a:t>
            </a:r>
          </a:p>
          <a:p>
            <a:r>
              <a:rPr lang="en-US" dirty="0" smtClean="0"/>
              <a:t>This allows for matching of magnetic rigidity to that of the selected injection B</a:t>
            </a:r>
            <a:r>
              <a:rPr lang="el-GR" dirty="0" smtClean="0"/>
              <a:t>ρ</a:t>
            </a:r>
            <a:r>
              <a:rPr lang="en-US" dirty="0" smtClean="0"/>
              <a:t> of the ring </a:t>
            </a:r>
          </a:p>
          <a:p>
            <a:endParaRPr lang="en-US" dirty="0" smtClean="0"/>
          </a:p>
          <a:p>
            <a:r>
              <a:rPr lang="en-US" dirty="0" smtClean="0"/>
              <a:t>Analyze the revolution frequencies with well-known and unknown masses</a:t>
            </a:r>
          </a:p>
          <a:p>
            <a:r>
              <a:rPr lang="en-US" dirty="0" smtClean="0"/>
              <a:t>Advantage: High sensitivity to single stored ions with            on the order of 10</a:t>
            </a:r>
            <a:r>
              <a:rPr lang="en-US" baseline="30000" dirty="0" smtClean="0"/>
              <a:t>-7</a:t>
            </a:r>
          </a:p>
          <a:p>
            <a:r>
              <a:rPr lang="en-US" dirty="0" smtClean="0"/>
              <a:t>Disadvantage: Relatively long time period for cooling ~1 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Longer than some nuclei lifetime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Schottky</a:t>
            </a:r>
            <a:r>
              <a:rPr lang="en-US" dirty="0" smtClean="0"/>
              <a:t> Mass </a:t>
            </a:r>
            <a:r>
              <a:rPr lang="en-US" dirty="0" err="1" smtClean="0"/>
              <a:t>Spectometry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21325" y="6356350"/>
            <a:ext cx="5654675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E. Fletcher, 13 December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176000" y="6356350"/>
            <a:ext cx="1016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4F88C639-55E7-4D97-AC8D-4B42A67367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230" y="2514600"/>
            <a:ext cx="1562318" cy="323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106" y="3429000"/>
            <a:ext cx="819264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0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Used at the </a:t>
                </a:r>
                <a:r>
                  <a:rPr lang="en-US" dirty="0" smtClean="0"/>
                  <a:t>RARE-RI </a:t>
                </a:r>
                <a:r>
                  <a:rPr lang="en-US" dirty="0" smtClean="0"/>
                  <a:t>Ring at RIKEN</a:t>
                </a:r>
              </a:p>
              <a:p>
                <a:r>
                  <a:rPr lang="en-US" dirty="0" smtClean="0"/>
                  <a:t>Ions of interest injected with energies corresponding to transition energy</a:t>
                </a:r>
              </a:p>
              <a:p>
                <a:r>
                  <a:rPr lang="en-US" dirty="0" smtClean="0"/>
                  <a:t>The idea:</a:t>
                </a:r>
              </a:p>
              <a:p>
                <a:pPr lvl="1"/>
                <a:r>
                  <a:rPr lang="en-US" dirty="0" smtClean="0"/>
                  <a:t>The faster ion of a particular ion species travels on a longer orbit than a slower ion of similar species</a:t>
                </a:r>
              </a:p>
              <a:p>
                <a:pPr lvl="1"/>
                <a:r>
                  <a:rPr lang="en-US" dirty="0" smtClean="0"/>
                  <a:t>Thus, the velocity spread of the ions is compensated by the lengths of their respective orbits</a:t>
                </a:r>
              </a:p>
              <a:p>
                <a:pPr lvl="1"/>
                <a:r>
                  <a:rPr lang="en-US" dirty="0" smtClean="0"/>
                  <a:t>Therefore,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den>
                    </m:f>
                  </m:oMath>
                </a14:m>
                <a:r>
                  <a:rPr lang="en-US" dirty="0" smtClean="0"/>
                  <a:t> term is eliminated to first order </a:t>
                </a:r>
              </a:p>
              <a:p>
                <a:r>
                  <a:rPr lang="en-US" dirty="0" smtClean="0"/>
                  <a:t>Revolution frequencies are </a:t>
                </a:r>
                <a:r>
                  <a:rPr lang="en-US" dirty="0" smtClean="0"/>
                  <a:t>similar</a:t>
                </a:r>
                <a:r>
                  <a:rPr lang="en-US" dirty="0" smtClean="0"/>
                  <a:t> </a:t>
                </a:r>
                <a:r>
                  <a:rPr lang="en-US" dirty="0" smtClean="0"/>
                  <a:t>and only depend on M/Q</a:t>
                </a:r>
              </a:p>
              <a:p>
                <a:r>
                  <a:rPr lang="en-US" dirty="0" smtClean="0"/>
                  <a:t>Measured by TOF detectors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2" t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Isochronous Mass Spectrometry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95800"/>
            <a:ext cx="4124901" cy="943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2971800"/>
            <a:ext cx="3672496" cy="2761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5957" y="3886200"/>
            <a:ext cx="4450843" cy="21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3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test fundamental interactions and probe symmetries </a:t>
            </a:r>
          </a:p>
          <a:p>
            <a:r>
              <a:rPr lang="en-US" dirty="0" smtClean="0"/>
              <a:t>Investigate nuclear reactions at various beam energies from low to high</a:t>
            </a:r>
          </a:p>
          <a:p>
            <a:r>
              <a:rPr lang="en-US" dirty="0" smtClean="0"/>
              <a:t>Analyze several-body decays of highly charged ions</a:t>
            </a:r>
          </a:p>
          <a:p>
            <a:pPr lvl="1"/>
            <a:r>
              <a:rPr lang="en-US" dirty="0" smtClean="0"/>
              <a:t>Probe hyperfine structure</a:t>
            </a:r>
          </a:p>
          <a:p>
            <a:r>
              <a:rPr lang="en-US" dirty="0" smtClean="0"/>
              <a:t>Nuclear lifetime spectroscopy</a:t>
            </a:r>
          </a:p>
          <a:p>
            <a:pPr lvl="1"/>
            <a:r>
              <a:rPr lang="en-US" dirty="0" smtClean="0"/>
              <a:t>Measurement of decay rates </a:t>
            </a:r>
          </a:p>
          <a:p>
            <a:r>
              <a:rPr lang="en-US" dirty="0" smtClean="0"/>
              <a:t>Precision testing of bound-state quantum electrodynamics</a:t>
            </a:r>
          </a:p>
          <a:p>
            <a:pPr lvl="1"/>
            <a:r>
              <a:rPr lang="en-US" dirty="0" smtClean="0"/>
              <a:t>Study of hydrogen like ions in very strong EM fields</a:t>
            </a:r>
          </a:p>
          <a:p>
            <a:r>
              <a:rPr lang="en-US" dirty="0" smtClean="0"/>
              <a:t>In short, heavy ion storage rings have, currently are, and will continue to prove extremely useful in unlocking the secrets of atomic nuclear physics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capabilities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7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Steck</a:t>
            </a:r>
            <a:r>
              <a:rPr lang="en-US" dirty="0"/>
              <a:t>, Y.A. </a:t>
            </a:r>
            <a:r>
              <a:rPr lang="en-US" dirty="0" smtClean="0"/>
              <a:t>Litvinov, </a:t>
            </a:r>
            <a:r>
              <a:rPr lang="en-US" i="1" dirty="0" smtClean="0"/>
              <a:t>Heavy-ion </a:t>
            </a:r>
            <a:r>
              <a:rPr lang="en-US" i="1" dirty="0"/>
              <a:t>storage rings and their use in precision experiments with highly charged </a:t>
            </a:r>
            <a:r>
              <a:rPr lang="en-US" i="1" dirty="0" smtClean="0"/>
              <a:t>ions</a:t>
            </a:r>
            <a:r>
              <a:rPr lang="en-US" dirty="0" smtClean="0"/>
              <a:t>, </a:t>
            </a:r>
            <a:r>
              <a:rPr lang="en-US" dirty="0" err="1" smtClean="0"/>
              <a:t>Prog</a:t>
            </a:r>
            <a:r>
              <a:rPr lang="en-US" dirty="0" smtClean="0"/>
              <a:t> </a:t>
            </a:r>
            <a:r>
              <a:rPr lang="en-US" dirty="0"/>
              <a:t>Part </a:t>
            </a:r>
            <a:r>
              <a:rPr lang="en-US" dirty="0" err="1"/>
              <a:t>Nucl</a:t>
            </a:r>
            <a:r>
              <a:rPr lang="en-US" dirty="0"/>
              <a:t> </a:t>
            </a:r>
            <a:r>
              <a:rPr lang="en-US" dirty="0" err="1"/>
              <a:t>Phys</a:t>
            </a:r>
            <a:r>
              <a:rPr lang="en-US" dirty="0"/>
              <a:t>, 115 (2020), Article </a:t>
            </a:r>
            <a:r>
              <a:rPr lang="en-US" dirty="0" smtClean="0"/>
              <a:t>103811</a:t>
            </a:r>
          </a:p>
          <a:p>
            <a:r>
              <a:rPr lang="en-US" dirty="0"/>
              <a:t>Y. Yamaguchi, Y. </a:t>
            </a:r>
            <a:r>
              <a:rPr lang="en-US" dirty="0" smtClean="0"/>
              <a:t>Abe, </a:t>
            </a:r>
            <a:r>
              <a:rPr lang="en-US" i="1" dirty="0" smtClean="0"/>
              <a:t>The rare-</a:t>
            </a:r>
            <a:r>
              <a:rPr lang="en-US" i="1" dirty="0" err="1" smtClean="0"/>
              <a:t>ri</a:t>
            </a:r>
            <a:r>
              <a:rPr lang="en-US" i="1" dirty="0" smtClean="0"/>
              <a:t> ring at </a:t>
            </a:r>
            <a:r>
              <a:rPr lang="en-US" i="1" dirty="0" err="1" smtClean="0"/>
              <a:t>riken</a:t>
            </a:r>
            <a:r>
              <a:rPr lang="en-US" i="1" dirty="0" smtClean="0"/>
              <a:t> RI beam factory</a:t>
            </a:r>
            <a:r>
              <a:rPr lang="en-US" dirty="0" smtClean="0"/>
              <a:t>, Proceedings of HIAT 2015, Yokohama, Japan,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accelconf.web.cern.ch/HIAT2015/papers/tum1c03.pdf</a:t>
            </a:r>
            <a:endParaRPr lang="en-US" u="sng" dirty="0" smtClean="0"/>
          </a:p>
          <a:p>
            <a:r>
              <a:rPr lang="en-US" dirty="0"/>
              <a:t>P. Butler, K. </a:t>
            </a:r>
            <a:r>
              <a:rPr lang="en-US" dirty="0" err="1"/>
              <a:t>Blaum</a:t>
            </a:r>
            <a:r>
              <a:rPr lang="en-US" dirty="0"/>
              <a:t>, T. </a:t>
            </a:r>
            <a:r>
              <a:rPr lang="en-US" dirty="0" err="1"/>
              <a:t>Davinson</a:t>
            </a:r>
            <a:r>
              <a:rPr lang="en-US" dirty="0"/>
              <a:t>, K. Flanagan, S. Freeman, M. </a:t>
            </a:r>
            <a:r>
              <a:rPr lang="en-US" dirty="0" err="1"/>
              <a:t>Grieser</a:t>
            </a:r>
            <a:r>
              <a:rPr lang="en-US" dirty="0"/>
              <a:t>, I. Lazarus, Y. Litvinov, G. </a:t>
            </a:r>
            <a:r>
              <a:rPr lang="en-US" dirty="0" err="1"/>
              <a:t>Lotay</a:t>
            </a:r>
            <a:r>
              <a:rPr lang="en-US" dirty="0"/>
              <a:t>, R. Page, R. </a:t>
            </a:r>
            <a:r>
              <a:rPr lang="en-US" dirty="0" err="1"/>
              <a:t>Raabe</a:t>
            </a:r>
            <a:r>
              <a:rPr lang="en-US" dirty="0"/>
              <a:t>, E. </a:t>
            </a:r>
            <a:r>
              <a:rPr lang="en-US" dirty="0" err="1"/>
              <a:t>Siesling</a:t>
            </a:r>
            <a:r>
              <a:rPr lang="en-US" dirty="0"/>
              <a:t>, F. </a:t>
            </a:r>
            <a:r>
              <a:rPr lang="en-US" dirty="0" err="1" smtClean="0"/>
              <a:t>Wenander</a:t>
            </a:r>
            <a:r>
              <a:rPr lang="en-US" dirty="0" smtClean="0"/>
              <a:t>, P</a:t>
            </a:r>
            <a:r>
              <a:rPr lang="en-US" dirty="0"/>
              <a:t>. Woods, </a:t>
            </a:r>
            <a:r>
              <a:rPr lang="en-US" i="1" dirty="0" smtClean="0"/>
              <a:t>TSR: A storage and cooling ring for HIE-ISOLDE, </a:t>
            </a:r>
            <a:r>
              <a:rPr lang="en-US" dirty="0" err="1" smtClean="0"/>
              <a:t>Nucl</a:t>
            </a:r>
            <a:r>
              <a:rPr lang="en-US" dirty="0"/>
              <a:t>. </a:t>
            </a:r>
            <a:r>
              <a:rPr lang="en-US" dirty="0" err="1"/>
              <a:t>Instrum</a:t>
            </a:r>
            <a:r>
              <a:rPr lang="en-US" dirty="0"/>
              <a:t>. Methods Phys. Res. B 376 (2016) 270–274,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dx.doi.org/10.1016/j.nimb.2015.12.006</a:t>
            </a:r>
            <a:endParaRPr lang="en-US" dirty="0" smtClean="0"/>
          </a:p>
          <a:p>
            <a:r>
              <a:rPr lang="en-US" dirty="0"/>
              <a:t>https://www.nndc.bnl.gov/nudat3/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Fletcher, 13 December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52850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27e6a43e-a4c4-4f52-b0e1-49827a209077">
      <Value>447</Value>
      <Value>283</Value>
      <Value>471</Value>
    </TaxCatchAll>
    <Document_x0020_Number xmlns="27e6a43e-a4c4-4f52-b0e1-49827a209077">44668</Document_x0020_Number>
    <AuthorizedDocs xmlns="51b9806a-5185-426e-8026-9f8401f8c974" xsi:nil="true"/>
    <Formatted_x0020_Sequence_x0020_Number xmlns="51b9806a-5185-426e-8026-9f8401f8c974">000454</Formatted_x0020_Sequence_x0020_Number>
    <Author1 xmlns="51b9806a-5185-426e-8026-9f8401f8c974">Parsons, Alex|61354939-8ef1-40bf-a344-a283b52ba8e0</Author1>
    <af7f2bdd3e3f4144927c8f46bf137639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S10000 Management and Administration</TermName>
          <TermId xmlns="http://schemas.microsoft.com/office/infopath/2007/PartnerControls">26ad7ea8-87d4-42ac-9781-b7fff1d89416</TermId>
        </TermInfo>
      </Terms>
    </af7f2bdd3e3f4144927c8f46bf137639>
    <WBS_x0020_Abbreviation xmlns="51b9806a-5185-426e-8026-9f8401f8c974">S10000</WBS_x0020_Abbreviation>
    <InternalSigners xmlns="51b9806a-5185-426e-8026-9f8401f8c974">
      <UserInfo>
        <DisplayName>King, Karen</DisplayName>
        <AccountId>18</AccountId>
        <AccountType/>
      </UserInfo>
    </InternalSigners>
    <k249c3db22e246c8be4b953e603e4d6b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Parsons, Alex</TermName>
          <TermId xmlns="http://schemas.microsoft.com/office/infopath/2007/PartnerControls">61354939-8ef1-40bf-a344-a283b52ba8e0</TermId>
        </TermInfo>
      </Terms>
    </k249c3db22e246c8be4b953e603e4d6b>
    <ExternalSigners xmlns="51b9806a-5185-426e-8026-9f8401f8c974" xsi:nil="true"/>
    <AuthorizingDoc xmlns="51b9806a-5185-426e-8026-9f8401f8c974" xsi:nil="true"/>
    <i71e836a5a224468bea9b04c4fae55f7 xmlns="6819902c-d263-4340-a3b4-c7375668d2ad">
      <Terms xmlns="http://schemas.microsoft.com/office/infopath/2007/PartnerControls"/>
    </i71e836a5a224468bea9b04c4fae55f7>
    <e9dd64bcc98445289e39b91f109bdcd5 xmlns="6819902c-d263-4340-a3b4-c7375668d2ad">
      <Terms xmlns="http://schemas.microsoft.com/office/infopath/2007/PartnerControls">
        <TermInfo xmlns="http://schemas.microsoft.com/office/infopath/2007/PartnerControls">
          <TermName xmlns="http://schemas.microsoft.com/office/infopath/2007/PartnerControls">FM</TermName>
          <TermId xmlns="http://schemas.microsoft.com/office/infopath/2007/PartnerControls">6b363047-e12c-44ec-9837-aeed4884c22d</TermId>
        </TermInfo>
      </Terms>
    </e9dd64bcc98445289e39b91f109bdcd5>
    <Filtered_x0020_Document_x0020_Number0 xmlns="6819902c-d263-4340-a3b4-c7375668d2ad">44668</Filtered_x0020_Document_x0020_Number0>
    <Identifier xmlns="51b9806a-5185-426e-8026-9f8401f8c974">FM</Identifier>
    <Formatted_x0020_Revision xmlns="51b9806a-5185-426e-8026-9f8401f8c974">002</Formatted_x0020_Revision>
    <Revision_x0020_History xmlns="51b9806a-5185-426e-8026-9f8401f8c974">Updated to 16:9 format, updated CA agreement number and added instructions</Revision_x0020_History>
    <adda98769e204859847d571c1cc4aba8 xmlns="6819902c-d263-4340-a3b4-c7375668d2ad" xsi:nil="true"/>
    <AuthorizingComm_x0026_Boards xmlns="51b9806a-5185-426e-8026-9f8401f8c9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ntrolled Document" ma:contentTypeID="0x010100A77CE2F963BD5C4AB895E5E1F954079C" ma:contentTypeVersion="16" ma:contentTypeDescription="Create a new document." ma:contentTypeScope="" ma:versionID="afdac9f8058ac176136f3d7adb595399">
  <xsd:schema xmlns:xsd="http://www.w3.org/2001/XMLSchema" xmlns:xs="http://www.w3.org/2001/XMLSchema" xmlns:p="http://schemas.microsoft.com/office/2006/metadata/properties" xmlns:ns1="http://schemas.microsoft.com/sharepoint/v3" xmlns:ns3="6819902c-d263-4340-a3b4-c7375668d2ad" xmlns:ns4="51b9806a-5185-426e-8026-9f8401f8c974" xmlns:ns5="27e6a43e-a4c4-4f52-b0e1-49827a209077" targetNamespace="http://schemas.microsoft.com/office/2006/metadata/properties" ma:root="true" ma:fieldsID="c30e777042fe99c0ff3ef036ff66f7c5" ns1:_="" ns3:_="" ns4:_="" ns5:_="">
    <xsd:import namespace="http://schemas.microsoft.com/sharepoint/v3"/>
    <xsd:import namespace="6819902c-d263-4340-a3b4-c7375668d2ad"/>
    <xsd:import namespace="51b9806a-5185-426e-8026-9f8401f8c974"/>
    <xsd:import namespace="27e6a43e-a4c4-4f52-b0e1-49827a209077"/>
    <xsd:element name="properties">
      <xsd:complexType>
        <xsd:sequence>
          <xsd:element name="documentManagement">
            <xsd:complexType>
              <xsd:all>
                <xsd:element ref="ns3:Filtered_x0020_Document_x0020_Number0" minOccurs="0"/>
                <xsd:element ref="ns4:WBS_x0020_Abbreviation" minOccurs="0"/>
                <xsd:element ref="ns4:Identifier" minOccurs="0"/>
                <xsd:element ref="ns4:Formatted_x0020_Sequence_x0020_Number" minOccurs="0"/>
                <xsd:element ref="ns4:Formatted_x0020_Revision" minOccurs="0"/>
                <xsd:element ref="ns4:InternalSigners" minOccurs="0"/>
                <xsd:element ref="ns4:ExternalSigners" minOccurs="0"/>
                <xsd:element ref="ns4:AuthorizingDoc" minOccurs="0"/>
                <xsd:element ref="ns4:AuthorizedDocs" minOccurs="0"/>
                <xsd:element ref="ns4:AuthorizingComm_x0026_Boards" minOccurs="0"/>
                <xsd:element ref="ns4:Author1" minOccurs="0"/>
                <xsd:element ref="ns4:Revision_x0020_History" minOccurs="0"/>
                <xsd:element ref="ns5:Document_x0020_Number" minOccurs="0"/>
                <xsd:element ref="ns3:k249c3db22e246c8be4b953e603e4d6b" minOccurs="0"/>
                <xsd:element ref="ns3:e9dd64bcc98445289e39b91f109bdcd5" minOccurs="0"/>
                <xsd:element ref="ns3:af7f2bdd3e3f4144927c8f46bf137639" minOccurs="0"/>
                <xsd:element ref="ns3:i71e836a5a224468bea9b04c4fae55f7" minOccurs="0"/>
                <xsd:element ref="ns5:TaxCatchAll" minOccurs="0"/>
                <xsd:element ref="ns1:_dlc_Exempt" minOccurs="0"/>
                <xsd:element ref="ns3:adda98769e204859847d571c1cc4aba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3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9902c-d263-4340-a3b4-c7375668d2ad" elementFormDefault="qualified">
    <xsd:import namespace="http://schemas.microsoft.com/office/2006/documentManagement/types"/>
    <xsd:import namespace="http://schemas.microsoft.com/office/infopath/2007/PartnerControls"/>
    <xsd:element name="Filtered_x0020_Document_x0020_Number0" ma:index="3" nillable="true" ma:displayName="Filtered Document Number" ma:list="9fecad60-3c5f-4b1e-97fe-bd29726213cb" ma:internalName="Filtered_x0020_Document_x0020_Number0" ma:showField="03f48824-29a8-4910-b16b-2538dd33bf46" ma:web="27e6a43e-a4c4-4f52-b0e1-49827a209077">
      <xsd:simpleType>
        <xsd:restriction base="dms:Unknown"/>
      </xsd:simpleType>
    </xsd:element>
    <xsd:element name="k249c3db22e246c8be4b953e603e4d6b" ma:index="24" nillable="true" ma:taxonomy="true" ma:internalName="k249c3db22e246c8be4b953e603e4d6b" ma:taxonomyFieldName="Author_" ma:displayName="Author_" ma:indexed="true" ma:default="" ma:fieldId="{4249c3db-22e2-46c8-be4b-953e603e4d6b}" ma:sspId="e79ac590-b2ba-4d84-8233-e7113f930f2a" ma:termSetId="9a961305-3498-445e-9205-fc8019e3f96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9dd64bcc98445289e39b91f109bdcd5" ma:index="26" nillable="true" ma:taxonomy="true" ma:internalName="e9dd64bcc98445289e39b91f109bdcd5" ma:taxonomyFieldName="Subcategory_" ma:displayName="Subcategory_" ma:indexed="true" ma:default="" ma:fieldId="{e9dd64bc-c984-4528-9e39-b91f109bdcd5}" ma:sspId="e79ac590-b2ba-4d84-8233-e7113f930f2a" ma:termSetId="df4988c2-6ea7-4775-a660-7ca64affa0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f7f2bdd3e3f4144927c8f46bf137639" ma:index="27" nillable="true" ma:taxonomy="true" ma:internalName="af7f2bdd3e3f4144927c8f46bf137639" ma:taxonomyFieldName="_x0057_BS0" ma:displayName="WBS" ma:indexed="true" ma:default="" ma:fieldId="{af7f2bdd-3e3f-4144-927c-8f46bf137639}" ma:sspId="e79ac590-b2ba-4d84-8233-e7113f930f2a" ma:termSetId="5af71c37-dbbc-4bcd-b94e-7a1ec876d1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1e836a5a224468bea9b04c4fae55f7" ma:index="28" nillable="true" ma:taxonomy="true" ma:internalName="i71e836a5a224468bea9b04c4fae55f7" ma:taxonomyFieldName="Tags10" ma:displayName="Tags" ma:default="" ma:fieldId="{271e836a-5a22-4468-bea9-b04c4fae55f7}" ma:taxonomyMulti="true" ma:sspId="e79ac590-b2ba-4d84-8233-e7113f930f2a" ma:termSetId="15758f5a-2859-4efe-a184-c420225ff4a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da98769e204859847d571c1cc4aba8" ma:index="32" nillable="true" ma:displayName="EC Keywords_0" ma:hidden="true" ma:internalName="adda98769e204859847d571c1cc4aba8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9806a-5185-426e-8026-9f8401f8c974" elementFormDefault="qualified">
    <xsd:import namespace="http://schemas.microsoft.com/office/2006/documentManagement/types"/>
    <xsd:import namespace="http://schemas.microsoft.com/office/infopath/2007/PartnerControls"/>
    <xsd:element name="WBS_x0020_Abbreviation" ma:index="4" nillable="true" ma:displayName="WBS Abbreviation" ma:indexed="true" ma:internalName="WBS_x0020_Abbreviation">
      <xsd:simpleType>
        <xsd:restriction base="dms:Text">
          <xsd:maxLength value="255"/>
        </xsd:restriction>
      </xsd:simpleType>
    </xsd:element>
    <xsd:element name="Identifier" ma:index="5" nillable="true" ma:displayName="Identifier" ma:internalName="Identifier">
      <xsd:simpleType>
        <xsd:restriction base="dms:Text">
          <xsd:maxLength value="255"/>
        </xsd:restriction>
      </xsd:simpleType>
    </xsd:element>
    <xsd:element name="Formatted_x0020_Sequence_x0020_Number" ma:index="6" nillable="true" ma:displayName="Formatted Sequence Number" ma:indexed="true" ma:internalName="Formatted_x0020_Sequence_x0020_Number">
      <xsd:simpleType>
        <xsd:restriction base="dms:Text">
          <xsd:maxLength value="255"/>
        </xsd:restriction>
      </xsd:simpleType>
    </xsd:element>
    <xsd:element name="Formatted_x0020_Revision" ma:index="7" nillable="true" ma:displayName="Formatted Revision" ma:internalName="Formatted_x0020_Revision">
      <xsd:simpleType>
        <xsd:restriction base="dms:Text">
          <xsd:maxLength value="255"/>
        </xsd:restriction>
      </xsd:simpleType>
    </xsd:element>
    <xsd:element name="InternalSigners" ma:index="8" nillable="true" ma:displayName="Internal Signers" ma:list="UserInfo" ma:SharePointGroup="0" ma:internalName="InternalSigners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Signers" ma:index="9" nillable="true" ma:displayName="External Signers" ma:internalName="ExternalSigners">
      <xsd:simpleType>
        <xsd:restriction base="dms:Note">
          <xsd:maxLength value="255"/>
        </xsd:restriction>
      </xsd:simpleType>
    </xsd:element>
    <xsd:element name="AuthorizingDoc" ma:index="10" nillable="true" ma:displayName="Authorizing Doc" ma:internalName="AuthorizingDoc">
      <xsd:simpleType>
        <xsd:restriction base="dms:Note">
          <xsd:maxLength value="255"/>
        </xsd:restriction>
      </xsd:simpleType>
    </xsd:element>
    <xsd:element name="AuthorizedDocs" ma:index="11" nillable="true" ma:displayName="Authorized Docs" ma:internalName="AuthorizedDocs">
      <xsd:simpleType>
        <xsd:restriction base="dms:Note">
          <xsd:maxLength value="255"/>
        </xsd:restriction>
      </xsd:simpleType>
    </xsd:element>
    <xsd:element name="AuthorizingComm_x0026_Boards" ma:index="12" nillable="true" ma:displayName="Authorizing Comm &amp; Board" ma:internalName="AuthorizingComm_x0026_Boards">
      <xsd:simpleType>
        <xsd:restriction base="dms:Note">
          <xsd:maxLength value="255"/>
        </xsd:restriction>
      </xsd:simpleType>
    </xsd:element>
    <xsd:element name="Author1" ma:index="16" nillable="true" ma:displayName="Author1" ma:internalName="Author1">
      <xsd:simpleType>
        <xsd:restriction base="dms:Text">
          <xsd:maxLength value="255"/>
        </xsd:restriction>
      </xsd:simpleType>
    </xsd:element>
    <xsd:element name="Revision_x0020_History" ma:index="18" nillable="true" ma:displayName="Revision History" ma:internalName="Revision_x0020_Histo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a43e-a4c4-4f52-b0e1-49827a209077" elementFormDefault="qualified">
    <xsd:import namespace="http://schemas.microsoft.com/office/2006/documentManagement/types"/>
    <xsd:import namespace="http://schemas.microsoft.com/office/infopath/2007/PartnerControls"/>
    <xsd:element name="Document_x0020_Number" ma:index="19" nillable="true" ma:displayName="Document Number" ma:hidden="true" ma:list="{9fecad60-3c5f-4b1e-97fe-bd29726213cb}" ma:internalName="Document_x0020_Number" ma:readOnly="false" ma:showField="Document_x0020_Number" ma:web="27e6a43e-a4c4-4f52-b0e1-49827a209077">
      <xsd:simpleType>
        <xsd:restriction base="dms:Lookup"/>
      </xsd:simpleType>
    </xsd:element>
    <xsd:element name="TaxCatchAll" ma:index="29" nillable="true" ma:displayName="Taxonomy Catch All Column" ma:hidden="true" ma:list="{aa28423a-96a4-4fb2-8cce-b1b4f3e5b10f}" ma:internalName="TaxCatchAll" ma:showField="CatchAllData" ma:web="27e6a43e-a4c4-4f52-b0e1-49827a2090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Controlled Document</p:Name>
  <p:Description/>
  <p:Statement/>
  <p:PolicyItems>
    <p:PolicyItem featureId="Microsoft.Office.RecordsManagement.PolicyFeatures.PolicyAudit" staticId="0x0101005B1FD2F7289FF44494593DF6B04CC580|8138272" UniqueId="d2e935fd-7aec-4982-a92c-0eafd6a3e49f">
      <p:Name>Auditing</p:Name>
      <p:Description>Audits user actions on documents and list items to the Audit Log.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Props1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A702D-F6E6-4314-8945-369A109C75F9}">
  <ds:schemaRefs>
    <ds:schemaRef ds:uri="http://schemas.microsoft.com/office/2006/metadata/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6819902c-d263-4340-a3b4-c7375668d2ad"/>
    <ds:schemaRef ds:uri="http://schemas.openxmlformats.org/package/2006/metadata/core-properties"/>
    <ds:schemaRef ds:uri="http://schemas.microsoft.com/office/infopath/2007/PartnerControls"/>
    <ds:schemaRef ds:uri="27e6a43e-a4c4-4f52-b0e1-49827a209077"/>
    <ds:schemaRef ds:uri="51b9806a-5185-426e-8026-9f8401f8c974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FE06786-3749-4132-A4C3-3D8347DA0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19902c-d263-4340-a3b4-c7375668d2ad"/>
    <ds:schemaRef ds:uri="51b9806a-5185-426e-8026-9f8401f8c974"/>
    <ds:schemaRef ds:uri="27e6a43e-a4c4-4f52-b0e1-49827a2090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8822D58-6B40-4CF1-BE72-001701C94AA8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2116</TotalTime>
  <Words>1108</Words>
  <Application>Microsoft Office PowerPoint</Application>
  <PresentationFormat>Widescreen</PresentationFormat>
  <Paragraphs>108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Cambria Math</vt:lpstr>
      <vt:lpstr>Helvetica</vt:lpstr>
      <vt:lpstr>Lucida Grande</vt:lpstr>
      <vt:lpstr>Wingdings</vt:lpstr>
      <vt:lpstr>ヒラギノ角ゴ Pro W3</vt:lpstr>
      <vt:lpstr>1_FRIB3</vt:lpstr>
      <vt:lpstr>Heavy Ion Storage Rings</vt:lpstr>
      <vt:lpstr>The Problem</vt:lpstr>
      <vt:lpstr>The Solution- Heavy Ion Storage Rings</vt:lpstr>
      <vt:lpstr>Beam-Target interactions</vt:lpstr>
      <vt:lpstr>Experiments at heavy ion storage rings- Storage Ring Mass Spectometry</vt:lpstr>
      <vt:lpstr>Schottky Mass Spectometry</vt:lpstr>
      <vt:lpstr>Isochronous Mass Spectrometry</vt:lpstr>
      <vt:lpstr>Additional capabilities</vt:lpstr>
      <vt:lpstr>References</vt:lpstr>
    </vt:vector>
  </TitlesOfParts>
  <Company>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Ion Storage Rings</dc:title>
  <dc:creator>Fletcher, Ethan</dc:creator>
  <cp:lastModifiedBy>Fletcher, Ethan</cp:lastModifiedBy>
  <cp:revision>37</cp:revision>
  <cp:lastPrinted>2023-04-27T17:51:02Z</cp:lastPrinted>
  <dcterms:created xsi:type="dcterms:W3CDTF">2023-05-16T14:40:51Z</dcterms:created>
  <dcterms:modified xsi:type="dcterms:W3CDTF">2023-12-13T22:48:52Z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0x010100A77CE2F963BD5C4AB895E5E1F954079C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