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10" r:id="rId5"/>
  </p:sldMasterIdLst>
  <p:notesMasterIdLst>
    <p:notesMasterId r:id="rId15"/>
  </p:notesMasterIdLst>
  <p:handoutMasterIdLst>
    <p:handoutMasterId r:id="rId16"/>
  </p:handoutMasterIdLst>
  <p:sldIdLst>
    <p:sldId id="270" r:id="rId6"/>
    <p:sldId id="515" r:id="rId7"/>
    <p:sldId id="522" r:id="rId8"/>
    <p:sldId id="517" r:id="rId9"/>
    <p:sldId id="518" r:id="rId10"/>
    <p:sldId id="519" r:id="rId11"/>
    <p:sldId id="524" r:id="rId12"/>
    <p:sldId id="521" r:id="rId13"/>
    <p:sldId id="523" r:id="rId14"/>
  </p:sldIdLst>
  <p:sldSz cx="12192000" cy="6858000"/>
  <p:notesSz cx="7010400" cy="9296400"/>
  <p:defaultTextStyle>
    <a:defPPr>
      <a:defRPr lang="en-US"/>
    </a:defPPr>
    <a:lvl1pPr algn="l" defTabSz="4571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126" algn="l" defTabSz="4571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254" algn="l" defTabSz="4571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379" algn="l" defTabSz="4571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506" algn="l" defTabSz="4571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5633" algn="l" defTabSz="914254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2759" algn="l" defTabSz="914254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199886" algn="l" defTabSz="914254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012" algn="l" defTabSz="914254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308"/>
    <a:srgbClr val="FFAE1A"/>
    <a:srgbClr val="E7E9DE"/>
    <a:srgbClr val="0F0C8F"/>
    <a:srgbClr val="CC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87791" autoAdjust="0"/>
  </p:normalViewPr>
  <p:slideViewPr>
    <p:cSldViewPr snapToObjects="1">
      <p:cViewPr varScale="1">
        <p:scale>
          <a:sx n="87" d="100"/>
          <a:sy n="87" d="100"/>
        </p:scale>
        <p:origin x="1128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6" d="100"/>
          <a:sy n="86" d="100"/>
        </p:scale>
        <p:origin x="3822" y="96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83" y="0"/>
            <a:ext cx="3037628" cy="466412"/>
          </a:xfrm>
          <a:prstGeom prst="rect">
            <a:avLst/>
          </a:prstGeom>
        </p:spPr>
        <p:txBody>
          <a:bodyPr vert="horz" lIns="91637" tIns="45818" rIns="91637" bIns="45818" rtlCol="0"/>
          <a:lstStyle>
            <a:lvl1pPr algn="r">
              <a:defRPr sz="1200"/>
            </a:lvl1pPr>
          </a:lstStyle>
          <a:p>
            <a:r>
              <a:rPr lang="en-US" sz="900" dirty="0" smtClean="0"/>
              <a:t>13 December 2023</a:t>
            </a:r>
            <a:endParaRPr lang="en-US" sz="900" dirty="0"/>
          </a:p>
        </p:txBody>
      </p:sp>
      <p:sp>
        <p:nvSpPr>
          <p:cNvPr id="14" name="Header Placeholder 13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628" cy="466412"/>
          </a:xfrm>
          <a:prstGeom prst="rect">
            <a:avLst/>
          </a:prstGeom>
        </p:spPr>
        <p:txBody>
          <a:bodyPr vert="horz" lIns="91637" tIns="45818" rIns="91637" bIns="45818" rtlCol="0"/>
          <a:lstStyle>
            <a:lvl1pPr algn="l">
              <a:defRPr sz="1200"/>
            </a:lvl1pPr>
          </a:lstStyle>
          <a:p>
            <a:r>
              <a:rPr lang="en-US" sz="900" dirty="0"/>
              <a:t>Beam Cooling </a:t>
            </a:r>
            <a:r>
              <a:rPr lang="en-US" sz="900" dirty="0" smtClean="0"/>
              <a:t>Methods</a:t>
            </a:r>
          </a:p>
          <a:p>
            <a:r>
              <a:rPr lang="en-US" sz="900" dirty="0" smtClean="0"/>
              <a:t>Carlos Sarabia Cardenas</a:t>
            </a:r>
            <a:endParaRPr lang="en-US" sz="900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2"/>
          </p:nvPr>
        </p:nvSpPr>
        <p:spPr>
          <a:xfrm>
            <a:off x="795131" y="8505419"/>
            <a:ext cx="4770781" cy="708286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r>
              <a:rPr lang="en-US" sz="900" dirty="0"/>
              <a:t>Facility for Rare Isotope Beams</a:t>
            </a:r>
          </a:p>
          <a:p>
            <a:r>
              <a:rPr lang="en-US" sz="900" dirty="0"/>
              <a:t>U.S. Department of Energy Office of Science | Michigan State University</a:t>
            </a:r>
          </a:p>
          <a:p>
            <a:r>
              <a:rPr lang="en-US" sz="900" dirty="0"/>
              <a:t>640 South Shaw Lane • East Lansing, MI </a:t>
            </a:r>
            <a:r>
              <a:rPr lang="en-US" sz="900" dirty="0" smtClean="0"/>
              <a:t>48824, USA</a:t>
            </a:r>
          </a:p>
          <a:p>
            <a:r>
              <a:rPr lang="en-US" sz="900" dirty="0" smtClean="0"/>
              <a:t>frib.msu.edu</a:t>
            </a:r>
            <a:endParaRPr lang="en-US" sz="9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8" y="8458200"/>
            <a:ext cx="648443" cy="75550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F6D33-7C2E-44BB-B6EF-2876F56DBD42}" type="slidenum">
              <a:rPr lang="en-US" sz="900" smtClean="0"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8025710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741"/>
          </a:xfrm>
          <a:prstGeom prst="rect">
            <a:avLst/>
          </a:prstGeom>
        </p:spPr>
        <p:txBody>
          <a:bodyPr vert="horz" wrap="square" lIns="92599" tIns="46299" rIns="92599" bIns="4629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741"/>
          </a:xfrm>
          <a:prstGeom prst="rect">
            <a:avLst/>
          </a:prstGeom>
        </p:spPr>
        <p:txBody>
          <a:bodyPr vert="horz" wrap="square" lIns="92599" tIns="46299" rIns="92599" bIns="4629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58165478-8271-4537-9DBA-6DB278E2C8C0}" type="datetime1">
              <a:rPr lang="en-US"/>
              <a:pPr>
                <a:defRPr/>
              </a:pPr>
              <a:t>12/13/2023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599" tIns="46299" rIns="92599" bIns="4629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832"/>
            <a:ext cx="5608320" cy="4182661"/>
          </a:xfrm>
          <a:prstGeom prst="rect">
            <a:avLst/>
          </a:prstGeom>
        </p:spPr>
        <p:txBody>
          <a:bodyPr vert="horz" wrap="square" lIns="92599" tIns="46299" rIns="92599" bIns="4629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063"/>
            <a:ext cx="3037840" cy="464740"/>
          </a:xfrm>
          <a:prstGeom prst="rect">
            <a:avLst/>
          </a:prstGeom>
        </p:spPr>
        <p:txBody>
          <a:bodyPr vert="horz" wrap="square" lIns="92599" tIns="46299" rIns="92599" bIns="4629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30063"/>
            <a:ext cx="3037840" cy="464740"/>
          </a:xfrm>
          <a:prstGeom prst="rect">
            <a:avLst/>
          </a:prstGeom>
        </p:spPr>
        <p:txBody>
          <a:bodyPr vert="horz" wrap="square" lIns="92599" tIns="46299" rIns="92599" bIns="4629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74EB2CD8-9047-43A5-BEAD-229CAC8CF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316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12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65" charset="-128"/>
      </a:defRPr>
    </a:lvl1pPr>
    <a:lvl2pPr marL="742831" indent="-285705" algn="l" defTabSz="45712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/>
      </a:defRPr>
    </a:lvl2pPr>
    <a:lvl3pPr marL="1142817" indent="-228563" algn="l" defTabSz="45712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pitchFamily="-65" charset="-128"/>
      </a:defRPr>
    </a:lvl3pPr>
    <a:lvl4pPr marL="1599942" indent="-228563" algn="l" defTabSz="45712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2057070" indent="-228563" algn="l" defTabSz="45712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5633" algn="l" defTabSz="457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59" algn="l" defTabSz="457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86" algn="l" defTabSz="457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12" algn="l" defTabSz="457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586-022-04969-7#ref-CR9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ature.com/articles/s41586-022-04969-7#ref-CR1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205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64087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12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While hadrons colliders are running and experiments are </a:t>
            </a:r>
            <a:r>
              <a:rPr lang="en-US" dirty="0" err="1" smtClean="0"/>
              <a:t>beign</a:t>
            </a:r>
            <a:r>
              <a:rPr lang="en-US" dirty="0" smtClean="0"/>
              <a:t> conducted and data is collected, there is particles loss because of burn-off from collisions and other losses. This leads to increased beam size (larger phase-space volume or emittance) which is exacerbated by noise like processes and other imperfections. </a:t>
            </a:r>
          </a:p>
          <a:p>
            <a:endParaRPr lang="en-US" dirty="0" smtClean="0"/>
          </a:p>
          <a:p>
            <a:r>
              <a:rPr lang="en-US" dirty="0" smtClean="0"/>
              <a:t>Pres</a:t>
            </a:r>
            <a:r>
              <a:rPr lang="en-US" baseline="0" dirty="0" smtClean="0"/>
              <a:t> of BQ – </a:t>
            </a:r>
          </a:p>
          <a:p>
            <a:r>
              <a:rPr lang="en-US" baseline="0" dirty="0" err="1" smtClean="0"/>
              <a:t>Impr</a:t>
            </a:r>
            <a:r>
              <a:rPr lang="en-US" baseline="0" dirty="0" smtClean="0"/>
              <a:t> L – factor of x3 for </a:t>
            </a:r>
            <a:r>
              <a:rPr lang="en-US" baseline="0" dirty="0" err="1" smtClean="0"/>
              <a:t>Tevatron</a:t>
            </a:r>
            <a:endParaRPr lang="en-US" baseline="0" dirty="0" smtClean="0"/>
          </a:p>
          <a:p>
            <a:r>
              <a:rPr lang="en-US" baseline="0" dirty="0" smtClean="0"/>
              <a:t>	- factor of x10 for EIC (</a:t>
            </a:r>
            <a:r>
              <a:rPr lang="en-US" baseline="0" dirty="0" err="1" smtClean="0"/>
              <a:t>Necessay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Rare part – AA (~80s) details are:</a:t>
            </a:r>
          </a:p>
          <a:p>
            <a:r>
              <a:rPr lang="en-US" baseline="0" dirty="0" smtClean="0"/>
              <a:t>	- muon collider, after production muons are in a large spread and hot, so shrink beam and cool it as you do so, however due to short lifetime (</a:t>
            </a:r>
            <a:r>
              <a:rPr lang="el-GR" dirty="0" smtClean="0"/>
              <a:t>2.2 μ</a:t>
            </a:r>
            <a:r>
              <a:rPr lang="en-US" dirty="0" smtClean="0"/>
              <a:t>s)</a:t>
            </a:r>
            <a:r>
              <a:rPr lang="en-US" baseline="0" dirty="0" smtClean="0"/>
              <a:t>, none of the methods I’ll present on will be used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541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Need to arrive at same time. Signal path is shorter.</a:t>
            </a:r>
          </a:p>
          <a:p>
            <a:endParaRPr lang="en-US" dirty="0" smtClean="0"/>
          </a:p>
          <a:p>
            <a:r>
              <a:rPr lang="en-US" dirty="0" smtClean="0"/>
              <a:t>The beam signal is sampled by the pickup. The beam and signal propagate</a:t>
            </a:r>
            <a:r>
              <a:rPr lang="en-US" baseline="0" dirty="0" smtClean="0"/>
              <a:t> </a:t>
            </a:r>
            <a:r>
              <a:rPr lang="en-US" dirty="0" smtClean="0"/>
              <a:t>from the pickup to the kicker, and a kick derived from the pickup signal is given to the beam.</a:t>
            </a:r>
          </a:p>
          <a:p>
            <a:r>
              <a:rPr lang="en-US" dirty="0" smtClean="0"/>
              <a:t>Transverse pickups and kickers are used to reduce the transverse emittance. A transverse pickup</a:t>
            </a:r>
          </a:p>
          <a:p>
            <a:endParaRPr lang="en-US" dirty="0" smtClean="0"/>
          </a:p>
          <a:p>
            <a:r>
              <a:rPr lang="en-US" dirty="0" smtClean="0"/>
              <a:t>measures the product of the beam current and beam offset, the dipole moment. The dipole signal</a:t>
            </a:r>
          </a:p>
          <a:p>
            <a:r>
              <a:rPr lang="en-US" dirty="0" smtClean="0"/>
              <a:t>is processed and sent to a kicker. The pickup and kicker locations are chosen so that offsets at the</a:t>
            </a:r>
          </a:p>
          <a:p>
            <a:r>
              <a:rPr lang="en-US" dirty="0" smtClean="0"/>
              <a:t>pickup propagate, via the magnetic lattice, to angles at the kicker. The kicker corrects the angle,</a:t>
            </a:r>
          </a:p>
          <a:p>
            <a:r>
              <a:rPr lang="en-US" dirty="0" smtClean="0"/>
              <a:t>reducing the emittance. After that, the argument is similar to the one for energy cooling. The</a:t>
            </a:r>
          </a:p>
          <a:p>
            <a:r>
              <a:rPr lang="en-US" dirty="0" smtClean="0"/>
              <a:t>resulting cooling rate is half of Equation 3 because the pickup measures only the position and the</a:t>
            </a:r>
          </a:p>
          <a:p>
            <a:r>
              <a:rPr lang="en-US" dirty="0" smtClean="0"/>
              <a:t>kick changes only the angle. In any case, these formulas are rules of thumb. For coasting beams, it</a:t>
            </a:r>
          </a:p>
          <a:p>
            <a:r>
              <a:rPr lang="en-US" dirty="0" smtClean="0"/>
              <a:t>is possible to obtain damped diffusion equations that are amenable to obtaining accurate solutions</a:t>
            </a:r>
          </a:p>
          <a:p>
            <a:r>
              <a:rPr lang="en-US" dirty="0" smtClean="0"/>
              <a:t>on a computer</a:t>
            </a:r>
          </a:p>
          <a:p>
            <a:endParaRPr lang="en-US" dirty="0" smtClean="0"/>
          </a:p>
          <a:p>
            <a:r>
              <a:rPr lang="en-US" dirty="0" smtClean="0"/>
              <a:t>Great use in AA for SPS and useful for </a:t>
            </a:r>
            <a:r>
              <a:rPr lang="en-US" dirty="0" err="1" smtClean="0"/>
              <a:t>Tevatron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27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Fermi National Accelerator Laboratory’s </a:t>
            </a:r>
            <a:r>
              <a:rPr lang="en-US" dirty="0" err="1" smtClean="0"/>
              <a:t>Integrable</a:t>
            </a:r>
            <a:r>
              <a:rPr lang="en-US" dirty="0" smtClean="0"/>
              <a:t> Optics Test Accelerator</a:t>
            </a:r>
            <a:r>
              <a:rPr lang="en-US" baseline="30000" dirty="0" smtClean="0">
                <a:hlinkClick r:id="rId3" tooltip="Lebedev, V. et al. The design of optical stochastic cooling for IOTA. J. Instrum. 16, T05002 (2021)."/>
              </a:rPr>
              <a:t>9</a:t>
            </a:r>
            <a:r>
              <a:rPr lang="en-US" baseline="30000" dirty="0" smtClean="0"/>
              <a:t>,</a:t>
            </a:r>
            <a:r>
              <a:rPr lang="en-US" baseline="30000" dirty="0" smtClean="0">
                <a:hlinkClick r:id="rId4" tooltip="Antipov, S. S. et al. IOTA (Integrable Optics Test Accelerator): facility and experimental beam physics program. J. Instrum. 12, T03002 (2017)."/>
              </a:rPr>
              <a:t>10</a:t>
            </a:r>
            <a:r>
              <a:rPr lang="en-US" dirty="0" smtClean="0"/>
              <a:t>. The experiment used 100-MeV electrons and a non-amplified configuration of OSC with a radiation wavelength of 950 nm, and achieved strong, simultaneous cooling of the beam in all degrees of freedom. This realization of SC at optical frequencies serves as a foundation for more advanced experiments with high-gain optical amplification, and advances opportunities for future operational OSC systems with potential benefit to a broad user community in the accelerator-based sciences.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Cant use </a:t>
            </a:r>
            <a:r>
              <a:rPr lang="en-US" dirty="0" err="1" smtClean="0"/>
              <a:t>Sto</a:t>
            </a:r>
            <a:r>
              <a:rPr lang="en-US" dirty="0" smtClean="0"/>
              <a:t> Cool for the beams, so need this</a:t>
            </a:r>
            <a:r>
              <a:rPr lang="en-US" baseline="0" dirty="0" smtClean="0"/>
              <a:t> technique </a:t>
            </a:r>
            <a:r>
              <a:rPr lang="en-US" dirty="0" smtClean="0"/>
              <a:t>not widely used,</a:t>
            </a:r>
            <a:r>
              <a:rPr lang="en-US" baseline="0" dirty="0" smtClean="0"/>
              <a:t> this is a consideration for high energy hadron beams, due to larger bandwidth. </a:t>
            </a:r>
          </a:p>
          <a:p>
            <a:endParaRPr lang="en-US" baseline="0" dirty="0" smtClean="0"/>
          </a:p>
          <a:p>
            <a:r>
              <a:rPr lang="en-US" dirty="0" smtClean="0"/>
              <a:t>Note that efficiency of transverse</a:t>
            </a:r>
          </a:p>
          <a:p>
            <a:r>
              <a:rPr lang="en-US" dirty="0" smtClean="0"/>
              <a:t>kicks is much smaller and therefore the OSC is based on the longitudinal kicks only. Cooling in</a:t>
            </a:r>
          </a:p>
          <a:p>
            <a:r>
              <a:rPr lang="en-US" dirty="0" smtClean="0"/>
              <a:t>other planes is based on the plane-to-plane coupling of particle motion. A magnetic chicane is</a:t>
            </a:r>
          </a:p>
          <a:p>
            <a:r>
              <a:rPr lang="en-US" dirty="0" smtClean="0"/>
              <a:t>used to make space for an OA and to bring the particle and its amplified radiation together in the</a:t>
            </a:r>
          </a:p>
          <a:p>
            <a:r>
              <a:rPr lang="en-US" dirty="0" smtClean="0"/>
              <a:t>kicker </a:t>
            </a:r>
            <a:r>
              <a:rPr lang="en-US" dirty="0" err="1" smtClean="0"/>
              <a:t>undulator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New</a:t>
            </a:r>
            <a:r>
              <a:rPr lang="en-US" baseline="0" dirty="0" smtClean="0"/>
              <a:t> c</a:t>
            </a:r>
            <a:r>
              <a:rPr lang="en-US" dirty="0" smtClean="0"/>
              <a:t>ooling method</a:t>
            </a:r>
            <a:r>
              <a:rPr lang="en-US" baseline="0" dirty="0" smtClean="0"/>
              <a:t> of choice for </a:t>
            </a:r>
            <a:r>
              <a:rPr lang="en-US" baseline="0" dirty="0" err="1" smtClean="0"/>
              <a:t>Tevatron</a:t>
            </a:r>
            <a:r>
              <a:rPr lang="en-US" baseline="0" dirty="0" smtClean="0"/>
              <a:t> (before it got axed)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792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50703" y="1238250"/>
            <a:ext cx="9986635" cy="4473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47" tIns="43223" rIns="86447" bIns="43223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sz="260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032000" y="4071938"/>
            <a:ext cx="8128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277" indent="0" algn="ctr">
              <a:buNone/>
              <a:defRPr/>
            </a:lvl2pPr>
            <a:lvl3pPr marL="864551" indent="0" algn="ctr">
              <a:buNone/>
              <a:defRPr/>
            </a:lvl3pPr>
            <a:lvl4pPr marL="1296827" indent="0" algn="ctr">
              <a:buNone/>
              <a:defRPr/>
            </a:lvl4pPr>
            <a:lvl5pPr marL="1729104" indent="0" algn="ctr">
              <a:buNone/>
              <a:defRPr/>
            </a:lvl5pPr>
            <a:lvl6pPr marL="2161379" indent="0" algn="ctr">
              <a:buNone/>
              <a:defRPr/>
            </a:lvl6pPr>
            <a:lvl7pPr marL="2593655" indent="0" algn="ctr">
              <a:buNone/>
              <a:defRPr/>
            </a:lvl7pPr>
            <a:lvl8pPr marL="3025929" indent="0" algn="ctr">
              <a:buNone/>
              <a:defRPr/>
            </a:lvl8pPr>
            <a:lvl9pPr marL="345820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255" y="3147284"/>
            <a:ext cx="12001499" cy="478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387154"/>
            <a:ext cx="12192000" cy="425885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/>
          <a:p>
            <a:pPr algn="ctr"/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This material is based upon work supported by the U.S. Department of Energy, Office of Science, Office of Nuclear Physics and used resources of</a:t>
            </a:r>
          </a:p>
          <a:p>
            <a:pPr algn="ctr"/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the</a:t>
            </a:r>
            <a:r>
              <a:rPr lang="en-US" sz="1100" kern="1200" baseline="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Facility for Rare Isotope Beams (FRIB) Operations, which is a DOE Office of Science User Facility under Award Number DE-SC0023633.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015216" y="415245"/>
            <a:ext cx="3657600" cy="2099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546592"/>
            <a:ext cx="1600200" cy="20438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642530"/>
            <a:ext cx="3200400" cy="701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83" y="5642961"/>
            <a:ext cx="2651760" cy="62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41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6080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067100"/>
            <a:ext cx="11987896" cy="493746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1600" y="289337"/>
            <a:ext cx="11988800" cy="478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6096000" y="6356450"/>
            <a:ext cx="5080007" cy="364628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pt-BR" smtClean="0"/>
              <a:t>C. Sarabia Cardenas, 13 December 2023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frib.msu.edu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98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-16079" y="6063452"/>
            <a:ext cx="12208080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067100"/>
            <a:ext cx="11987896" cy="426690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1600" y="289337"/>
            <a:ext cx="11988800" cy="478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pt-BR" smtClean="0"/>
              <a:t>C. Sarabia Cardenas, 13 December 2023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5410200"/>
            <a:ext cx="121920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0" y="6007095"/>
            <a:ext cx="1219200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410200"/>
            <a:ext cx="12089496" cy="584200"/>
          </a:xfrm>
        </p:spPr>
        <p:txBody>
          <a:bodyPr anchor="ctr"/>
          <a:lstStyle>
            <a:lvl1pPr marL="137112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 smtClean="0"/>
              <a:t>Add takeaway message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935527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16080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6" y="285757"/>
            <a:ext cx="11988797" cy="478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1" y="1067100"/>
            <a:ext cx="589764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192767" y="1071570"/>
            <a:ext cx="5897636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pt-BR" smtClean="0"/>
              <a:t>C. Sarabia Cardenas, 13 December 2023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4F88C639-55E7-4D97-AC8D-4B42A67367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569056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-16079" y="6063452"/>
            <a:ext cx="12208080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85757"/>
            <a:ext cx="11988800" cy="478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2" y="1067105"/>
            <a:ext cx="11988805" cy="2433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101602" y="3581407"/>
            <a:ext cx="11988805" cy="2433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pt-BR" smtClean="0"/>
              <a:t>C. Sarabia Cardenas, 13 December 2023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BCDB990A-6268-4898-A641-7F04AAB15E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2456740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-16080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pic>
        <p:nvPicPr>
          <p:cNvPr id="8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6" y="285757"/>
            <a:ext cx="11988797" cy="478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1" y="1067105"/>
            <a:ext cx="5892800" cy="2433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6167379" y="1067105"/>
            <a:ext cx="5923033" cy="2433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101613" y="3581407"/>
            <a:ext cx="5892799" cy="2433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6167379" y="3581407"/>
            <a:ext cx="5923033" cy="2433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pt-BR" smtClean="0"/>
              <a:t>C. Sarabia Cardenas, 13 December 2023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74887700-F8AD-4E75-9DA6-99EB4D2760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1178028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6080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85757"/>
            <a:ext cx="11988800" cy="478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pt-BR" smtClean="0"/>
              <a:t>C. Sarabia Cardenas, 13 December 2023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3309516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85757"/>
            <a:ext cx="11988800" cy="478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16079" y="6063452"/>
            <a:ext cx="12192000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28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-16080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067100"/>
            <a:ext cx="11987896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1600" y="289337"/>
            <a:ext cx="11988800" cy="478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pt-BR" smtClean="0"/>
              <a:t>C. Sarabia Cardenas, 13 December 2023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893770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798" y="79927"/>
            <a:ext cx="11990413" cy="4786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798" y="1067100"/>
            <a:ext cx="11990413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5520912" y="6356450"/>
            <a:ext cx="5655095" cy="364628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pt-BR" smtClean="0"/>
              <a:t>C. Sarabia Cardenas, 13 December 2023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0" y="6356450"/>
            <a:ext cx="1016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2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, Slide </a:t>
            </a:r>
            <a:fld id="{D30A2C6D-39BC-4576-856C-8743CF76CC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42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8033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33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33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33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33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080" algn="ctr" defTabSz="807828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162" algn="ctr" defTabSz="807828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241" algn="ctr" defTabSz="807828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323" algn="ctr" defTabSz="807828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195" indent="-180195" algn="l" defTabSz="803370" rtl="0" eaLnBrk="1" fontAlgn="base" hangingPunct="1">
        <a:lnSpc>
          <a:spcPct val="90000"/>
        </a:lnSpc>
        <a:spcBef>
          <a:spcPts val="1206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3394" indent="-151665" algn="l" defTabSz="803370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1641" indent="-160673" algn="l" defTabSz="803370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28290" indent="-133645" algn="l" defTabSz="803370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1003087" indent="-180195" algn="l" defTabSz="803370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223507" indent="-150773" algn="l" defTabSz="807828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0590" indent="-150773" algn="l" defTabSz="807828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7672" indent="-150773" algn="l" defTabSz="807828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4752" indent="-150773" algn="l" defTabSz="807828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0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2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41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23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06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87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66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47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48550/arXiv.1207.704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Carlos Sarabia Cardenas</a:t>
            </a:r>
          </a:p>
          <a:p>
            <a:r>
              <a:rPr lang="en-US" dirty="0" smtClean="0"/>
              <a:t>13 December 2023</a:t>
            </a:r>
          </a:p>
        </p:txBody>
      </p:sp>
      <p:sp>
        <p:nvSpPr>
          <p:cNvPr id="921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Cooling Methods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04800" y="6365631"/>
            <a:ext cx="11582400" cy="457200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Beam cooling is the process of reducing the size and energy spread of a particle beam.</a:t>
            </a:r>
          </a:p>
          <a:p>
            <a:r>
              <a:rPr lang="en-US" dirty="0" smtClean="0"/>
              <a:t>Noisy processes increase size end energy spread of beams as they operate. Caused by:</a:t>
            </a:r>
            <a:endParaRPr lang="en-US" dirty="0"/>
          </a:p>
          <a:p>
            <a:pPr lvl="1"/>
            <a:r>
              <a:rPr lang="en-US" dirty="0" smtClean="0"/>
              <a:t>Noise in RF &amp; Magnets</a:t>
            </a:r>
          </a:p>
          <a:p>
            <a:pPr lvl="1"/>
            <a:r>
              <a:rPr lang="en-US" dirty="0" smtClean="0"/>
              <a:t>Lattice imperfections</a:t>
            </a:r>
          </a:p>
          <a:p>
            <a:pPr lvl="1"/>
            <a:r>
              <a:rPr lang="en-US" dirty="0" smtClean="0"/>
              <a:t>Intra-beam Scattering </a:t>
            </a:r>
          </a:p>
          <a:p>
            <a:r>
              <a:rPr lang="en-US" dirty="0" smtClean="0"/>
              <a:t>Need for beam cooling</a:t>
            </a:r>
            <a:endParaRPr lang="en-US" dirty="0"/>
          </a:p>
          <a:p>
            <a:pPr lvl="1"/>
            <a:r>
              <a:rPr lang="en-US" dirty="0"/>
              <a:t>Preservation of beam quality</a:t>
            </a:r>
          </a:p>
          <a:p>
            <a:pPr lvl="2"/>
            <a:r>
              <a:rPr lang="en-US" dirty="0" smtClean="0"/>
              <a:t>Want to keep </a:t>
            </a:r>
            <a:r>
              <a:rPr lang="en-US" dirty="0"/>
              <a:t>your beam</a:t>
            </a:r>
          </a:p>
          <a:p>
            <a:pPr lvl="1"/>
            <a:r>
              <a:rPr lang="en-US" dirty="0"/>
              <a:t>Improvement of interaction rate and resolution (luminosity)</a:t>
            </a:r>
          </a:p>
          <a:p>
            <a:pPr lvl="1"/>
            <a:r>
              <a:rPr lang="en-US" dirty="0"/>
              <a:t>Accumulation of rare particles</a:t>
            </a:r>
          </a:p>
          <a:p>
            <a:pPr lvl="2"/>
            <a:r>
              <a:rPr lang="en-US" dirty="0"/>
              <a:t>Historical </a:t>
            </a:r>
            <a:r>
              <a:rPr lang="en-US" dirty="0" smtClean="0"/>
              <a:t>Example: Antiproton </a:t>
            </a:r>
            <a:r>
              <a:rPr lang="en-US" dirty="0"/>
              <a:t>Accumulator at CERN</a:t>
            </a:r>
          </a:p>
          <a:p>
            <a:pPr lvl="2"/>
            <a:r>
              <a:rPr lang="en-US" dirty="0" smtClean="0"/>
              <a:t>Future Example: Muon Collider</a:t>
            </a:r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Beam Cooling &amp; Why Do We Need It?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C. Sarabia Cardenas, 13 December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518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1600" y="1067100"/>
            <a:ext cx="11987896" cy="1066500"/>
          </a:xfrm>
        </p:spPr>
        <p:txBody>
          <a:bodyPr/>
          <a:lstStyle/>
          <a:p>
            <a:r>
              <a:rPr lang="en-US" dirty="0" smtClean="0"/>
              <a:t>Cooling that comes about as a consequence of synchrotron radiation. </a:t>
            </a:r>
          </a:p>
          <a:p>
            <a:r>
              <a:rPr lang="en-US" i="1" dirty="0" smtClean="0"/>
              <a:t>Mostly</a:t>
            </a:r>
            <a:r>
              <a:rPr lang="en-US" dirty="0" smtClean="0"/>
              <a:t> in electron rings</a:t>
            </a:r>
          </a:p>
          <a:p>
            <a:pPr lvl="1"/>
            <a:r>
              <a:rPr lang="en-US" dirty="0" smtClean="0"/>
              <a:t>Has been observed in LHC because the energy for protons is finally high enough</a:t>
            </a:r>
          </a:p>
          <a:p>
            <a:pPr lvl="2"/>
            <a:r>
              <a:rPr lang="en-US" dirty="0" smtClean="0"/>
              <a:t>The effect was small, having a longitudinal damping time of 13 hours for 7 </a:t>
            </a:r>
            <a:r>
              <a:rPr lang="en-US" dirty="0" err="1" smtClean="0"/>
              <a:t>TeV</a:t>
            </a:r>
            <a:r>
              <a:rPr lang="en-US" dirty="0" smtClean="0"/>
              <a:t> protons</a:t>
            </a:r>
          </a:p>
          <a:p>
            <a:pPr lvl="1"/>
            <a:r>
              <a:rPr lang="en-US" dirty="0" smtClean="0"/>
              <a:t>Only appreciably appear at the many </a:t>
            </a:r>
            <a:r>
              <a:rPr lang="en-US" dirty="0" err="1" smtClean="0"/>
              <a:t>TeV</a:t>
            </a:r>
            <a:r>
              <a:rPr lang="en-US" dirty="0" smtClean="0"/>
              <a:t> level</a:t>
            </a:r>
          </a:p>
          <a:p>
            <a:pPr lvl="2"/>
            <a:r>
              <a:rPr lang="en-US" dirty="0"/>
              <a:t>W</a:t>
            </a:r>
            <a:r>
              <a:rPr lang="en-US" dirty="0" smtClean="0"/>
              <a:t>ould play a role in future hadron colliders on the energy frontier.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Synchrotron Cooling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C. Sarabia Cardenas, 13 December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669443"/>
            <a:ext cx="3060457" cy="29994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200400"/>
            <a:ext cx="6096664" cy="150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56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224" y="2614014"/>
            <a:ext cx="5953956" cy="402963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Cooling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C. Sarabia Cardenas, 13 December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274" t="3699" r="52181" b="9238"/>
          <a:stretch/>
        </p:blipFill>
        <p:spPr>
          <a:xfrm>
            <a:off x="7519994" y="954979"/>
            <a:ext cx="3077684" cy="3693221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3473" t="3123" r="51186" b="38898"/>
          <a:stretch/>
        </p:blipFill>
        <p:spPr>
          <a:xfrm>
            <a:off x="10621457" y="987958"/>
            <a:ext cx="1575623" cy="1913257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88" y="3552315"/>
            <a:ext cx="2448267" cy="2276793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0031" y="1016601"/>
            <a:ext cx="5842000" cy="2724307"/>
          </a:xfrm>
        </p:spPr>
        <p:txBody>
          <a:bodyPr/>
          <a:lstStyle/>
          <a:p>
            <a:r>
              <a:rPr lang="en-US" dirty="0" smtClean="0"/>
              <a:t>Measure the beam at one location (Pickup) and apply a kick in another location (kicker) to damp the betatron oscillation oscillation</a:t>
            </a:r>
          </a:p>
          <a:p>
            <a:r>
              <a:rPr lang="en-US" dirty="0" smtClean="0"/>
              <a:t>This process is </a:t>
            </a:r>
            <a:r>
              <a:rPr lang="en-US" i="1" dirty="0" smtClean="0"/>
              <a:t>slow. </a:t>
            </a:r>
            <a:r>
              <a:rPr lang="en-US" dirty="0" smtClean="0"/>
              <a:t>Taking place over many hours with incremental improvements </a:t>
            </a:r>
          </a:p>
          <a:p>
            <a:r>
              <a:rPr lang="en-US" dirty="0" smtClean="0"/>
              <a:t>Maximum damping rate given by: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47997" t="3123" r="15227" b="38898"/>
          <a:stretch/>
        </p:blipFill>
        <p:spPr>
          <a:xfrm>
            <a:off x="10633603" y="2901215"/>
            <a:ext cx="1562407" cy="1823185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784379" y="3210301"/>
                <a:ext cx="1567280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06430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64308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64308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US" sz="2400" i="1">
                          <a:solidFill>
                            <a:srgbClr val="0643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643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643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rgbClr val="0643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6430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6430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6430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solidFill>
                                <a:srgbClr val="0643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𝑁𝐶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4379" y="3210301"/>
                <a:ext cx="1567280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5424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off of stochastic cooling, but takes advantage of higher bandwidth of lasers so that it can be applied to much higher bunch densities</a:t>
            </a:r>
          </a:p>
          <a:p>
            <a:r>
              <a:rPr lang="en-US" dirty="0" smtClean="0"/>
              <a:t>Could increase cooling by 3-4 orders of magnitude</a:t>
            </a:r>
          </a:p>
          <a:p>
            <a:r>
              <a:rPr lang="en-US" dirty="0" smtClean="0"/>
              <a:t>Successes in the method are recent and not seen much wide scale use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Stochastic Cooling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C. Sarabia Cardenas, 13 December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8917" r="3469"/>
          <a:stretch/>
        </p:blipFill>
        <p:spPr>
          <a:xfrm>
            <a:off x="5442117" y="2731341"/>
            <a:ext cx="6553201" cy="22252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208609" y="1399334"/>
                <a:ext cx="1567280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𝑁𝐶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8609" y="1399334"/>
                <a:ext cx="1567280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33713"/>
          <a:stretch/>
        </p:blipFill>
        <p:spPr>
          <a:xfrm>
            <a:off x="4011" y="2645548"/>
            <a:ext cx="5343929" cy="276621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5460447"/>
            <a:ext cx="56388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1" dirty="0" smtClean="0"/>
              <a:t>b</a:t>
            </a:r>
            <a:r>
              <a:rPr lang="en-US" sz="1200" dirty="0"/>
              <a:t>, The </a:t>
            </a:r>
            <a:r>
              <a:rPr lang="en-US" sz="1200" dirty="0" err="1"/>
              <a:t>r.m.s</a:t>
            </a:r>
            <a:r>
              <a:rPr lang="en-US" sz="1200" dirty="0"/>
              <a:t>. beam sizes from Gaussian fits of the raw </a:t>
            </a:r>
            <a:r>
              <a:rPr lang="en-US" sz="1200" dirty="0" smtClean="0"/>
              <a:t>projections. </a:t>
            </a:r>
            <a:r>
              <a:rPr lang="en-US" sz="1200" b="1" dirty="0"/>
              <a:t>c</a:t>
            </a:r>
            <a:r>
              <a:rPr lang="en-US" sz="1200" dirty="0"/>
              <a:t>, Distributions averaged over time (solid lines) and their Gaussian fits (dotted lines) for the OSC-off and OSC-on states for the intervals of [−20, −10] s and [10, 20] </a:t>
            </a:r>
            <a:r>
              <a:rPr lang="en-US" sz="1200" dirty="0" smtClean="0"/>
              <a:t>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34292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 a cold electron beam into a hot ion beam to cool the ion beam (and </a:t>
            </a:r>
            <a:r>
              <a:rPr lang="en-US" dirty="0"/>
              <a:t>heat the electron </a:t>
            </a:r>
            <a:r>
              <a:rPr lang="en-US" dirty="0" smtClean="0"/>
              <a:t>beam)</a:t>
            </a:r>
          </a:p>
          <a:p>
            <a:pPr lvl="1"/>
            <a:r>
              <a:rPr lang="en-US" dirty="0" smtClean="0"/>
              <a:t>Heat exchange (velocity exchange through a collision)</a:t>
            </a:r>
          </a:p>
          <a:p>
            <a:pPr lvl="1"/>
            <a:r>
              <a:rPr lang="en-US" dirty="0" smtClean="0"/>
              <a:t>Specifically for </a:t>
            </a:r>
            <a:r>
              <a:rPr lang="en-US" i="1" dirty="0" smtClean="0"/>
              <a:t>low energy </a:t>
            </a:r>
            <a:r>
              <a:rPr lang="en-US" dirty="0" smtClean="0"/>
              <a:t>hadron beams</a:t>
            </a:r>
          </a:p>
          <a:p>
            <a:pPr lvl="2"/>
            <a:r>
              <a:rPr lang="en-US" dirty="0"/>
              <a:t>Highest energy has been 8-10 GeV at </a:t>
            </a:r>
            <a:r>
              <a:rPr lang="en-US" dirty="0" smtClean="0"/>
              <a:t>Brookhaven</a:t>
            </a:r>
          </a:p>
          <a:p>
            <a:pPr lvl="1"/>
            <a:r>
              <a:rPr lang="en-US" dirty="0" smtClean="0"/>
              <a:t>Friction force (or drag) on the 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Cooling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C. Sarabia Cardenas, 13 December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22824"/>
          <a:stretch/>
        </p:blipFill>
        <p:spPr>
          <a:xfrm>
            <a:off x="7406271" y="2103926"/>
            <a:ext cx="4778943" cy="39384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5"/>
          <a:stretch/>
        </p:blipFill>
        <p:spPr>
          <a:xfrm>
            <a:off x="55881" y="2926502"/>
            <a:ext cx="3220720" cy="3096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9474" t="15605" r="28917" b="60825"/>
          <a:stretch/>
        </p:blipFill>
        <p:spPr>
          <a:xfrm>
            <a:off x="3276600" y="3505200"/>
            <a:ext cx="5318760" cy="110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83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1600" y="1067100"/>
            <a:ext cx="4241800" cy="4937460"/>
          </a:xfrm>
        </p:spPr>
        <p:txBody>
          <a:bodyPr/>
          <a:lstStyle/>
          <a:p>
            <a:r>
              <a:rPr lang="en-US" dirty="0" smtClean="0"/>
              <a:t>Modification to electron cooling to work at high energies</a:t>
            </a:r>
          </a:p>
          <a:p>
            <a:r>
              <a:rPr lang="en-US" dirty="0" smtClean="0"/>
              <a:t>Based off of the electrostatic interaction between electrons and hadrons (like electron cooling)</a:t>
            </a:r>
          </a:p>
          <a:p>
            <a:r>
              <a:rPr lang="en-US" dirty="0" smtClean="0"/>
              <a:t>But this effect is amplified by a high gain Free Electron Laser, making the scheme also similar to stochastic cooling</a:t>
            </a:r>
          </a:p>
          <a:p>
            <a:pPr lvl="1"/>
            <a:r>
              <a:rPr lang="en-US" dirty="0" smtClean="0"/>
              <a:t>FEL has a huge bandwidth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Coherent Electron Cooling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C. Sarabia Cardenas, 13 December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157403"/>
            <a:ext cx="7969718" cy="48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48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en-US" dirty="0"/>
              <a:t>. </a:t>
            </a:r>
            <a:r>
              <a:rPr lang="en-US" dirty="0" err="1"/>
              <a:t>Blaskiewicz</a:t>
            </a:r>
            <a:r>
              <a:rPr lang="en-US" dirty="0"/>
              <a:t>, Annual Review of Nuclear and Particle Science </a:t>
            </a:r>
            <a:r>
              <a:rPr lang="en-US" b="1" dirty="0"/>
              <a:t>64</a:t>
            </a:r>
            <a:r>
              <a:rPr lang="en-US" dirty="0"/>
              <a:t>, 299 (2014). </a:t>
            </a:r>
            <a:endParaRPr lang="en-US" dirty="0" smtClean="0"/>
          </a:p>
          <a:p>
            <a:r>
              <a:rPr lang="en-US" dirty="0"/>
              <a:t>Jarvis, J., </a:t>
            </a:r>
            <a:r>
              <a:rPr lang="en-US" dirty="0" err="1"/>
              <a:t>Lebedev</a:t>
            </a:r>
            <a:r>
              <a:rPr lang="en-US" dirty="0"/>
              <a:t>, V., Romanov, A. </a:t>
            </a:r>
            <a:r>
              <a:rPr lang="en-US" i="1" dirty="0"/>
              <a:t>et al.</a:t>
            </a:r>
            <a:r>
              <a:rPr lang="en-US" dirty="0"/>
              <a:t> Experimental demonstration of optical stochastic cooling. </a:t>
            </a:r>
            <a:r>
              <a:rPr lang="en-US" i="1" dirty="0"/>
              <a:t>Nature</a:t>
            </a:r>
            <a:r>
              <a:rPr lang="en-US" dirty="0"/>
              <a:t> </a:t>
            </a:r>
            <a:r>
              <a:rPr lang="en-US" b="1" dirty="0"/>
              <a:t>608</a:t>
            </a:r>
            <a:r>
              <a:rPr lang="en-US" dirty="0"/>
              <a:t>, 287–292 (2022). https://</a:t>
            </a:r>
            <a:r>
              <a:rPr lang="en-US" dirty="0" smtClean="0"/>
              <a:t>doi.org/10.1038/s41586-022-04969-7</a:t>
            </a:r>
          </a:p>
          <a:p>
            <a:r>
              <a:rPr lang="en-US" dirty="0" smtClean="0"/>
              <a:t>Bharti</a:t>
            </a:r>
            <a:r>
              <a:rPr lang="en-US" dirty="0"/>
              <a:t>, A., &amp; </a:t>
            </a:r>
            <a:r>
              <a:rPr lang="en-US" dirty="0" err="1"/>
              <a:t>Goyal</a:t>
            </a:r>
            <a:r>
              <a:rPr lang="en-US" dirty="0"/>
              <a:t>, N. (2019). Fundamental of Synchrotron Radiations. </a:t>
            </a:r>
            <a:r>
              <a:rPr lang="en-US" dirty="0" err="1"/>
              <a:t>IntechOpen</a:t>
            </a:r>
            <a:r>
              <a:rPr lang="en-US" dirty="0"/>
              <a:t>. </a:t>
            </a:r>
            <a:r>
              <a:rPr lang="en-US" dirty="0" err="1"/>
              <a:t>doi</a:t>
            </a:r>
            <a:r>
              <a:rPr lang="en-US" dirty="0"/>
              <a:t>: 10.5772/intechopen.82202 </a:t>
            </a:r>
            <a:endParaRPr lang="en-US" dirty="0" smtClean="0"/>
          </a:p>
          <a:p>
            <a:r>
              <a:rPr lang="en-US" dirty="0" smtClean="0"/>
              <a:t>Hunt</a:t>
            </a:r>
            <a:r>
              <a:rPr lang="en-US" dirty="0"/>
              <a:t>, James. (2019). Beam Quality </a:t>
            </a:r>
            <a:r>
              <a:rPr lang="en-US" dirty="0" err="1"/>
              <a:t>Characterisation</a:t>
            </a:r>
            <a:r>
              <a:rPr lang="en-US" dirty="0"/>
              <a:t> and the </a:t>
            </a:r>
            <a:r>
              <a:rPr lang="en-US" dirty="0" err="1"/>
              <a:t>Optimisation</a:t>
            </a:r>
            <a:r>
              <a:rPr lang="en-US" dirty="0"/>
              <a:t> of Next Generation Antimatter Facilities. </a:t>
            </a:r>
            <a:endParaRPr lang="en-US" dirty="0" smtClean="0"/>
          </a:p>
          <a:p>
            <a:r>
              <a:rPr lang="en-US" dirty="0" smtClean="0"/>
              <a:t>V</a:t>
            </a:r>
            <a:r>
              <a:rPr lang="en-US" dirty="0"/>
              <a:t>. </a:t>
            </a:r>
            <a:r>
              <a:rPr lang="en-US" dirty="0" err="1" smtClean="0"/>
              <a:t>Lebedev</a:t>
            </a:r>
            <a:r>
              <a:rPr lang="en-US" dirty="0"/>
              <a:t>, </a:t>
            </a:r>
            <a:r>
              <a:rPr lang="en-US" dirty="0" smtClean="0"/>
              <a:t>Optical Stochastic Cooling in </a:t>
            </a:r>
            <a:r>
              <a:rPr lang="en-US" dirty="0" err="1" smtClean="0"/>
              <a:t>Tevatron</a:t>
            </a:r>
            <a:r>
              <a:rPr lang="en-US" dirty="0" smtClean="0"/>
              <a:t>. ICFA, </a:t>
            </a:r>
            <a:r>
              <a:rPr lang="en-US" dirty="0">
                <a:hlinkClick r:id="rId2"/>
              </a:rPr>
              <a:t>https://doi.org/10.48550/arXiv.1207.7042</a:t>
            </a:r>
            <a:r>
              <a:rPr lang="en-US" dirty="0" smtClean="0"/>
              <a:t> </a:t>
            </a:r>
          </a:p>
          <a:p>
            <a:r>
              <a:rPr lang="en-US" dirty="0" smtClean="0"/>
              <a:t>1 </a:t>
            </a:r>
            <a:r>
              <a:rPr lang="en-US" dirty="0"/>
              <a:t>V.N. Litvinenko and Y.S. </a:t>
            </a:r>
            <a:r>
              <a:rPr lang="en-US" dirty="0" err="1"/>
              <a:t>Derbenev</a:t>
            </a:r>
            <a:r>
              <a:rPr lang="en-US" dirty="0"/>
              <a:t>, Physical Review Letters </a:t>
            </a:r>
            <a:r>
              <a:rPr lang="en-US" b="1" dirty="0"/>
              <a:t>102</a:t>
            </a:r>
            <a:r>
              <a:rPr lang="en-US" dirty="0"/>
              <a:t>, (2009). </a:t>
            </a:r>
            <a:endParaRPr lang="en-US" dirty="0" smtClean="0"/>
          </a:p>
          <a:p>
            <a:r>
              <a:rPr lang="en-US" dirty="0"/>
              <a:t>V </a:t>
            </a:r>
            <a:r>
              <a:rPr lang="en-US" dirty="0" err="1"/>
              <a:t>V</a:t>
            </a:r>
            <a:r>
              <a:rPr lang="en-US" dirty="0"/>
              <a:t> </a:t>
            </a:r>
            <a:r>
              <a:rPr lang="en-US" dirty="0" err="1"/>
              <a:t>Parkhomchuk</a:t>
            </a:r>
            <a:r>
              <a:rPr lang="en-US" dirty="0"/>
              <a:t> and </a:t>
            </a:r>
            <a:r>
              <a:rPr lang="en-US" dirty="0" err="1"/>
              <a:t>Aleksandr</a:t>
            </a:r>
            <a:r>
              <a:rPr lang="en-US" dirty="0"/>
              <a:t> N </a:t>
            </a:r>
            <a:r>
              <a:rPr lang="en-US" dirty="0" err="1"/>
              <a:t>Skrinskiĭ</a:t>
            </a:r>
            <a:r>
              <a:rPr lang="en-US" dirty="0"/>
              <a:t> </a:t>
            </a:r>
            <a:r>
              <a:rPr lang="en-US" dirty="0" smtClean="0"/>
              <a:t>2000 Phys</a:t>
            </a:r>
            <a:r>
              <a:rPr lang="en-US" dirty="0"/>
              <a:t>.-</a:t>
            </a:r>
            <a:r>
              <a:rPr lang="en-US" dirty="0" err="1"/>
              <a:t>Usp</a:t>
            </a:r>
            <a:r>
              <a:rPr lang="en-US" dirty="0"/>
              <a:t>. 43 </a:t>
            </a:r>
            <a:r>
              <a:rPr lang="en-US" dirty="0" smtClean="0"/>
              <a:t>433</a:t>
            </a:r>
          </a:p>
          <a:p>
            <a:r>
              <a:rPr lang="en-US" dirty="0"/>
              <a:t>The CERN Accelerator School: Antiprotons for Colliding Beam </a:t>
            </a:r>
            <a:r>
              <a:rPr lang="en-US" dirty="0" smtClean="0"/>
              <a:t>Facilities (1983), </a:t>
            </a:r>
            <a:r>
              <a:rPr lang="en-US" dirty="0"/>
              <a:t>D </a:t>
            </a:r>
            <a:r>
              <a:rPr lang="en-US" dirty="0" err="1" smtClean="0"/>
              <a:t>Mohl</a:t>
            </a:r>
            <a:r>
              <a:rPr lang="en-US" dirty="0" smtClean="0"/>
              <a:t>, Stochastic Cooling for Beginners,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C. Sarabia Cardenas, 13 December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301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EIC – Coherent Electron Cooling (Maybe???)</a:t>
            </a:r>
          </a:p>
          <a:p>
            <a:r>
              <a:rPr lang="en-US" dirty="0" err="1" smtClean="0"/>
              <a:t>Tevatron</a:t>
            </a:r>
            <a:r>
              <a:rPr lang="en-US" dirty="0" smtClean="0"/>
              <a:t> – Stochastic Cooling / e cool</a:t>
            </a:r>
          </a:p>
          <a:p>
            <a:pPr lvl="1"/>
            <a:r>
              <a:rPr lang="en-US" dirty="0" smtClean="0"/>
              <a:t>Was going to use Optical Stochastic cooling</a:t>
            </a:r>
          </a:p>
          <a:p>
            <a:r>
              <a:rPr lang="en-US" dirty="0" smtClean="0"/>
              <a:t>FL – working on Optical Stochastic Cooling </a:t>
            </a:r>
          </a:p>
          <a:p>
            <a:pPr lvl="1"/>
            <a:r>
              <a:rPr lang="en-US" dirty="0" smtClean="0"/>
              <a:t>2022 finally cooled, low gain need to </a:t>
            </a:r>
            <a:r>
              <a:rPr lang="en-US" dirty="0" err="1" smtClean="0"/>
              <a:t>imporve</a:t>
            </a:r>
            <a:endParaRPr lang="en-US" dirty="0" smtClean="0"/>
          </a:p>
          <a:p>
            <a:r>
              <a:rPr lang="en-US" dirty="0" err="1" smtClean="0"/>
              <a:t>Jlab</a:t>
            </a:r>
            <a:r>
              <a:rPr lang="en-US" dirty="0" smtClean="0"/>
              <a:t> – Electron Cooling / Stochastic Cooling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Cooling Methods are Used Where?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C. Sarabia Cardenas, 13 December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06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1_FRIB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RIB-PowerPoint-Template-16x9-v5" id="{386E0BD5-C86C-4D62-9771-31771216E89C}" vid="{4ACF4385-ADC6-4C4F-9B7B-D66EF0FAE7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TaxCatchAll xmlns="27e6a43e-a4c4-4f52-b0e1-49827a209077">
      <Value>447</Value>
      <Value>283</Value>
      <Value>471</Value>
    </TaxCatchAll>
    <Document_x0020_Number xmlns="27e6a43e-a4c4-4f52-b0e1-49827a209077">45183</Document_x0020_Number>
    <AuthorizedDocs xmlns="51b9806a-5185-426e-8026-9f8401f8c974" xsi:nil="true"/>
    <Formatted_x0020_Sequence_x0020_Number xmlns="51b9806a-5185-426e-8026-9f8401f8c974">000454</Formatted_x0020_Sequence_x0020_Number>
    <Author1 xmlns="51b9806a-5185-426e-8026-9f8401f8c974">Parsons, Alex|61354939-8ef1-40bf-a344-a283b52ba8e0</Author1>
    <af7f2bdd3e3f4144927c8f46bf137639 xmlns="6819902c-d263-4340-a3b4-c7375668d2a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S10000 Management and Administration</TermName>
          <TermId xmlns="http://schemas.microsoft.com/office/infopath/2007/PartnerControls">26ad7ea8-87d4-42ac-9781-b7fff1d89416</TermId>
        </TermInfo>
      </Terms>
    </af7f2bdd3e3f4144927c8f46bf137639>
    <WBS_x0020_Abbreviation xmlns="51b9806a-5185-426e-8026-9f8401f8c974">S10000</WBS_x0020_Abbreviation>
    <InternalSigners xmlns="51b9806a-5185-426e-8026-9f8401f8c974">
      <UserInfo>
        <DisplayName>King, Karen</DisplayName>
        <AccountId>18</AccountId>
        <AccountType/>
      </UserInfo>
    </InternalSigners>
    <k249c3db22e246c8be4b953e603e4d6b xmlns="6819902c-d263-4340-a3b4-c7375668d2ad">
      <Terms xmlns="http://schemas.microsoft.com/office/infopath/2007/PartnerControls">
        <TermInfo xmlns="http://schemas.microsoft.com/office/infopath/2007/PartnerControls">
          <TermName xmlns="http://schemas.microsoft.com/office/infopath/2007/PartnerControls">Parsons, Alex</TermName>
          <TermId xmlns="http://schemas.microsoft.com/office/infopath/2007/PartnerControls">61354939-8ef1-40bf-a344-a283b52ba8e0</TermId>
        </TermInfo>
      </Terms>
    </k249c3db22e246c8be4b953e603e4d6b>
    <ExternalSigners xmlns="51b9806a-5185-426e-8026-9f8401f8c974" xsi:nil="true"/>
    <AuthorizingDoc xmlns="51b9806a-5185-426e-8026-9f8401f8c974" xsi:nil="true"/>
    <i71e836a5a224468bea9b04c4fae55f7 xmlns="6819902c-d263-4340-a3b4-c7375668d2ad">
      <Terms xmlns="http://schemas.microsoft.com/office/infopath/2007/PartnerControls"/>
    </i71e836a5a224468bea9b04c4fae55f7>
    <e9dd64bcc98445289e39b91f109bdcd5 xmlns="6819902c-d263-4340-a3b4-c7375668d2ad">
      <Terms xmlns="http://schemas.microsoft.com/office/infopath/2007/PartnerControls">
        <TermInfo xmlns="http://schemas.microsoft.com/office/infopath/2007/PartnerControls">
          <TermName xmlns="http://schemas.microsoft.com/office/infopath/2007/PartnerControls">FM</TermName>
          <TermId xmlns="http://schemas.microsoft.com/office/infopath/2007/PartnerControls">6b363047-e12c-44ec-9837-aeed4884c22d</TermId>
        </TermInfo>
      </Terms>
    </e9dd64bcc98445289e39b91f109bdcd5>
    <Filtered_x0020_Document_x0020_Number0 xmlns="6819902c-d263-4340-a3b4-c7375668d2ad">45183</Filtered_x0020_Document_x0020_Number0>
    <Identifier xmlns="51b9806a-5185-426e-8026-9f8401f8c974">FM</Identifier>
    <Formatted_x0020_Revision xmlns="51b9806a-5185-426e-8026-9f8401f8c974">003</Formatted_x0020_Revision>
    <Revision_x0020_History xmlns="51b9806a-5185-426e-8026-9f8401f8c974">Updated CA instructions on slide 3, Revised notes on text color on slide 9
</Revision_x0020_History>
    <adda98769e204859847d571c1cc4aba8 xmlns="6819902c-d263-4340-a3b4-c7375668d2ad" xsi:nil="true"/>
    <AuthorizingComm_x0026_Boards xmlns="51b9806a-5185-426e-8026-9f8401f8c97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p:Policy xmlns:p="office.server.policy" id="" local="true">
  <p:Name>Controlled Document</p:Name>
  <p:Description/>
  <p:Statement/>
  <p:PolicyItems>
    <p:PolicyItem featureId="Microsoft.Office.RecordsManagement.PolicyFeatures.PolicyAudit" staticId="0x0101005B1FD2F7289FF44494593DF6B04CC580|8138272" UniqueId="d2e935fd-7aec-4982-a92c-0eafd6a3e49f">
      <p:Name>Auditing</p:Name>
      <p:Description>Audits user actions on documents and list items to the Audit Log.</p:Description>
      <p:CustomData>
        <Audit>
          <Update/>
          <View/>
          <CheckInOut/>
          <MoveCopy/>
          <DeleteRestore/>
        </Audit>
      </p:CustomData>
    </p:PolicyItem>
  </p:PolicyItems>
</p:Policy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Controlled Document" ma:contentTypeID="0x010100A77CE2F963BD5C4AB895E5E1F954079C" ma:contentTypeVersion="16" ma:contentTypeDescription="Create a new document." ma:contentTypeScope="" ma:versionID="afdac9f8058ac176136f3d7adb595399">
  <xsd:schema xmlns:xsd="http://www.w3.org/2001/XMLSchema" xmlns:xs="http://www.w3.org/2001/XMLSchema" xmlns:p="http://schemas.microsoft.com/office/2006/metadata/properties" xmlns:ns1="http://schemas.microsoft.com/sharepoint/v3" xmlns:ns3="6819902c-d263-4340-a3b4-c7375668d2ad" xmlns:ns4="51b9806a-5185-426e-8026-9f8401f8c974" xmlns:ns5="27e6a43e-a4c4-4f52-b0e1-49827a209077" targetNamespace="http://schemas.microsoft.com/office/2006/metadata/properties" ma:root="true" ma:fieldsID="c30e777042fe99c0ff3ef036ff66f7c5" ns1:_="" ns3:_="" ns4:_="" ns5:_="">
    <xsd:import namespace="http://schemas.microsoft.com/sharepoint/v3"/>
    <xsd:import namespace="6819902c-d263-4340-a3b4-c7375668d2ad"/>
    <xsd:import namespace="51b9806a-5185-426e-8026-9f8401f8c974"/>
    <xsd:import namespace="27e6a43e-a4c4-4f52-b0e1-49827a209077"/>
    <xsd:element name="properties">
      <xsd:complexType>
        <xsd:sequence>
          <xsd:element name="documentManagement">
            <xsd:complexType>
              <xsd:all>
                <xsd:element ref="ns3:Filtered_x0020_Document_x0020_Number0" minOccurs="0"/>
                <xsd:element ref="ns4:WBS_x0020_Abbreviation" minOccurs="0"/>
                <xsd:element ref="ns4:Identifier" minOccurs="0"/>
                <xsd:element ref="ns4:Formatted_x0020_Sequence_x0020_Number" minOccurs="0"/>
                <xsd:element ref="ns4:Formatted_x0020_Revision" minOccurs="0"/>
                <xsd:element ref="ns4:InternalSigners" minOccurs="0"/>
                <xsd:element ref="ns4:ExternalSigners" minOccurs="0"/>
                <xsd:element ref="ns4:AuthorizingDoc" minOccurs="0"/>
                <xsd:element ref="ns4:AuthorizedDocs" minOccurs="0"/>
                <xsd:element ref="ns4:AuthorizingComm_x0026_Boards" minOccurs="0"/>
                <xsd:element ref="ns4:Author1" minOccurs="0"/>
                <xsd:element ref="ns4:Revision_x0020_History" minOccurs="0"/>
                <xsd:element ref="ns5:Document_x0020_Number" minOccurs="0"/>
                <xsd:element ref="ns3:k249c3db22e246c8be4b953e603e4d6b" minOccurs="0"/>
                <xsd:element ref="ns3:e9dd64bcc98445289e39b91f109bdcd5" minOccurs="0"/>
                <xsd:element ref="ns3:af7f2bdd3e3f4144927c8f46bf137639" minOccurs="0"/>
                <xsd:element ref="ns3:i71e836a5a224468bea9b04c4fae55f7" minOccurs="0"/>
                <xsd:element ref="ns5:TaxCatchAll" minOccurs="0"/>
                <xsd:element ref="ns1:_dlc_Exempt" minOccurs="0"/>
                <xsd:element ref="ns3:adda98769e204859847d571c1cc4aba8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31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19902c-d263-4340-a3b4-c7375668d2ad" elementFormDefault="qualified">
    <xsd:import namespace="http://schemas.microsoft.com/office/2006/documentManagement/types"/>
    <xsd:import namespace="http://schemas.microsoft.com/office/infopath/2007/PartnerControls"/>
    <xsd:element name="Filtered_x0020_Document_x0020_Number0" ma:index="3" nillable="true" ma:displayName="Filtered Document Number" ma:list="9fecad60-3c5f-4b1e-97fe-bd29726213cb" ma:internalName="Filtered_x0020_Document_x0020_Number0" ma:showField="03f48824-29a8-4910-b16b-2538dd33bf46" ma:web="27e6a43e-a4c4-4f52-b0e1-49827a209077">
      <xsd:simpleType>
        <xsd:restriction base="dms:Unknown"/>
      </xsd:simpleType>
    </xsd:element>
    <xsd:element name="k249c3db22e246c8be4b953e603e4d6b" ma:index="24" nillable="true" ma:taxonomy="true" ma:internalName="k249c3db22e246c8be4b953e603e4d6b" ma:taxonomyFieldName="Author_" ma:displayName="Author_" ma:indexed="true" ma:default="" ma:fieldId="{4249c3db-22e2-46c8-be4b-953e603e4d6b}" ma:sspId="e79ac590-b2ba-4d84-8233-e7113f930f2a" ma:termSetId="9a961305-3498-445e-9205-fc8019e3f96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9dd64bcc98445289e39b91f109bdcd5" ma:index="26" nillable="true" ma:taxonomy="true" ma:internalName="e9dd64bcc98445289e39b91f109bdcd5" ma:taxonomyFieldName="Subcategory_" ma:displayName="Subcategory_" ma:indexed="true" ma:default="" ma:fieldId="{e9dd64bc-c984-4528-9e39-b91f109bdcd5}" ma:sspId="e79ac590-b2ba-4d84-8233-e7113f930f2a" ma:termSetId="df4988c2-6ea7-4775-a660-7ca64affa0f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f7f2bdd3e3f4144927c8f46bf137639" ma:index="27" nillable="true" ma:taxonomy="true" ma:internalName="af7f2bdd3e3f4144927c8f46bf137639" ma:taxonomyFieldName="_x0057_BS0" ma:displayName="WBS" ma:indexed="true" ma:default="" ma:fieldId="{af7f2bdd-3e3f-4144-927c-8f46bf137639}" ma:sspId="e79ac590-b2ba-4d84-8233-e7113f930f2a" ma:termSetId="5af71c37-dbbc-4bcd-b94e-7a1ec876d16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71e836a5a224468bea9b04c4fae55f7" ma:index="28" nillable="true" ma:taxonomy="true" ma:internalName="i71e836a5a224468bea9b04c4fae55f7" ma:taxonomyFieldName="Tags10" ma:displayName="Tags" ma:default="" ma:fieldId="{271e836a-5a22-4468-bea9-b04c4fae55f7}" ma:taxonomyMulti="true" ma:sspId="e79ac590-b2ba-4d84-8233-e7113f930f2a" ma:termSetId="15758f5a-2859-4efe-a184-c420225ff4a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dda98769e204859847d571c1cc4aba8" ma:index="32" nillable="true" ma:displayName="EC Keywords_0" ma:hidden="true" ma:internalName="adda98769e204859847d571c1cc4aba8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b9806a-5185-426e-8026-9f8401f8c974" elementFormDefault="qualified">
    <xsd:import namespace="http://schemas.microsoft.com/office/2006/documentManagement/types"/>
    <xsd:import namespace="http://schemas.microsoft.com/office/infopath/2007/PartnerControls"/>
    <xsd:element name="WBS_x0020_Abbreviation" ma:index="4" nillable="true" ma:displayName="WBS Abbreviation" ma:indexed="true" ma:internalName="WBS_x0020_Abbreviation">
      <xsd:simpleType>
        <xsd:restriction base="dms:Text">
          <xsd:maxLength value="255"/>
        </xsd:restriction>
      </xsd:simpleType>
    </xsd:element>
    <xsd:element name="Identifier" ma:index="5" nillable="true" ma:displayName="Identifier" ma:internalName="Identifier">
      <xsd:simpleType>
        <xsd:restriction base="dms:Text">
          <xsd:maxLength value="255"/>
        </xsd:restriction>
      </xsd:simpleType>
    </xsd:element>
    <xsd:element name="Formatted_x0020_Sequence_x0020_Number" ma:index="6" nillable="true" ma:displayName="Formatted Sequence Number" ma:indexed="true" ma:internalName="Formatted_x0020_Sequence_x0020_Number">
      <xsd:simpleType>
        <xsd:restriction base="dms:Text">
          <xsd:maxLength value="255"/>
        </xsd:restriction>
      </xsd:simpleType>
    </xsd:element>
    <xsd:element name="Formatted_x0020_Revision" ma:index="7" nillable="true" ma:displayName="Formatted Revision" ma:internalName="Formatted_x0020_Revision">
      <xsd:simpleType>
        <xsd:restriction base="dms:Text">
          <xsd:maxLength value="255"/>
        </xsd:restriction>
      </xsd:simpleType>
    </xsd:element>
    <xsd:element name="InternalSigners" ma:index="8" nillable="true" ma:displayName="Internal Signers" ma:list="UserInfo" ma:SharePointGroup="0" ma:internalName="InternalSigners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Signers" ma:index="9" nillable="true" ma:displayName="External Signers" ma:internalName="ExternalSigners">
      <xsd:simpleType>
        <xsd:restriction base="dms:Note">
          <xsd:maxLength value="255"/>
        </xsd:restriction>
      </xsd:simpleType>
    </xsd:element>
    <xsd:element name="AuthorizingDoc" ma:index="10" nillable="true" ma:displayName="Authorizing Doc" ma:internalName="AuthorizingDoc">
      <xsd:simpleType>
        <xsd:restriction base="dms:Note">
          <xsd:maxLength value="255"/>
        </xsd:restriction>
      </xsd:simpleType>
    </xsd:element>
    <xsd:element name="AuthorizedDocs" ma:index="11" nillable="true" ma:displayName="Authorized Docs" ma:internalName="AuthorizedDocs">
      <xsd:simpleType>
        <xsd:restriction base="dms:Note">
          <xsd:maxLength value="255"/>
        </xsd:restriction>
      </xsd:simpleType>
    </xsd:element>
    <xsd:element name="AuthorizingComm_x0026_Boards" ma:index="12" nillable="true" ma:displayName="Authorizing Comm &amp; Board" ma:internalName="AuthorizingComm_x0026_Boards">
      <xsd:simpleType>
        <xsd:restriction base="dms:Note">
          <xsd:maxLength value="255"/>
        </xsd:restriction>
      </xsd:simpleType>
    </xsd:element>
    <xsd:element name="Author1" ma:index="16" nillable="true" ma:displayName="Author1" ma:internalName="Author1">
      <xsd:simpleType>
        <xsd:restriction base="dms:Text">
          <xsd:maxLength value="255"/>
        </xsd:restriction>
      </xsd:simpleType>
    </xsd:element>
    <xsd:element name="Revision_x0020_History" ma:index="18" nillable="true" ma:displayName="Revision History" ma:internalName="Revision_x0020_History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e6a43e-a4c4-4f52-b0e1-49827a209077" elementFormDefault="qualified">
    <xsd:import namespace="http://schemas.microsoft.com/office/2006/documentManagement/types"/>
    <xsd:import namespace="http://schemas.microsoft.com/office/infopath/2007/PartnerControls"/>
    <xsd:element name="Document_x0020_Number" ma:index="19" nillable="true" ma:displayName="Document Number" ma:hidden="true" ma:list="{9fecad60-3c5f-4b1e-97fe-bd29726213cb}" ma:internalName="Document_x0020_Number" ma:readOnly="false" ma:showField="Document_x0020_Number" ma:web="27e6a43e-a4c4-4f52-b0e1-49827a209077">
      <xsd:simpleType>
        <xsd:restriction base="dms:Lookup"/>
      </xsd:simpleType>
    </xsd:element>
    <xsd:element name="TaxCatchAll" ma:index="29" nillable="true" ma:displayName="Taxonomy Catch All Column" ma:hidden="true" ma:list="{aa28423a-96a4-4fb2-8cce-b1b4f3e5b10f}" ma:internalName="TaxCatchAll" ma:showField="CatchAllData" ma:web="27e6a43e-a4c4-4f52-b0e1-49827a2090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BA702D-F6E6-4314-8945-369A109C75F9}">
  <ds:schemaRefs>
    <ds:schemaRef ds:uri="27e6a43e-a4c4-4f52-b0e1-49827a209077"/>
    <ds:schemaRef ds:uri="http://schemas.microsoft.com/office/2006/documentManagement/types"/>
    <ds:schemaRef ds:uri="6819902c-d263-4340-a3b4-c7375668d2ad"/>
    <ds:schemaRef ds:uri="http://www.w3.org/XML/1998/namespace"/>
    <ds:schemaRef ds:uri="http://schemas.microsoft.com/sharepoint/v3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51b9806a-5185-426e-8026-9f8401f8c974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B76CD61-6042-403B-B3F6-04E51A8FF7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27942A-61A9-4118-A144-DE7F84F21C4A}">
  <ds:schemaRefs>
    <ds:schemaRef ds:uri="office.server.policy"/>
  </ds:schemaRefs>
</ds:datastoreItem>
</file>

<file path=customXml/itemProps4.xml><?xml version="1.0" encoding="utf-8"?>
<ds:datastoreItem xmlns:ds="http://schemas.openxmlformats.org/officeDocument/2006/customXml" ds:itemID="{087279E9-029E-40B5-9EA9-88D004C7ED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19902c-d263-4340-a3b4-c7375668d2ad"/>
    <ds:schemaRef ds:uri="51b9806a-5185-426e-8026-9f8401f8c974"/>
    <ds:schemaRef ds:uri="27e6a43e-a4c4-4f52-b0e1-49827a2090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22108</TotalTime>
  <Words>1294</Words>
  <Application>Microsoft Office PowerPoint</Application>
  <PresentationFormat>Widescreen</PresentationFormat>
  <Paragraphs>113</Paragraphs>
  <Slides>9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ＭＳ Ｐゴシック</vt:lpstr>
      <vt:lpstr>Arial</vt:lpstr>
      <vt:lpstr>Calibri</vt:lpstr>
      <vt:lpstr>Cambria Math</vt:lpstr>
      <vt:lpstr>Helvetica</vt:lpstr>
      <vt:lpstr>Lucida Grande</vt:lpstr>
      <vt:lpstr>Wingdings</vt:lpstr>
      <vt:lpstr>ヒラギノ角ゴ Pro W3</vt:lpstr>
      <vt:lpstr>1_FRIB3</vt:lpstr>
      <vt:lpstr>Beam Cooling Methods</vt:lpstr>
      <vt:lpstr>What is Beam Cooling &amp; Why Do We Need It?</vt:lpstr>
      <vt:lpstr>Synchrotron Cooling</vt:lpstr>
      <vt:lpstr>Stochastic Cooling</vt:lpstr>
      <vt:lpstr>Optical Stochastic Cooling</vt:lpstr>
      <vt:lpstr>Electron Cooling</vt:lpstr>
      <vt:lpstr>Coherent Electron Cooling </vt:lpstr>
      <vt:lpstr>References</vt:lpstr>
      <vt:lpstr>What Cooling Methods are Used Where?</vt:lpstr>
    </vt:vector>
  </TitlesOfParts>
  <Company>MSU NSCL/FRIB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Cooling Methods</dc:title>
  <dc:subject>S10000-FM-000454-R003</dc:subject>
  <dc:creator>Carlos Sarabia Cardenas</dc:creator>
  <cp:lastModifiedBy>Ostroumov, Peter</cp:lastModifiedBy>
  <cp:revision>126</cp:revision>
  <cp:lastPrinted>2023-04-27T17:51:02Z</cp:lastPrinted>
  <dcterms:created xsi:type="dcterms:W3CDTF">2023-05-16T14:40:51Z</dcterms:created>
  <dcterms:modified xsi:type="dcterms:W3CDTF">2023-12-13T21:48:50Z</dcterms:modified>
  <cp:category>31 October 2023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0x010100A77CE2F963BD5C4AB895E5E1F954079C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Order">
    <vt:r8>5600</vt:r8>
  </property>
  <property fmtid="{D5CDD505-2E9C-101B-9397-08002B2CF9AE}" pid="7" name="Author_">
    <vt:lpwstr>447;#Parsons, Alex|61354939-8ef1-40bf-a344-a283b52ba8e0</vt:lpwstr>
  </property>
  <property fmtid="{D5CDD505-2E9C-101B-9397-08002B2CF9AE}" pid="8" name="Subcategory_">
    <vt:lpwstr>283;#FM|6b363047-e12c-44ec-9837-aeed4884c22d</vt:lpwstr>
  </property>
  <property fmtid="{D5CDD505-2E9C-101B-9397-08002B2CF9AE}" pid="9" name="ECKeywords">
    <vt:lpwstr/>
  </property>
  <property fmtid="{D5CDD505-2E9C-101B-9397-08002B2CF9AE}" pid="10" name="WBS0">
    <vt:lpwstr>471;#S10000 Management and Administration|26ad7ea8-87d4-42ac-9781-b7fff1d89416</vt:lpwstr>
  </property>
  <property fmtid="{D5CDD505-2E9C-101B-9397-08002B2CF9AE}" pid="11" name="Tags10">
    <vt:lpwstr/>
  </property>
  <property fmtid="{D5CDD505-2E9C-101B-9397-08002B2CF9AE}" pid="12" name="WorkflowChangePath">
    <vt:lpwstr>141c4800-5459-4a0f-8f70-37b212b6aaa7,4;141c4800-5459-4a0f-8f70-37b212b6aaa7,4;141c4800-5459-4a0f-8f70-37b212b6aaa7,4;141c4800-5459-4a0f-8f70-37b212b6aaa7,6;141c4800-5459-4a0f-8f70-37b212b6aaa7,6;141c4800-5459-4a0f-8f70-37b212b6aaa7,6;141c4800-5459-4a0f-8f</vt:lpwstr>
  </property>
  <property fmtid="{D5CDD505-2E9C-101B-9397-08002B2CF9AE}" pid="13" name="DNS">
    <vt:lpwstr>44668;#S10000-FM-000454-R002</vt:lpwstr>
  </property>
  <property fmtid="{D5CDD505-2E9C-101B-9397-08002B2CF9AE}" pid="14" name="Archive Document Workflow">
    <vt:lpwstr>, </vt:lpwstr>
  </property>
  <property fmtid="{D5CDD505-2E9C-101B-9397-08002B2CF9AE}" pid="15" name="Submission Date">
    <vt:filetime>2023-08-09T16:57:02Z</vt:filetime>
  </property>
  <property fmtid="{D5CDD505-2E9C-101B-9397-08002B2CF9AE}" pid="16" name="Subcategory">
    <vt:lpwstr>20</vt:lpwstr>
  </property>
</Properties>
</file>