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75" r:id="rId2"/>
    <p:sldId id="422" r:id="rId3"/>
    <p:sldId id="435" r:id="rId4"/>
    <p:sldId id="426" r:id="rId5"/>
    <p:sldId id="427" r:id="rId6"/>
    <p:sldId id="423" r:id="rId7"/>
    <p:sldId id="434" r:id="rId8"/>
    <p:sldId id="428" r:id="rId9"/>
    <p:sldId id="429" r:id="rId10"/>
    <p:sldId id="436" r:id="rId11"/>
    <p:sldId id="430" r:id="rId12"/>
    <p:sldId id="431" r:id="rId13"/>
    <p:sldId id="433" r:id="rId14"/>
    <p:sldId id="417" r:id="rId15"/>
    <p:sldId id="41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BD8"/>
    <a:srgbClr val="736D5D"/>
    <a:srgbClr val="A3C8F4"/>
    <a:srgbClr val="C7A992"/>
    <a:srgbClr val="BDC0E2"/>
    <a:srgbClr val="92673D"/>
    <a:srgbClr val="805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25" autoAdjust="0"/>
    <p:restoredTop sz="94993" autoAdjust="0"/>
  </p:normalViewPr>
  <p:slideViewPr>
    <p:cSldViewPr snapToGrid="0" snapToObjects="1">
      <p:cViewPr varScale="1">
        <p:scale>
          <a:sx n="95" d="100"/>
          <a:sy n="95" d="100"/>
        </p:scale>
        <p:origin x="66" y="198"/>
      </p:cViewPr>
      <p:guideLst/>
    </p:cSldViewPr>
  </p:slideViewPr>
  <p:outlineViewPr>
    <p:cViewPr>
      <p:scale>
        <a:sx n="33" d="100"/>
        <a:sy n="33" d="100"/>
      </p:scale>
      <p:origin x="0" y="-4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6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F17359-000A-9044-B834-9FBD0018D5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8B882-BA21-D947-B59A-B375F7B01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73F5E-F60B-3D42-A6DD-6D5611C2F6EE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9AD5B-1A75-1A4A-8459-A96AB79E9D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C6818-84EB-2D43-AA44-FC64C4595B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A1AC-D174-D44D-BB31-612041F1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70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0E9C5-9123-47E2-B89F-2DE6B2D5F11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A0BD2-9D52-4A89-A58E-935833F9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A0BD2-9D52-4A89-A58E-935833F967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https://www.rosen-group.com/global/company/explore/we-can/technologies/measurement/eddy-current.html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A0BD2-9D52-4A89-A58E-935833F967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22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https://www.rosen-group.com/global/company/explore/we-can/technologies/measurement/eddy-current.html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A0BD2-9D52-4A89-A58E-935833F967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9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https://ietresearch.onlinelibrary.wiley.com/doi/full/10.1049/iet-epa.2018.5559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A0BD2-9D52-4A89-A58E-935833F967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23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https://ietresearch.onlinelibrary.wiley.com/doi/full/10.1049/iet-epa.2018.5559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A0BD2-9D52-4A89-A58E-935833F967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86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https://www.researchgate.net/figure/Eddy-currents-induced-in-a-material-by-an-alternating-current-in-a-coil_fig1_263061139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A0BD2-9D52-4A89-A58E-935833F967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1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46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2715790"/>
            <a:ext cx="4179376" cy="2387600"/>
          </a:xfrm>
        </p:spPr>
        <p:txBody>
          <a:bodyPr lIns="0" rIns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7A90A1-A930-7E45-A0C6-7B528BC17B68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28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28264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4498670"/>
            <a:ext cx="4179375" cy="356462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1928264"/>
            <a:ext cx="4179376" cy="2387600"/>
          </a:xfrm>
        </p:spPr>
        <p:txBody>
          <a:bodyPr lIns="0" rIns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27254B-5501-7248-A89F-42912B5A8BD2}"/>
              </a:ext>
            </a:extLst>
          </p:cNvPr>
          <p:cNvCxnSpPr>
            <a:cxnSpLocks/>
          </p:cNvCxnSpPr>
          <p:nvPr userDrawn="1"/>
        </p:nvCxnSpPr>
        <p:spPr>
          <a:xfrm>
            <a:off x="0" y="1405468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00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1" descr="Woman on tablet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487" y="0"/>
            <a:ext cx="1106751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4487" y="-1"/>
            <a:ext cx="11067514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4B436F-A511-A141-900B-BA20A19A1BCE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87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1" descr="Woman on tablet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57CAA2-2658-B441-A787-4B54C65D3BF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238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35662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856" y="339644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8C2B99-ED08-1F48-BE5D-40E40D09C7B7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8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8843" y="3482977"/>
            <a:ext cx="10961177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33817-49F3-B440-A271-466603AE1964}"/>
              </a:ext>
            </a:extLst>
          </p:cNvPr>
          <p:cNvCxnSpPr>
            <a:cxnSpLocks/>
          </p:cNvCxnSpPr>
          <p:nvPr userDrawn="1"/>
        </p:nvCxnSpPr>
        <p:spPr>
          <a:xfrm>
            <a:off x="0" y="421214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576316B-7498-2E42-9B52-88BF1C9DF4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67465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51775DA-49A0-2F4D-9F21-5D20DA6BA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844" y="568512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56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C0F668-C1BA-A349-A542-9E54E73E8178}"/>
              </a:ext>
            </a:extLst>
          </p:cNvPr>
          <p:cNvCxnSpPr>
            <a:cxnSpLocks/>
          </p:cNvCxnSpPr>
          <p:nvPr userDrawn="1"/>
        </p:nvCxnSpPr>
        <p:spPr>
          <a:xfrm>
            <a:off x="4961621" y="339644"/>
            <a:ext cx="0" cy="280651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339644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339644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26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568512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414763-7D4F-994A-AAA9-7DC46C19D816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06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2C6D-FFC2-407B-A272-B4E8F78B72C8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7321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7963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627322" y="1468740"/>
            <a:ext cx="467215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67963" y="1468740"/>
            <a:ext cx="469516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737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4064-C460-4325-92BB-7EAF5287CDAD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65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4" y="1468740"/>
            <a:ext cx="467215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3265" y="1468740"/>
            <a:ext cx="469516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8CCA37-00BD-0A43-8647-67DD0510A7E3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196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94BF-CCB4-4CDF-ACEE-4AEF7CCE45F1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3" y="146874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74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1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3055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0" y="1720312"/>
            <a:ext cx="60930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49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5233AE2-5078-C34D-8EAD-6F7B344F52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699EEF-FB75-1A46-B6B6-39CCF65A9EA4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C84A-8DAF-4B74-9C50-5EB8C323E3F8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3" y="146874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74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69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92623" y="588936"/>
            <a:ext cx="11432584" cy="5976637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41291C-383F-CF4B-AB8E-2B40741A62AF}"/>
              </a:ext>
            </a:extLst>
          </p:cNvPr>
          <p:cNvCxnSpPr>
            <a:cxnSpLocks/>
          </p:cNvCxnSpPr>
          <p:nvPr userDrawn="1"/>
        </p:nvCxnSpPr>
        <p:spPr>
          <a:xfrm>
            <a:off x="0" y="29242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34C5937-11C0-4E5A-867C-7AB68EA5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957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92623" y="292426"/>
            <a:ext cx="10219457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16C013-C8E5-B44C-B6D6-DE71D0CC52C4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E2D069-321B-434C-BB63-530EE51B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2183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134319" y="0"/>
            <a:ext cx="1105768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A0415B-CCA3-7142-BDAA-6DAC63FB634C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040D77-4CF4-4BFB-9FFB-8C9746D3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9264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A34E77-65E8-214A-93DD-907ECB950F42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C15D6B-DF62-4A31-87F3-2084A6C5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7893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B0AC-BA1B-42F3-8DA5-7DCEDF0A2FA1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3359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1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57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20D4-88D5-4F32-A3B5-5DC9F1A18F00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1877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8797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4037ED-B73E-2946-8FAC-2803EA71C585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267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4319" y="1"/>
            <a:ext cx="1105768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0ED9-0B09-4267-87D3-FB7994F59227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1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94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10AB-9475-427B-9F6E-35EAF153DC87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9E9592-D634-1947-B3FB-EB3B7F16FF28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6D456EAF-F3B8-AF4A-90FF-4B0693C56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7FB4ADF-1B3E-A442-B2C9-518CBE763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96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6059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3354" y="4418889"/>
            <a:ext cx="3289100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3355" y="5080791"/>
            <a:ext cx="3289100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9C4094-208E-7E4A-848A-F76A1573073A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5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4319" y="0"/>
            <a:ext cx="1105768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8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45942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4418889"/>
            <a:ext cx="4609683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2" y="5080791"/>
            <a:ext cx="4609683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E71BC7-72EE-294C-9A39-61A77EE295A0}"/>
              </a:ext>
            </a:extLst>
          </p:cNvPr>
          <p:cNvCxnSpPr>
            <a:cxnSpLocks/>
          </p:cNvCxnSpPr>
          <p:nvPr userDrawn="1"/>
        </p:nvCxnSpPr>
        <p:spPr>
          <a:xfrm>
            <a:off x="392623" y="5080791"/>
            <a:ext cx="460968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38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5581" y="4418889"/>
            <a:ext cx="3289100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2" y="5080791"/>
            <a:ext cx="3289100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6AC280-5A8D-B048-BECC-9C306F32508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906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F4417F7-7CDE-DF44-9B0E-AC44EE99BF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429000"/>
            <a:ext cx="4609683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2" y="4090902"/>
            <a:ext cx="4609683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F22032-BAB9-744C-B14E-54350BBD1C7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238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FCEECE1-6D06-4AD1-8F54-F73F7F9DB70D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39645"/>
            <a:ext cx="1021945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noProof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2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2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2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1" name="Rectangle: Rounded Corner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2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8" name="Rectangle: Rounded Corner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5605550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83052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0" name="Rectangle: Rounded Corner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561099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683052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2" name="Rectangle: Rounded Corner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561099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683052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22571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22570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22571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22570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22571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22570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00441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500441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00441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500441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500441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6500441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8A232C0-1AC5-164D-B8B6-CC8F07CF2E21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307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059775F-89DB-49E5-8900-FA73FFB474F2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3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3" y="2428792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3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3" y="3654477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1" name="Rectangle: Rounded Corner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3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3" y="491907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8" name="Rectangle: Rounded Corner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6472581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4641" y="2428792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0" name="Rectangle: Rounded Corner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6472581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4641" y="3654477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2" name="Rectangle: Rounded Corner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6472581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44641" y="491907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3862" y="2574890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13862" y="2328032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3862" y="3807945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13862" y="3561087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13862" y="5068709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13862" y="4821851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8765" y="2574890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358764" y="2328032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8765" y="3807945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358764" y="3561087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58765" y="5068709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358764" y="4821851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026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D2B2CC15-A5D6-7646-B184-255F86FB708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AD6386-2E93-403C-A230-183EB39CBE7F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FEFF75-79D2-EE46-877B-299D1510E6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10113030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30896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30896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30896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49266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49266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49266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88785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2488784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88785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2488784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488785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2488784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766655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766655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766655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766655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766655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766655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D604C81-B013-4641-9B16-5E9ECBD30CBA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168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C76CA39F-4826-EC4A-B911-A0B38E48926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695BE8-ACE8-4EC6-A668-E2B6EF38FDF5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FEFF75-79D2-EE46-877B-299D1510E6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974810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2038081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3" y="221546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3" y="3441149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3" y="4705745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4641" y="221546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4641" y="3441149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44641" y="4705745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3862" y="2361562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13862" y="2114704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3862" y="3594617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13862" y="3347759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13862" y="4855381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13862" y="4608523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8765" y="2361562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358764" y="2114704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8765" y="3594617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358764" y="3347759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58765" y="4855381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358764" y="4608523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AF7CBB0-F32C-B84C-AEEA-FA0944BBB865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58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4FF4E3-951F-F040-800F-0DDAC2CCC507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42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918F-F004-435E-AB66-979643A6CC21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1521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0115221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21F7CE-A4E6-574A-B490-8FC4327728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1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91E0-8FBA-4EE7-8D3A-6C40BDC96463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1369070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5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91DF7114-976E-3345-A7C4-77F951EA42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8F65-1369-42A2-BDAA-FE6C976E8E7F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7322" y="1507066"/>
            <a:ext cx="10134371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6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CA2E80D-B045-2346-9C1F-70BFBD4AF7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F1E-1DBC-4245-ABD9-482082CB27C2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1369070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0B4699-8C04-D74B-BFAF-27221E81DEBB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7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15342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2715790"/>
            <a:ext cx="4179376" cy="2387600"/>
          </a:xfrm>
        </p:spPr>
        <p:txBody>
          <a:bodyPr lIns="0" rIns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1328B3-338C-BB43-A9F5-AACCE2E54E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9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902FA6-24E0-3C4A-8B7A-F529DB12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45A71-C369-2A42-A14F-2BD1985F7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70798-FB93-8742-9A92-FA7A241AF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2299A-5844-454E-9039-EE275DB4857C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2A715-D537-DD4B-8BE6-1E573155F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9E735-B191-784C-98F7-65384DACA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6627B-E4D5-2947-8E88-B84039729B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8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0" r:id="rId3"/>
    <p:sldLayoutId id="2147483674" r:id="rId4"/>
    <p:sldLayoutId id="2147483676" r:id="rId5"/>
    <p:sldLayoutId id="2147483675" r:id="rId6"/>
    <p:sldLayoutId id="2147483677" r:id="rId7"/>
    <p:sldLayoutId id="2147483678" r:id="rId8"/>
    <p:sldLayoutId id="2147483679" r:id="rId9"/>
    <p:sldLayoutId id="2147483681" r:id="rId10"/>
    <p:sldLayoutId id="2147483682" r:id="rId11"/>
    <p:sldLayoutId id="2147483686" r:id="rId12"/>
    <p:sldLayoutId id="2147483683" r:id="rId13"/>
    <p:sldLayoutId id="2147483685" r:id="rId14"/>
    <p:sldLayoutId id="2147483684" r:id="rId15"/>
    <p:sldLayoutId id="2147483680" r:id="rId16"/>
    <p:sldLayoutId id="2147483691" r:id="rId17"/>
    <p:sldLayoutId id="2147483692" r:id="rId18"/>
    <p:sldLayoutId id="2147483693" r:id="rId19"/>
    <p:sldLayoutId id="2147483694" r:id="rId20"/>
    <p:sldLayoutId id="2147483688" r:id="rId21"/>
    <p:sldLayoutId id="2147483687" r:id="rId22"/>
    <p:sldLayoutId id="2147483689" r:id="rId23"/>
    <p:sldLayoutId id="2147483690" r:id="rId24"/>
    <p:sldLayoutId id="2147483695" r:id="rId25"/>
    <p:sldLayoutId id="2147483696" r:id="rId26"/>
    <p:sldLayoutId id="2147483697" r:id="rId27"/>
    <p:sldLayoutId id="2147483698" r:id="rId28"/>
    <p:sldLayoutId id="2147483703" r:id="rId29"/>
    <p:sldLayoutId id="2147483704" r:id="rId30"/>
    <p:sldLayoutId id="2147483705" r:id="rId31"/>
    <p:sldLayoutId id="2147483706" r:id="rId32"/>
    <p:sldLayoutId id="2147483700" r:id="rId33"/>
    <p:sldLayoutId id="2147483699" r:id="rId34"/>
    <p:sldLayoutId id="2147483701" r:id="rId35"/>
    <p:sldLayoutId id="2147483702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1158462/files/cern-2010-004.pdf?version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nima.2022.167151" TargetMode="External"/><Relationship Id="rId7" Type="http://schemas.openxmlformats.org/officeDocument/2006/relationships/hyperlink" Target="https://doi.org/10.1002/978352763546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cds.cern.ch/record/1158462/files/cern-2010-004.pdf?version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/stable/3061711.%20Accessed%207%20Dec.%202023" TargetMode="External"/><Relationship Id="rId2" Type="http://schemas.openxmlformats.org/officeDocument/2006/relationships/hyperlink" Target="https://cds.cern.ch/record/1158462/files/cern-2010-004.pdf?version=1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doi.org/10.1002/9783527635467" TargetMode="External"/><Relationship Id="rId5" Type="http://schemas.openxmlformats.org/officeDocument/2006/relationships/hyperlink" Target="https://doi.org/10.1016/j.nima.2022.167151" TargetMode="External"/><Relationship Id="rId4" Type="http://schemas.openxmlformats.org/officeDocument/2006/relationships/hyperlink" Target="https://doi.org/10.1007/978-3-030-34245-6_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-science.com/material-science/material-testing/eddy-current-testing-ec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hyperlink" Target="https://cds.cern.ch/record/1158462/files/cern-2010-004.pdf?version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hyperlink" Target="https://cds.cern.ch/record/1158462/files/cern-2010-004.pdf?version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long shot of a hallway&#10;&#10;Description automatically generated">
            <a:extLst>
              <a:ext uri="{FF2B5EF4-FFF2-40B4-BE49-F238E27FC236}">
                <a16:creationId xmlns:a16="http://schemas.microsoft.com/office/drawing/2014/main" id="{F5D9E96E-D8B5-F7A2-2B48-4BC00DF117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6200" r="6200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8362CB-F41D-164B-BAC7-F91A6E68A2A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0000" y="3163087"/>
            <a:ext cx="10800080" cy="549072"/>
          </a:xfrm>
          <a:solidFill>
            <a:schemeClr val="tx1">
              <a:alpha val="80000"/>
            </a:schemeClr>
          </a:solidFill>
        </p:spPr>
        <p:txBody>
          <a:bodyPr lIns="45720" anchor="ctr">
            <a:normAutofit/>
          </a:bodyPr>
          <a:lstStyle/>
          <a:p>
            <a:pPr algn="ctr"/>
            <a:r>
              <a:rPr lang="en-US" sz="1200" dirty="0"/>
              <a:t>Paul Schulman, PHY 862</a:t>
            </a:r>
            <a:endParaRPr lang="id-ID" sz="1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516ACA-375D-1140-8EDA-CE04AAC7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670560"/>
            <a:ext cx="10800080" cy="2387600"/>
          </a:xfrm>
          <a:solidFill>
            <a:schemeClr val="tx1">
              <a:alpha val="80000"/>
            </a:schemeClr>
          </a:solidFill>
        </p:spPr>
        <p:txBody>
          <a:bodyPr lIns="45720" anchor="ctr">
            <a:normAutofit/>
          </a:bodyPr>
          <a:lstStyle/>
          <a:p>
            <a:pPr algn="ctr"/>
            <a:r>
              <a:rPr lang="en-US" dirty="0">
                <a:latin typeface="Speak Pro" panose="020B0504020101020102" pitchFamily="34" charset="0"/>
              </a:rPr>
              <a:t>Eddy Currents in Accelerator Magnets</a:t>
            </a:r>
          </a:p>
        </p:txBody>
      </p:sp>
    </p:spTree>
    <p:extLst>
      <p:ext uri="{BB962C8B-B14F-4D97-AF65-F5344CB8AC3E}">
        <p14:creationId xmlns:p14="http://schemas.microsoft.com/office/powerpoint/2010/main" val="428584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E93AABDC-C3FD-F345-990B-6E2D88310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peak Pro" panose="020B0504020101020102" pitchFamily="34" charset="0"/>
              </a:rPr>
              <a:t>Eddy Currents in Yokes (3-D Analysis)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5FCB-0039-EF4F-AFE0-33905D91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7321" y="1342198"/>
            <a:ext cx="4693727" cy="483476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ambria Math" panose="02040503050406030204" pitchFamily="18" charset="0"/>
              </a:rPr>
              <a:t>Anisotropy of laminated yoke</a:t>
            </a:r>
          </a:p>
          <a:p>
            <a:pPr lvl="1"/>
            <a:r>
              <a:rPr lang="en-US" sz="2000" dirty="0">
                <a:latin typeface="Cambria Math" panose="02040503050406030204" pitchFamily="18" charset="0"/>
              </a:rPr>
              <a:t>Packing factor</a:t>
            </a:r>
          </a:p>
          <a:p>
            <a:pPr lvl="1"/>
            <a:r>
              <a:rPr lang="en-US" sz="2000" dirty="0">
                <a:latin typeface="Cambria Math" panose="02040503050406030204" pitchFamily="18" charset="0"/>
              </a:rPr>
              <a:t>Conductivity</a:t>
            </a:r>
          </a:p>
          <a:p>
            <a:pPr lvl="1"/>
            <a:r>
              <a:rPr lang="en-US" sz="2000" dirty="0">
                <a:latin typeface="Cambria Math" panose="02040503050406030204" pitchFamily="18" charset="0"/>
              </a:rPr>
              <a:t>Permeability</a:t>
            </a:r>
          </a:p>
          <a:p>
            <a:r>
              <a:rPr lang="en-US" sz="2000" dirty="0">
                <a:latin typeface="Cambria Math" panose="02040503050406030204" pitchFamily="18" charset="0"/>
              </a:rPr>
              <a:t>3-D effects arise where:</a:t>
            </a:r>
          </a:p>
          <a:p>
            <a:pPr lvl="1"/>
            <a:r>
              <a:rPr lang="en-US" sz="2000" dirty="0">
                <a:latin typeface="Cambria Math" panose="02040503050406030204" pitchFamily="18" charset="0"/>
              </a:rPr>
              <a:t>Varying packing factor</a:t>
            </a:r>
          </a:p>
          <a:p>
            <a:pPr lvl="2"/>
            <a:r>
              <a:rPr lang="en-US" sz="2000" dirty="0">
                <a:latin typeface="Cambria Math" panose="02040503050406030204" pitchFamily="18" charset="0"/>
              </a:rPr>
              <a:t>Mechanical imperfections</a:t>
            </a:r>
          </a:p>
          <a:p>
            <a:pPr lvl="1"/>
            <a:r>
              <a:rPr lang="en-US" sz="2000" dirty="0">
                <a:latin typeface="Cambria Math" panose="02040503050406030204" pitchFamily="18" charset="0"/>
              </a:rPr>
              <a:t>End regions</a:t>
            </a:r>
          </a:p>
          <a:p>
            <a:pPr lvl="2"/>
            <a:r>
              <a:rPr lang="en-US" sz="2000" dirty="0">
                <a:latin typeface="Cambria Math" panose="02040503050406030204" pitchFamily="18" charset="0"/>
              </a:rPr>
              <a:t>Lack of ‘neighboring’ eddy currents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EE7E0-0B4B-05CE-03E6-D79C1853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5694CD-FFB5-9DCE-A70E-320410F82621}"/>
              </a:ext>
            </a:extLst>
          </p:cNvPr>
          <p:cNvSpPr txBox="1"/>
          <p:nvPr/>
        </p:nvSpPr>
        <p:spPr>
          <a:xfrm>
            <a:off x="6552665" y="6356350"/>
            <a:ext cx="4693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Moritz, G., “Eddy currents in accelerator magnets”, 2010, CERN Accelerator School, </a:t>
            </a:r>
            <a:r>
              <a:rPr lang="en-US" sz="1000" dirty="0">
                <a:hlinkClick r:id="rId3"/>
              </a:rPr>
              <a:t>https://cds.cern.ch/record/1158462/files/cern-2010-004.pdf?version=1</a:t>
            </a:r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E465BD-FB17-93B0-DCD8-74B5E4EF1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335" y="1076203"/>
            <a:ext cx="3407791" cy="2256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FAE610-9960-6BD9-452F-681BDAC77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1480" y="3429000"/>
            <a:ext cx="2146977" cy="27173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DD5A06-5060-3A9D-4A3C-6326AF1DF9C5}"/>
              </a:ext>
            </a:extLst>
          </p:cNvPr>
          <p:cNvSpPr txBox="1"/>
          <p:nvPr/>
        </p:nvSpPr>
        <p:spPr>
          <a:xfrm>
            <a:off x="6694505" y="1982804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2-D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193656-0D89-9B8E-2D36-5EC57CE8B948}"/>
              </a:ext>
            </a:extLst>
          </p:cNvPr>
          <p:cNvSpPr txBox="1"/>
          <p:nvPr/>
        </p:nvSpPr>
        <p:spPr>
          <a:xfrm>
            <a:off x="7209390" y="4533499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75A61B-010E-AF07-B77F-DA6DCD7CAB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913" y="5067208"/>
            <a:ext cx="4413477" cy="17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0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E93AABDC-C3FD-F345-990B-6E2D88310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peak Pro" panose="020B0504020101020102" pitchFamily="34" charset="0"/>
              </a:rPr>
              <a:t>Eddy Currents in Coils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5FCB-0039-EF4F-AFE0-33905D91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7321" y="1342198"/>
            <a:ext cx="4693727" cy="4834766"/>
          </a:xfrm>
        </p:spPr>
        <p:txBody>
          <a:bodyPr>
            <a:noAutofit/>
          </a:bodyPr>
          <a:lstStyle/>
          <a:p>
            <a:r>
              <a:rPr lang="en-US" sz="2000" dirty="0"/>
              <a:t>Exciting coils</a:t>
            </a:r>
          </a:p>
          <a:p>
            <a:pPr lvl="1"/>
            <a:r>
              <a:rPr lang="en-US" sz="2000" dirty="0"/>
              <a:t>Rise/fall eddy currents alters current density distribution</a:t>
            </a:r>
          </a:p>
          <a:p>
            <a:pPr lvl="1"/>
            <a:r>
              <a:rPr lang="en-US" sz="2000" dirty="0"/>
              <a:t>Undesired field distortion </a:t>
            </a:r>
          </a:p>
          <a:p>
            <a:r>
              <a:rPr lang="en-US" sz="2000" dirty="0"/>
              <a:t>Superconducting coil losses</a:t>
            </a:r>
          </a:p>
          <a:p>
            <a:pPr lvl="1"/>
            <a:r>
              <a:rPr lang="en-US" sz="2000" dirty="0"/>
              <a:t>Coupling between filaments </a:t>
            </a:r>
          </a:p>
          <a:p>
            <a:pPr lvl="1"/>
            <a:r>
              <a:rPr lang="en-US" sz="2000" dirty="0"/>
              <a:t>Coupling between cable strands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EE7E0-0B4B-05CE-03E6-D79C1853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11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9EC942-8CD2-89E9-1E29-89BFA1E00D00}"/>
              </a:ext>
            </a:extLst>
          </p:cNvPr>
          <p:cNvSpPr txBox="1"/>
          <p:nvPr/>
        </p:nvSpPr>
        <p:spPr>
          <a:xfrm>
            <a:off x="6959600" y="5746077"/>
            <a:ext cx="46937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Wenjie Han, </a:t>
            </a:r>
            <a:r>
              <a:rPr lang="en-US" sz="1000" dirty="0" err="1"/>
              <a:t>Guanqun</a:t>
            </a:r>
            <a:r>
              <a:rPr lang="en-US" sz="1000" dirty="0"/>
              <a:t> Li, Bin Qin, Xu Liu, Dong Li, </a:t>
            </a:r>
            <a:r>
              <a:rPr lang="en-US" sz="1000" dirty="0" err="1"/>
              <a:t>Qushan</a:t>
            </a:r>
            <a:r>
              <a:rPr lang="en-US" sz="1000" dirty="0"/>
              <a:t> Chen, </a:t>
            </a:r>
            <a:r>
              <a:rPr lang="en-US" sz="1000" dirty="0" err="1"/>
              <a:t>Geng</a:t>
            </a:r>
            <a:r>
              <a:rPr lang="en-US" sz="1000" dirty="0"/>
              <a:t> Chen, "Coil induced eddy current analysis of a fast kicker magnet, Nuclear Instruments and Methods in Physics Research Section A: Accelerators, Spectrometers, Detectors and Associated Equipment," Volume 1039, 2022, 167151, ISSN 0168-9002, </a:t>
            </a:r>
            <a:r>
              <a:rPr lang="en-US" sz="1000" dirty="0">
                <a:hlinkClick r:id="rId3"/>
              </a:rPr>
              <a:t>https://doi.org/10.1016/j.nima.2022.167151</a:t>
            </a:r>
            <a:r>
              <a:rPr lang="en-US" sz="1000" dirty="0"/>
              <a:t>.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D0B58000-547A-BBC5-5783-E8DC4CD66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025" y="1537862"/>
            <a:ext cx="3296518" cy="219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7AA46E-8679-DF79-9448-29271D312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572" y="3732530"/>
            <a:ext cx="2806844" cy="18669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758BC1-B007-0905-F264-9CA3448B66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833" y="3997700"/>
            <a:ext cx="4038808" cy="22734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BDC5E6-4C83-5563-F9CF-EED21DD8CFC1}"/>
              </a:ext>
            </a:extLst>
          </p:cNvPr>
          <p:cNvSpPr txBox="1"/>
          <p:nvPr/>
        </p:nvSpPr>
        <p:spPr>
          <a:xfrm>
            <a:off x="1671542" y="6304002"/>
            <a:ext cx="4693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000" dirty="0" err="1"/>
              <a:t>Russenschuck</a:t>
            </a:r>
            <a:r>
              <a:rPr lang="en-US" sz="1000" dirty="0"/>
              <a:t>, S., Field Computation for Accelerator Magnets: Analytical and Numerical Methods for Electromagnetic Design and Optimization, 2010, 9783527407699, </a:t>
            </a:r>
            <a:r>
              <a:rPr lang="en-US" sz="1000" dirty="0">
                <a:hlinkClick r:id="rId7"/>
              </a:rPr>
              <a:t>https://doi.org/10.1002/9783527635467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04681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E93AABDC-C3FD-F345-990B-6E2D88310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peak Pro" panose="020B0504020101020102" pitchFamily="34" charset="0"/>
              </a:rPr>
              <a:t>Eddy Currents in Mechanical Structures and Beam Pipes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5FCB-0039-EF4F-AFE0-33905D91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7321" y="1342198"/>
            <a:ext cx="4693727" cy="4834766"/>
          </a:xfrm>
        </p:spPr>
        <p:txBody>
          <a:bodyPr>
            <a:noAutofit/>
          </a:bodyPr>
          <a:lstStyle/>
          <a:p>
            <a:r>
              <a:rPr lang="en-US" sz="2000" dirty="0"/>
              <a:t>Brackets, collars, shells, etc.</a:t>
            </a:r>
          </a:p>
          <a:p>
            <a:r>
              <a:rPr lang="en-US" sz="2000" dirty="0"/>
              <a:t>Rods and pins holding laminated sheets together</a:t>
            </a:r>
          </a:p>
          <a:p>
            <a:pPr lvl="1"/>
            <a:r>
              <a:rPr lang="en-US" sz="2000" dirty="0"/>
              <a:t>Flux loops</a:t>
            </a:r>
          </a:p>
          <a:p>
            <a:pPr lvl="1"/>
            <a:r>
              <a:rPr lang="en-US" sz="2000" dirty="0"/>
              <a:t>Insulate</a:t>
            </a:r>
          </a:p>
          <a:p>
            <a:pPr lvl="1"/>
            <a:r>
              <a:rPr lang="en-US" sz="2000" dirty="0"/>
              <a:t>Minimum flux areas</a:t>
            </a:r>
          </a:p>
          <a:p>
            <a:r>
              <a:rPr lang="en-US" sz="2000" dirty="0"/>
              <a:t>Eddy currents in beam pipes</a:t>
            </a:r>
          </a:p>
          <a:p>
            <a:pPr lvl="1"/>
            <a:r>
              <a:rPr lang="en-US" sz="2000" dirty="0"/>
              <a:t>Heating of beam pipes</a:t>
            </a:r>
          </a:p>
          <a:p>
            <a:pPr lvl="2"/>
            <a:r>
              <a:rPr lang="en-US" sz="2000" dirty="0"/>
              <a:t>Add cooling lines, ribbing</a:t>
            </a:r>
          </a:p>
          <a:p>
            <a:pPr lvl="3"/>
            <a:r>
              <a:rPr lang="en-US" sz="2000" dirty="0"/>
              <a:t>Eddy currents in cooling lines, ribbing</a:t>
            </a:r>
          </a:p>
          <a:p>
            <a:pPr lvl="4"/>
            <a:r>
              <a:rPr lang="en-US" sz="2000" dirty="0"/>
              <a:t>More losses</a:t>
            </a:r>
          </a:p>
          <a:p>
            <a:r>
              <a:rPr lang="en-US" sz="2000" dirty="0"/>
              <a:t>Avoid flux loops, electrically insulate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EE7E0-0B4B-05CE-03E6-D79C1853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51C6A-E679-8785-7952-0E8788ECC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738" y="1253891"/>
            <a:ext cx="4001512" cy="2883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8FF2ED-D5A2-F1FE-B04A-E0970395F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675" y="4137864"/>
            <a:ext cx="2937004" cy="2720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B1B890-A00F-5570-98F4-87B6C35B4920}"/>
              </a:ext>
            </a:extLst>
          </p:cNvPr>
          <p:cNvSpPr txBox="1"/>
          <p:nvPr/>
        </p:nvSpPr>
        <p:spPr>
          <a:xfrm>
            <a:off x="3102011" y="6338857"/>
            <a:ext cx="4693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/>
              <a:t>Moritz, G., “Eddy currents in accelerator magnets”, 2010, CERN Accelerator School, </a:t>
            </a:r>
            <a:r>
              <a:rPr lang="en-US" sz="1000" dirty="0">
                <a:hlinkClick r:id="rId4"/>
              </a:rPr>
              <a:t>https://cds.cern.ch/record/1158462/files/cern-2010-004.pdf?version=1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6399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E93AABDC-C3FD-F345-990B-6E2D88310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peak Pro" panose="020B0504020101020102" pitchFamily="34" charset="0"/>
              </a:rPr>
              <a:t>Minimizing Eddy Current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5FCB-0039-EF4F-AFE0-33905D91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7321" y="1342198"/>
            <a:ext cx="4693727" cy="48347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Laminated magnets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Increasing the silicon content of iron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Use non-conductive materials when possible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Avoid saturation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Magnetic end-field region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Middle of magnet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Chamfered edge instead of sharp edge</a:t>
            </a:r>
          </a:p>
          <a:p>
            <a:r>
              <a:rPr lang="en-US" sz="2000" dirty="0"/>
              <a:t>Slits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EE7E0-0B4B-05CE-03E6-D79C1853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437DB7-56C9-5261-083D-B62AA2E3758B}"/>
              </a:ext>
            </a:extLst>
          </p:cNvPr>
          <p:cNvSpPr txBox="1">
            <a:spLocks/>
          </p:cNvSpPr>
          <p:nvPr/>
        </p:nvSpPr>
        <p:spPr>
          <a:xfrm>
            <a:off x="6798028" y="1342194"/>
            <a:ext cx="4693727" cy="4834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/>
              <a:t>Long magnets over short magnets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Low-loss wire in superconducting coils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5CA853-20BA-4B73-AF15-D3CB5C21074A}"/>
              </a:ext>
            </a:extLst>
          </p:cNvPr>
          <p:cNvSpPr txBox="1"/>
          <p:nvPr/>
        </p:nvSpPr>
        <p:spPr>
          <a:xfrm>
            <a:off x="7067963" y="3918103"/>
            <a:ext cx="4693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000" dirty="0" err="1"/>
              <a:t>Bermúdez</a:t>
            </a:r>
            <a:r>
              <a:rPr lang="en-US" sz="1000" dirty="0"/>
              <a:t>, Alfredo, Dolores Gómez, and Pilar Salgado. "Eddy-current losses in laminated cores and the computation of an equivalent conductivity." IEEE Transactions on magnetics 44.12 (2008): 4730-4738.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9AC9D7-1134-97A5-79AF-31FBCC444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76" y="2440080"/>
            <a:ext cx="3697430" cy="15322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FB38AA-CC5C-B2BC-53C2-61AA42EDF8A6}"/>
              </a:ext>
            </a:extLst>
          </p:cNvPr>
          <p:cNvSpPr txBox="1"/>
          <p:nvPr/>
        </p:nvSpPr>
        <p:spPr>
          <a:xfrm>
            <a:off x="7067963" y="6149150"/>
            <a:ext cx="4693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/>
              <a:t>Fischer, Egbert, et al. "3-D transient process calculations for fast cycling </a:t>
            </a:r>
            <a:r>
              <a:rPr lang="en-US" sz="1000" dirty="0" err="1"/>
              <a:t>superferric</a:t>
            </a:r>
            <a:r>
              <a:rPr lang="en-US" sz="1000" dirty="0"/>
              <a:t> accelerator magnets." IEEE transactions on applied superconductivity 16.2 (2006): 407-410.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1383AC-4F26-618A-F8A1-2D25060DF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997" y="4427084"/>
            <a:ext cx="3206915" cy="17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31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E93AABDC-C3FD-F345-990B-6E2D88310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736D5D"/>
                </a:solidFill>
                <a:latin typeface="Speak Pro" panose="020B0504020101020102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5FCB-0039-EF4F-AFE0-33905D91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7321" y="1342198"/>
            <a:ext cx="4693727" cy="48347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Moritz, G., “Eddy currents in accelerator magnets”, 2010, CERN Accelerator School, </a:t>
            </a:r>
            <a:r>
              <a:rPr lang="en-US" sz="1200" dirty="0">
                <a:hlinkClick r:id="rId2"/>
              </a:rPr>
              <a:t>https://cds.cern.ch/record/1158462/files/cern-2010-004.pdf?version=1</a:t>
            </a:r>
            <a:endParaRPr lang="en-US" sz="1200" dirty="0"/>
          </a:p>
          <a:p>
            <a:pPr marL="0" indent="0">
              <a:buNone/>
            </a:pPr>
            <a:r>
              <a:rPr lang="en-US" sz="1200" dirty="0" err="1"/>
              <a:t>Bertotti</a:t>
            </a:r>
            <a:r>
              <a:rPr lang="en-US" sz="1200" dirty="0"/>
              <a:t>, Giorgio. "Physical interpretation of eddy current losses in ferromagnetic materials. I. Theoretical considerations." Journal of applied Physics 57.6 (1985): 2110-2117.</a:t>
            </a:r>
          </a:p>
          <a:p>
            <a:pPr marL="0" indent="0">
              <a:buNone/>
            </a:pPr>
            <a:r>
              <a:rPr lang="en-US" sz="1200" dirty="0"/>
              <a:t>Nan, Xi, and Charles R. Sullivan. "Simplified high-accuracy calculation of eddy-current loss in round-wire windings." 2004 IEEE 35th Annual Power Electronics Specialists Conference (IEEE Cat. No. 04CH37551). Vol. 2. IEEE, 2004.</a:t>
            </a:r>
          </a:p>
          <a:p>
            <a:pPr marL="0" indent="0">
              <a:buNone/>
            </a:pPr>
            <a:r>
              <a:rPr lang="en-US" sz="1200" dirty="0"/>
              <a:t>Fischer, Egbert, et al. "3-D transient process calculations for fast cycling </a:t>
            </a:r>
            <a:r>
              <a:rPr lang="en-US" sz="1200" dirty="0" err="1"/>
              <a:t>superferric</a:t>
            </a:r>
            <a:r>
              <a:rPr lang="en-US" sz="1200" dirty="0"/>
              <a:t> accelerator magnets." IEEE transactions on applied superconductivity 16.2 (2006): 407-410.</a:t>
            </a:r>
          </a:p>
          <a:p>
            <a:pPr marL="0" indent="0">
              <a:buNone/>
            </a:pPr>
            <a:r>
              <a:rPr lang="en-US" sz="1200" dirty="0"/>
              <a:t>Sinha, Gautam, and S. S. Prabhu. "Analytical model for estimation of eddy current and power loss in conducting plate and its application." Physical Review Special Topics-Accelerators and Beams 14.6 (2011): 062401.</a:t>
            </a:r>
          </a:p>
          <a:p>
            <a:pPr marL="0" indent="0">
              <a:buNone/>
            </a:pPr>
            <a:r>
              <a:rPr lang="en-US" sz="1200" dirty="0"/>
              <a:t>Kim, A. A., et al. "Energy loss due to eddy current in linear transformer driver cores." Physical Review Special Topics-Accelerators and Beams 13.7 (2010): 070401.</a:t>
            </a:r>
          </a:p>
          <a:p>
            <a:pPr marL="0" indent="0">
              <a:buNone/>
            </a:pPr>
            <a:r>
              <a:rPr lang="en-US" sz="1200" dirty="0"/>
              <a:t>Jenner, LJ &amp; Bailey, Ian &amp; Clarke, D &amp; Clarke, Jim &amp; Davies, K &amp; Gallagher, A &amp; </a:t>
            </a:r>
            <a:r>
              <a:rPr lang="en-US" sz="1200" dirty="0" err="1"/>
              <a:t>Gronberg</a:t>
            </a:r>
            <a:r>
              <a:rPr lang="en-US" sz="1200" dirty="0"/>
              <a:t>, J &amp; Hagler, Li &amp; </a:t>
            </a:r>
            <a:r>
              <a:rPr lang="en-US" sz="1200" dirty="0" err="1"/>
              <a:t>Hesselbach</a:t>
            </a:r>
            <a:r>
              <a:rPr lang="en-US" sz="1200" dirty="0"/>
              <a:t>, S. &amp; Nelson, C &amp; Piggott, WT &amp; Rochford, James. (2008). A Study of Mechanical and Magnetic Issues for a Prototype Positron Source Target.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7D9B2-D1AD-C6A6-4C50-2243FF081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078B88-255C-7519-8503-53ED64429B39}"/>
              </a:ext>
            </a:extLst>
          </p:cNvPr>
          <p:cNvSpPr txBox="1">
            <a:spLocks/>
          </p:cNvSpPr>
          <p:nvPr/>
        </p:nvSpPr>
        <p:spPr>
          <a:xfrm>
            <a:off x="6660073" y="840921"/>
            <a:ext cx="4693727" cy="5647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err="1"/>
              <a:t>Ammari</a:t>
            </a:r>
            <a:r>
              <a:rPr lang="en-US" sz="1200" dirty="0"/>
              <a:t>, H., et al. “A Justification of Eddy Currents Model for the Maxwell Equations.” SIAM Journal on Applied Mathematics, vol. 60, no. 5, 2000, pp. 1805–23. JSTOR, </a:t>
            </a:r>
            <a:r>
              <a:rPr lang="en-US" sz="1200" dirty="0">
                <a:hlinkClick r:id="rId3"/>
              </a:rPr>
              <a:t>http://www.jstor.org/stable/3061711. Accessed 7 Dec. 2023</a:t>
            </a:r>
            <a:r>
              <a:rPr lang="en-US" sz="1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Wikipedia contributors. "Eddy current." Wikipedia, The Free Encyclopedia. Wikipedia, The Free Encyclopedia, 3 Dec. 2023. Web. 7 Dec. 2023.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 err="1"/>
              <a:t>Bordry</a:t>
            </a:r>
            <a:r>
              <a:rPr lang="en-US" sz="1200" dirty="0"/>
              <a:t>, F. et al. (2020). Accelerator Engineering and Technology: Accelerator Technology. In: Myers, S., </a:t>
            </a:r>
            <a:r>
              <a:rPr lang="en-US" sz="1200" dirty="0" err="1"/>
              <a:t>Schopper</a:t>
            </a:r>
            <a:r>
              <a:rPr lang="en-US" sz="1200" dirty="0"/>
              <a:t>, H. (eds) Particle Physics Reference Library . Springer, Cham. </a:t>
            </a:r>
            <a:r>
              <a:rPr lang="en-US" sz="1200" dirty="0">
                <a:hlinkClick r:id="rId4"/>
              </a:rPr>
              <a:t>https://doi.org/10.1007/978-3-030-34245-6_8</a:t>
            </a:r>
            <a:endParaRPr lang="en-US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Wenjie Han, </a:t>
            </a:r>
            <a:r>
              <a:rPr lang="en-US" sz="1200" dirty="0" err="1"/>
              <a:t>Guanqun</a:t>
            </a:r>
            <a:r>
              <a:rPr lang="en-US" sz="1200" dirty="0"/>
              <a:t> Li, Bin Qin, Xu Liu, Dong Li, </a:t>
            </a:r>
            <a:r>
              <a:rPr lang="en-US" sz="1200" dirty="0" err="1"/>
              <a:t>Qushan</a:t>
            </a:r>
            <a:r>
              <a:rPr lang="en-US" sz="1200" dirty="0"/>
              <a:t> Chen, </a:t>
            </a:r>
            <a:r>
              <a:rPr lang="en-US" sz="1200" dirty="0" err="1"/>
              <a:t>Geng</a:t>
            </a:r>
            <a:r>
              <a:rPr lang="en-US" sz="1200" dirty="0"/>
              <a:t> Chen, "Coil induced eddy current analysis of a fast kicker magnet, Nuclear Instruments and Methods in Physics Research Section A: Accelerators, Spectrometers, Detectors and Associated Equipment," Volume 1039, 2022, 167151, ISSN 0168-9002, </a:t>
            </a:r>
            <a:r>
              <a:rPr lang="en-US" sz="1200" dirty="0">
                <a:hlinkClick r:id="rId5"/>
              </a:rPr>
              <a:t>https://doi.org/10.1016/j.nima.2022.167151</a:t>
            </a:r>
            <a:r>
              <a:rPr lang="en-US" sz="1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 err="1"/>
              <a:t>Russenschuck</a:t>
            </a:r>
            <a:r>
              <a:rPr lang="en-US" sz="1200" dirty="0"/>
              <a:t>, S., Field Computation for Accelerator Magnets: Analytical and Numerical Methods for Electromagnetic Design and Optimization, 2010, 9783527407699, </a:t>
            </a:r>
            <a:r>
              <a:rPr lang="en-US" sz="1200" dirty="0">
                <a:hlinkClick r:id="rId6"/>
              </a:rPr>
              <a:t>https://doi.org/10.1002/9783527635467</a:t>
            </a:r>
            <a:endParaRPr lang="en-US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Shafer, R. "Eddy currents, dispersion relations, and transient effects in superconducting magnets." IEEE Transactions on Magnetics 17.1 (1981): 722-725.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 err="1"/>
              <a:t>Bermúdez</a:t>
            </a:r>
            <a:r>
              <a:rPr lang="en-US" sz="1200" dirty="0"/>
              <a:t>, Alfredo, Dolores Gómez, and Pilar Salgado. "Eddy-current losses in laminated cores and the computation of an equivalent conductivity." IEEE Transactions on magnetics 44.12 (2008): 4730-4738.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1352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long shot of a hallway&#10;&#10;Description automatically generated">
            <a:extLst>
              <a:ext uri="{FF2B5EF4-FFF2-40B4-BE49-F238E27FC236}">
                <a16:creationId xmlns:a16="http://schemas.microsoft.com/office/drawing/2014/main" id="{FFFECAF5-A478-61F7-E92F-D41B29AD20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200" r="6200"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9516ACA-375D-1140-8EDA-CE04AAC7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7419" y="3103880"/>
            <a:ext cx="3051479" cy="650240"/>
          </a:xfrm>
          <a:solidFill>
            <a:schemeClr val="tx1">
              <a:alpha val="80000"/>
            </a:schemeClr>
          </a:solidFill>
        </p:spPr>
        <p:txBody>
          <a:bodyPr lIns="45720" anchor="ctr">
            <a:normAutofit fontScale="90000"/>
          </a:bodyPr>
          <a:lstStyle/>
          <a:p>
            <a:pPr algn="ctr"/>
            <a:r>
              <a:rPr lang="en-US" dirty="0">
                <a:latin typeface="Speak Pro" panose="020B0504020101020102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0486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E93AABDC-C3FD-F345-990B-6E2D88310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peak Pro" panose="020B0504020101020102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5FCB-0039-EF4F-AFE0-33905D91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7321" y="1342198"/>
            <a:ext cx="4693727" cy="4834766"/>
          </a:xfrm>
        </p:spPr>
        <p:txBody>
          <a:bodyPr>
            <a:noAutofit/>
          </a:bodyPr>
          <a:lstStyle/>
          <a:p>
            <a:r>
              <a:rPr lang="en-US" sz="2000" dirty="0"/>
              <a:t>What are eddy currents?</a:t>
            </a:r>
          </a:p>
          <a:p>
            <a:r>
              <a:rPr lang="en-US" sz="2000" dirty="0"/>
              <a:t>Consequences of eddy currents</a:t>
            </a:r>
          </a:p>
          <a:p>
            <a:pPr lvl="1"/>
            <a:r>
              <a:rPr lang="en-US" sz="2000" dirty="0"/>
              <a:t>Field modification</a:t>
            </a:r>
          </a:p>
          <a:p>
            <a:pPr lvl="1"/>
            <a:r>
              <a:rPr lang="en-US" sz="2000" dirty="0"/>
              <a:t>Power loss</a:t>
            </a:r>
          </a:p>
          <a:p>
            <a:r>
              <a:rPr lang="en-US" sz="2000" dirty="0"/>
              <a:t>Governing equations</a:t>
            </a:r>
          </a:p>
          <a:p>
            <a:pPr lvl="1"/>
            <a:r>
              <a:rPr lang="en-US" sz="2000" dirty="0"/>
              <a:t>Maxwell’s equations</a:t>
            </a:r>
          </a:p>
          <a:p>
            <a:pPr lvl="1"/>
            <a:r>
              <a:rPr lang="en-US" sz="2000" dirty="0"/>
              <a:t>Diffusion approach</a:t>
            </a:r>
          </a:p>
          <a:p>
            <a:pPr lvl="1"/>
            <a:r>
              <a:rPr lang="en-US" sz="2000" dirty="0"/>
              <a:t>Small perturbation approach</a:t>
            </a:r>
          </a:p>
          <a:p>
            <a:r>
              <a:rPr lang="en-US" sz="2000" dirty="0"/>
              <a:t>Applications</a:t>
            </a:r>
          </a:p>
          <a:p>
            <a:pPr lvl="1"/>
            <a:r>
              <a:rPr lang="en-US" sz="2000" dirty="0"/>
              <a:t>Yokes</a:t>
            </a:r>
          </a:p>
          <a:p>
            <a:pPr lvl="1"/>
            <a:r>
              <a:rPr lang="en-US" sz="2000" dirty="0"/>
              <a:t>Coils</a:t>
            </a:r>
          </a:p>
          <a:p>
            <a:pPr lvl="1"/>
            <a:r>
              <a:rPr lang="en-US" sz="2000" dirty="0"/>
              <a:t>Mechanical structures</a:t>
            </a:r>
          </a:p>
          <a:p>
            <a:pPr lvl="1"/>
            <a:r>
              <a:rPr lang="en-US" sz="2000" dirty="0"/>
              <a:t>Beam pipes</a:t>
            </a:r>
          </a:p>
          <a:p>
            <a:r>
              <a:rPr lang="en-US" sz="2000" dirty="0"/>
              <a:t>Minimizing eddy current effects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EE7E0-0B4B-05CE-03E6-D79C1853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2" descr="undefined">
            <a:extLst>
              <a:ext uri="{FF2B5EF4-FFF2-40B4-BE49-F238E27FC236}">
                <a16:creationId xmlns:a16="http://schemas.microsoft.com/office/drawing/2014/main" id="{8B92E138-9720-2977-F331-66C89107A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48" y="1342198"/>
            <a:ext cx="5127346" cy="34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5C5104-8E15-4B3C-E83F-2D55DDF12B8F}"/>
              </a:ext>
            </a:extLst>
          </p:cNvPr>
          <p:cNvSpPr txBox="1"/>
          <p:nvPr/>
        </p:nvSpPr>
        <p:spPr>
          <a:xfrm>
            <a:off x="6263736" y="4888004"/>
            <a:ext cx="4693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Wikipedia contributors. "Eddy current." Wikipedia, The Free Encyclopedia. Wikipedia, The Free Encyclopedia, 3 Dec. 2023. Web. 7 Dec. 2023.</a:t>
            </a:r>
          </a:p>
        </p:txBody>
      </p:sp>
    </p:spTree>
    <p:extLst>
      <p:ext uri="{BB962C8B-B14F-4D97-AF65-F5344CB8AC3E}">
        <p14:creationId xmlns:p14="http://schemas.microsoft.com/office/powerpoint/2010/main" val="153751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E93AABDC-C3FD-F345-990B-6E2D88310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peak Pro" panose="020B0504020101020102" pitchFamily="34" charset="0"/>
              </a:rPr>
              <a:t>Eddy Currents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5FCB-0039-EF4F-AFE0-33905D91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7321" y="1342198"/>
            <a:ext cx="4693727" cy="4834766"/>
          </a:xfrm>
        </p:spPr>
        <p:txBody>
          <a:bodyPr>
            <a:noAutofit/>
          </a:bodyPr>
          <a:lstStyle/>
          <a:p>
            <a:r>
              <a:rPr lang="en-US" sz="2000" dirty="0"/>
              <a:t>Changing magnetic field induces closed-loop currents in conductors</a:t>
            </a:r>
          </a:p>
          <a:p>
            <a:r>
              <a:rPr lang="en-US" sz="2000" dirty="0"/>
              <a:t>Induces opposing magnetic field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Lenz’s law</a:t>
            </a:r>
          </a:p>
          <a:p>
            <a:pPr lvl="1" algn="just"/>
            <a:r>
              <a:rPr lang="en-US" sz="2000" i="1" dirty="0"/>
              <a:t>“The current induced in a circuit due to a change in a magnetic field is directed to oppose the change in flux and to exert a mechanical force which opposes the motion.”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Modifies the net magnetic field</a:t>
            </a:r>
          </a:p>
          <a:p>
            <a:r>
              <a:rPr lang="en-US" sz="2000" dirty="0"/>
              <a:t>Generates resistive power losses</a:t>
            </a:r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EE7E0-0B4B-05CE-03E6-D79C1853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C998FE-0DC0-0D43-541A-99226684E8D6}"/>
              </a:ext>
            </a:extLst>
          </p:cNvPr>
          <p:cNvSpPr txBox="1"/>
          <p:nvPr/>
        </p:nvSpPr>
        <p:spPr>
          <a:xfrm>
            <a:off x="2374767" y="6356350"/>
            <a:ext cx="4693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tec-science, Eddy Current Testing, 2018, </a:t>
            </a:r>
            <a:r>
              <a:rPr lang="en-US" sz="1000" dirty="0">
                <a:hlinkClick r:id="rId3"/>
              </a:rPr>
              <a:t>https://www.tec-science.com/material-science/material-testing/eddy-current-testing-ect/</a:t>
            </a:r>
            <a:endParaRPr lang="en-US" sz="1000" dirty="0"/>
          </a:p>
        </p:txBody>
      </p:sp>
      <p:pic>
        <p:nvPicPr>
          <p:cNvPr id="6146" name="Picture 2" descr="Secondary magnetic field induced by eddy currents">
            <a:extLst>
              <a:ext uri="{FF2B5EF4-FFF2-40B4-BE49-F238E27FC236}">
                <a16:creationId xmlns:a16="http://schemas.microsoft.com/office/drawing/2014/main" id="{73E4B2AE-1086-6645-C6BC-5404231A3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547" y="2279846"/>
            <a:ext cx="4009813" cy="22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nduction of eddy currents by primary magnetic field">
            <a:extLst>
              <a:ext uri="{FF2B5EF4-FFF2-40B4-BE49-F238E27FC236}">
                <a16:creationId xmlns:a16="http://schemas.microsoft.com/office/drawing/2014/main" id="{EAA43B02-1116-DA67-0759-8052DA6CC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549" y="8378"/>
            <a:ext cx="4009811" cy="225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2E0500-330D-89F4-6404-8072E5064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549" y="4555686"/>
            <a:ext cx="4009811" cy="225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5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E93AABDC-C3FD-F345-990B-6E2D88310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peak Pro" panose="020B0504020101020102" pitchFamily="34" charset="0"/>
              </a:rPr>
              <a:t>Field Modification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5FCB-0039-EF4F-AFE0-33905D91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7321" y="1342198"/>
            <a:ext cx="4693727" cy="4834766"/>
          </a:xfrm>
        </p:spPr>
        <p:txBody>
          <a:bodyPr>
            <a:noAutofit/>
          </a:bodyPr>
          <a:lstStyle/>
          <a:p>
            <a:r>
              <a:rPr lang="en-US" sz="2000" dirty="0"/>
              <a:t>Lenz’s law</a:t>
            </a:r>
          </a:p>
          <a:p>
            <a:pPr lvl="1"/>
            <a:r>
              <a:rPr lang="en-US" sz="2000" dirty="0"/>
              <a:t>Opposing magnetic field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Lag</a:t>
            </a:r>
          </a:p>
          <a:p>
            <a:pPr lvl="1"/>
            <a:r>
              <a:rPr lang="en-US" sz="2000" dirty="0"/>
              <a:t>Must wait for eddy current to disappear</a:t>
            </a:r>
          </a:p>
          <a:p>
            <a:pPr lvl="1"/>
            <a:endParaRPr lang="en-US" sz="2000" dirty="0"/>
          </a:p>
          <a:p>
            <a:r>
              <a:rPr lang="en-US" sz="2000" dirty="0"/>
              <a:t>Time and space varying</a:t>
            </a:r>
          </a:p>
          <a:p>
            <a:pPr lvl="1"/>
            <a:r>
              <a:rPr lang="en-US" sz="2000" dirty="0"/>
              <a:t>Complex to model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EE7E0-0B4B-05CE-03E6-D79C1853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EB5DD-D120-1B6B-97D7-1CC90166D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770" y="923186"/>
            <a:ext cx="3613222" cy="2534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9F4546-0818-A9E7-28D9-557B41A3E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3502028"/>
            <a:ext cx="3866763" cy="23183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368967-6167-6CBF-3A4A-D9ECD3FB3202}"/>
              </a:ext>
            </a:extLst>
          </p:cNvPr>
          <p:cNvSpPr txBox="1"/>
          <p:nvPr/>
        </p:nvSpPr>
        <p:spPr>
          <a:xfrm>
            <a:off x="6694505" y="5909700"/>
            <a:ext cx="5415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Sinha, Gautam, and S. S. Prabhu. "Analytical model for estimation of eddy current and power loss in conducting plate and its application." Physical Review Special Topics-Accelerators and Beams 14.6 (2011): 062401.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5295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E93AABDC-C3FD-F345-990B-6E2D88310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peak Pro" panose="020B0504020101020102" pitchFamily="34" charset="0"/>
              </a:rPr>
              <a:t>Resistive Power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315FCB-0039-EF4F-AFE0-33905D91929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627321" y="1342198"/>
                <a:ext cx="4693727" cy="4834766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Heating of magnets</a:t>
                </a:r>
              </a:p>
              <a:p>
                <a:pPr lvl="1"/>
                <a:r>
                  <a:rPr lang="en-US" sz="2000" dirty="0"/>
                  <a:t>Bad for superconducting magnets</a:t>
                </a:r>
              </a:p>
              <a:p>
                <a:pPr lvl="1"/>
                <a:r>
                  <a:rPr lang="en-US" sz="2000" dirty="0"/>
                  <a:t>Can be damaging to materials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Lorentz’s forces</a:t>
                </a:r>
              </a:p>
              <a:p>
                <a:pPr lvl="1"/>
                <a:r>
                  <a:rPr lang="en-US" sz="2000" dirty="0"/>
                  <a:t>Material stresses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315FCB-0039-EF4F-AFE0-33905D9192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627321" y="1342198"/>
                <a:ext cx="4693727" cy="4834766"/>
              </a:xfrm>
              <a:blipFill>
                <a:blip r:embed="rId2"/>
                <a:stretch>
                  <a:fillRect l="-1169" t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EE7E0-0B4B-05CE-03E6-D79C1853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5</a:t>
            </a:fld>
            <a:endParaRPr lang="en-US" dirty="0"/>
          </a:p>
        </p:txBody>
      </p:sp>
      <p:pic>
        <p:nvPicPr>
          <p:cNvPr id="4098" name="Picture 2" descr="Showing how Eddy Current Power Loss varies with Speed at four different immersion depths at 1.6T. ">
            <a:extLst>
              <a:ext uri="{FF2B5EF4-FFF2-40B4-BE49-F238E27FC236}">
                <a16:creationId xmlns:a16="http://schemas.microsoft.com/office/drawing/2014/main" id="{61A2DED9-CA7A-EE55-1A7D-AFA80A64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00" y="1926239"/>
            <a:ext cx="5363763" cy="366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2E1A36-0341-6DD9-45CB-2F6102E5BEEA}"/>
              </a:ext>
            </a:extLst>
          </p:cNvPr>
          <p:cNvSpPr txBox="1"/>
          <p:nvPr/>
        </p:nvSpPr>
        <p:spPr>
          <a:xfrm>
            <a:off x="6502800" y="5697637"/>
            <a:ext cx="5415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Jenner, LJ &amp; Bailey, Ian &amp; Clarke, D &amp; Clarke, Jim &amp; Davies, K &amp; Gallagher, A &amp; </a:t>
            </a:r>
            <a:r>
              <a:rPr lang="en-US" sz="1000" dirty="0" err="1"/>
              <a:t>Gronberg</a:t>
            </a:r>
            <a:r>
              <a:rPr lang="en-US" sz="1000" dirty="0"/>
              <a:t>, J &amp; Hagler, Li &amp; </a:t>
            </a:r>
            <a:r>
              <a:rPr lang="en-US" sz="1000" dirty="0" err="1"/>
              <a:t>Hesselbach</a:t>
            </a:r>
            <a:r>
              <a:rPr lang="en-US" sz="1000" dirty="0"/>
              <a:t>, S. &amp; Nelson, C &amp; Piggott, WT &amp; Rochford, James. (2008). A Study of Mechanical and Magnetic Issues for a Prototype Positron Source Target. </a:t>
            </a:r>
          </a:p>
        </p:txBody>
      </p:sp>
    </p:spTree>
    <p:extLst>
      <p:ext uri="{BB962C8B-B14F-4D97-AF65-F5344CB8AC3E}">
        <p14:creationId xmlns:p14="http://schemas.microsoft.com/office/powerpoint/2010/main" val="370549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E93AABDC-C3FD-F345-990B-6E2D88310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peak Pro" panose="020B0504020101020102" pitchFamily="34" charset="0"/>
              </a:rPr>
              <a:t>Governing Equations – Maxwell’s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315FCB-0039-EF4F-AFE0-33905D91929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627321" y="1342198"/>
                <a:ext cx="4693727" cy="4834766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Quasi-stationary</a:t>
                </a:r>
              </a:p>
              <a:p>
                <a:pPr lvl="1"/>
                <a:r>
                  <a:rPr lang="en-US" sz="2000" dirty="0"/>
                  <a:t>Neglecting displacement</a:t>
                </a:r>
              </a:p>
              <a:p>
                <a:r>
                  <a:rPr lang="en-US" sz="2000" dirty="0"/>
                  <a:t>No excess charge</a:t>
                </a:r>
              </a:p>
              <a:p>
                <a:pPr>
                  <a:lnSpc>
                    <a:spcPct val="300000"/>
                  </a:lnSpc>
                </a:pPr>
                <a:r>
                  <a:rPr lang="en-US" sz="2000" dirty="0"/>
                  <a:t>Ampere’s law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ea typeface="Cambria Math" panose="02040503050406030204" pitchFamily="18" charset="0"/>
                  </a:rPr>
                  <a:t>Faraday’s law</a:t>
                </a:r>
                <a:endParaRPr lang="en-US" sz="2000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Materials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315FCB-0039-EF4F-AFE0-33905D9192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627321" y="1342198"/>
                <a:ext cx="4693727" cy="4834766"/>
              </a:xfrm>
              <a:blipFill>
                <a:blip r:embed="rId2"/>
                <a:stretch>
                  <a:fillRect l="-1169" t="-631" b="-7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EE7E0-0B4B-05CE-03E6-D79C1853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72413-EEC2-5E3A-6F13-BC8028C0476F}"/>
              </a:ext>
            </a:extLst>
          </p:cNvPr>
          <p:cNvSpPr txBox="1"/>
          <p:nvPr/>
        </p:nvSpPr>
        <p:spPr>
          <a:xfrm>
            <a:off x="6263736" y="4357906"/>
            <a:ext cx="4693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Wikipedia contributors. "Eddy current." Wikipedia, The Free Encyclopedia. Wikipedia, The Free Encyclopedia, 3 Dec. 2023. Web. 7 Dec. 2023.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3AA891-A5C5-E126-3B0D-2F4AA7EEA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2041616"/>
            <a:ext cx="5000899" cy="203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3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E93AABDC-C3FD-F345-990B-6E2D88310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peak Pro" panose="020B0504020101020102" pitchFamily="34" charset="0"/>
              </a:rPr>
              <a:t>Governing Equations - Diffusion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315FCB-0039-EF4F-AFE0-33905D91929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627321" y="1342198"/>
                <a:ext cx="4693727" cy="4834766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Lenz’s Law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Magnetic diffusion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⃑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𝜎𝜇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⃑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r>
                  <a:rPr lang="en-US" sz="2000" b="0" dirty="0">
                    <a:ea typeface="Cambria Math" panose="02040503050406030204" pitchFamily="18" charset="0"/>
                  </a:rPr>
                  <a:t>Magnetic diffusivity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𝜎𝜇</m:t>
                        </m:r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000" dirty="0"/>
                  <a:t>Current density with vector potential </a:t>
                </a:r>
                <a:r>
                  <a:rPr lang="en-US" sz="2000" i="1" dirty="0"/>
                  <a:t>A</a:t>
                </a:r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acc>
                      <m:accPr>
                        <m:chr m:val="⃑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⃑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Numerical software</a:t>
                </a:r>
              </a:p>
              <a:p>
                <a:pPr lvl="1"/>
                <a:r>
                  <a:rPr lang="en-US" sz="2000" dirty="0"/>
                  <a:t>Opera, ROXIE, ANSYS, LS-DYNA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315FCB-0039-EF4F-AFE0-33905D9192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627321" y="1342198"/>
                <a:ext cx="4693727" cy="4834766"/>
              </a:xfrm>
              <a:blipFill>
                <a:blip r:embed="rId2"/>
                <a:stretch>
                  <a:fillRect l="-1169" t="-631" b="-4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EE7E0-0B4B-05CE-03E6-D79C1853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E487E5-5D58-00FD-2B0F-ADCCAEA93251}"/>
              </a:ext>
            </a:extLst>
          </p:cNvPr>
          <p:cNvSpPr txBox="1"/>
          <p:nvPr/>
        </p:nvSpPr>
        <p:spPr>
          <a:xfrm>
            <a:off x="6966172" y="5313133"/>
            <a:ext cx="4693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Shafer, R. "Eddy currents, dispersion relations, and transient effects in superconducting magnets." IEEE Transactions on Magnetics 17.1 (1981): 722-725.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4B0B16-B92A-632C-3EF1-A4B3AB3C1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987" y="1245139"/>
            <a:ext cx="5446100" cy="16127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FE443E-7161-F1AB-5453-0EF6BEC44915}"/>
              </a:ext>
            </a:extLst>
          </p:cNvPr>
          <p:cNvSpPr txBox="1"/>
          <p:nvPr/>
        </p:nvSpPr>
        <p:spPr>
          <a:xfrm>
            <a:off x="6966173" y="2857898"/>
            <a:ext cx="4693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/>
              <a:t>Moritz, G., “Eddy currents in accelerator magnets”, 2010, CERN Accelerator School, </a:t>
            </a:r>
            <a:r>
              <a:rPr lang="en-US" sz="1000" dirty="0">
                <a:hlinkClick r:id="rId4"/>
              </a:rPr>
              <a:t>https://cds.cern.ch/record/1158462/files/cern-2010-004.pdf?version=1</a:t>
            </a:r>
            <a:endParaRPr lang="en-US" sz="1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407050-ACE1-8D65-920C-FEA22C178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989" y="3733112"/>
            <a:ext cx="3664138" cy="150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79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E93AABDC-C3FD-F345-990B-6E2D88310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peak Pro" panose="020B0504020101020102" pitchFamily="34" charset="0"/>
              </a:rPr>
              <a:t>Governing Equations – Small Perturbations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315FCB-0039-EF4F-AFE0-33905D91929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627321" y="1342198"/>
                <a:ext cx="4693727" cy="4834766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Ignore the eddy-generated magnetic field</a:t>
                </a:r>
              </a:p>
              <a:p>
                <a:r>
                  <a:rPr lang="en-US" sz="2000" dirty="0"/>
                  <a:t>Valid for magnetically thin cases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𝜔𝜇𝜎</m:t>
                            </m:r>
                          </m:den>
                        </m:f>
                      </m:e>
                    </m:rad>
                  </m:oMath>
                </a14:m>
                <a:endParaRPr lang="en-US" sz="2000" dirty="0"/>
              </a:p>
              <a:p>
                <a:r>
                  <a:rPr lang="en-US" sz="2000" dirty="0"/>
                  <a:t>Geometrically thin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Long, neglect ends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Steady-state conditions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315FCB-0039-EF4F-AFE0-33905D9192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627321" y="1342198"/>
                <a:ext cx="4693727" cy="4834766"/>
              </a:xfrm>
              <a:blipFill>
                <a:blip r:embed="rId2"/>
                <a:stretch>
                  <a:fillRect l="-1169" t="-631" r="-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EE7E0-0B4B-05CE-03E6-D79C1853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D3F7B2-AE3D-4123-E577-67A3CEB6D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968" y="1136162"/>
            <a:ext cx="3095457" cy="24778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68668-DF95-0577-1B41-D601CC6E2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442" y="3717270"/>
            <a:ext cx="3104983" cy="24596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27AD09-000A-FF16-8D8D-AA198A206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5055" y="6139923"/>
            <a:ext cx="4694327" cy="4328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1B00A5-A173-80A0-E093-76A27ADBB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6589" y="5125192"/>
            <a:ext cx="3367034" cy="144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27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E93AABDC-C3FD-F345-990B-6E2D88310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peak Pro" panose="020B0504020101020102" pitchFamily="34" charset="0"/>
              </a:rPr>
              <a:t>Eddy Currents in Yokes (2-D Analysis)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315FCB-0039-EF4F-AFE0-33905D91929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627321" y="1342198"/>
                <a:ext cx="4693727" cy="4834766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latin typeface="Cambria Math" panose="02040503050406030204" pitchFamily="18" charset="0"/>
                  </a:rPr>
                  <a:t>Assume a long magnet with a constant packing factor, </a:t>
                </a:r>
              </a:p>
              <a:p>
                <a:pPr marL="457200" lvl="1" indent="0">
                  <a:buNone/>
                </a:pPr>
                <a:endParaRPr lang="en-US" sz="2000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𝑒𝑑𝑑𝑦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𝑙𝑜𝑠𝑠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𝑣𝑜𝑙𝑢𝑚𝑒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𝑓𝑟𝑒𝑞𝑢𝑒𝑛𝑐𝑦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𝑙𝑎𝑚𝑖𝑛𝑎𝑡𝑖𝑜𝑛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𝑡h𝑖𝑐𝑘𝑛𝑒𝑠𝑠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𝑟𝑒𝑠𝑖𝑠𝑡𝑖𝑣𝑖𝑡𝑦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𝑖𝑛𝑑𝑢𝑐𝑡𝑖𝑜𝑛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𝑎𝑚𝑝𝑙𝑖𝑡𝑢𝑑𝑒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315FCB-0039-EF4F-AFE0-33905D9192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627321" y="1342198"/>
                <a:ext cx="4693727" cy="4834766"/>
              </a:xfrm>
              <a:blipFill>
                <a:blip r:embed="rId3"/>
                <a:stretch>
                  <a:fillRect l="-1169" t="-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EE7E0-0B4B-05CE-03E6-D79C1853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406029-7B6B-91E0-6BAB-2B271360060D}"/>
              </a:ext>
            </a:extLst>
          </p:cNvPr>
          <p:cNvSpPr txBox="1"/>
          <p:nvPr/>
        </p:nvSpPr>
        <p:spPr>
          <a:xfrm>
            <a:off x="6996652" y="5214084"/>
            <a:ext cx="4693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Moritz, G., “Eddy currents in accelerator magnets”, 2010, CERN Accelerator School, </a:t>
            </a:r>
            <a:r>
              <a:rPr lang="en-US" sz="1000" dirty="0">
                <a:hlinkClick r:id="rId4"/>
              </a:rPr>
              <a:t>https://cds.cern.ch/record/1158462/files/cern-2010-004.pdf?version=1</a:t>
            </a:r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06A7F-512B-283F-0C88-1B2A7171E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704" y="1597198"/>
            <a:ext cx="4447096" cy="29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57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ol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15D1BB"/>
      </a:accent1>
      <a:accent2>
        <a:srgbClr val="0FB4DB"/>
      </a:accent2>
      <a:accent3>
        <a:srgbClr val="0D81BB"/>
      </a:accent3>
      <a:accent4>
        <a:srgbClr val="045FC4"/>
      </a:accent4>
      <a:accent5>
        <a:srgbClr val="953FF3"/>
      </a:accent5>
      <a:accent6>
        <a:srgbClr val="C03EF4"/>
      </a:accent6>
      <a:hlink>
        <a:srgbClr val="8F8F8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our Title goes Here" id="{216E2A47-1B33-481B-B469-F891BA0BB112}" vid="{A834A686-415F-444B-99EF-70560C1C6F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Modern clean sophisticated presentation</Template>
  <TotalTime>21957</TotalTime>
  <Words>1585</Words>
  <Application>Microsoft Office PowerPoint</Application>
  <PresentationFormat>Widescreen</PresentationFormat>
  <Paragraphs>185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Sagona ExtraLight</vt:lpstr>
      <vt:lpstr>Speak Pro</vt:lpstr>
      <vt:lpstr>Office Theme</vt:lpstr>
      <vt:lpstr>Eddy Currents in Accelerator Magnets</vt:lpstr>
      <vt:lpstr>Outline</vt:lpstr>
      <vt:lpstr>Eddy Currents</vt:lpstr>
      <vt:lpstr>Field Modification</vt:lpstr>
      <vt:lpstr>Resistive Power Loss</vt:lpstr>
      <vt:lpstr>Governing Equations – Maxwell’s Equations</vt:lpstr>
      <vt:lpstr>Governing Equations - Diffusion</vt:lpstr>
      <vt:lpstr>Governing Equations – Small Perturbations</vt:lpstr>
      <vt:lpstr>Eddy Currents in Yokes (2-D Analysis)</vt:lpstr>
      <vt:lpstr>Eddy Currents in Yokes (3-D Analysis)</vt:lpstr>
      <vt:lpstr>Eddy Currents in Coils</vt:lpstr>
      <vt:lpstr>Eddy Currents in Mechanical Structures and Beam Pipes</vt:lpstr>
      <vt:lpstr>Minimizing Eddy Current Effects</vt:lpstr>
      <vt:lpstr>References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CFD Modeling Analysis of a Martian Rotorcraft with Individual Blade Control</dc:title>
  <dc:creator>Paul Schulman</dc:creator>
  <cp:lastModifiedBy>Ostroumov, Peter</cp:lastModifiedBy>
  <cp:revision>183</cp:revision>
  <dcterms:created xsi:type="dcterms:W3CDTF">2023-09-23T04:34:39Z</dcterms:created>
  <dcterms:modified xsi:type="dcterms:W3CDTF">2023-12-12T22:32:01Z</dcterms:modified>
</cp:coreProperties>
</file>