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48" r:id="rId1"/>
  </p:sldMasterIdLst>
  <p:notesMasterIdLst>
    <p:notesMasterId r:id="rId25"/>
  </p:notesMasterIdLst>
  <p:sldIdLst>
    <p:sldId id="569" r:id="rId2"/>
    <p:sldId id="578" r:id="rId3"/>
    <p:sldId id="596" r:id="rId4"/>
    <p:sldId id="583" r:id="rId5"/>
    <p:sldId id="584" r:id="rId6"/>
    <p:sldId id="585" r:id="rId7"/>
    <p:sldId id="597" r:id="rId8"/>
    <p:sldId id="587" r:id="rId9"/>
    <p:sldId id="588" r:id="rId10"/>
    <p:sldId id="589" r:id="rId11"/>
    <p:sldId id="598" r:id="rId12"/>
    <p:sldId id="586" r:id="rId13"/>
    <p:sldId id="594" r:id="rId14"/>
    <p:sldId id="603" r:id="rId15"/>
    <p:sldId id="595" r:id="rId16"/>
    <p:sldId id="592" r:id="rId17"/>
    <p:sldId id="593" r:id="rId18"/>
    <p:sldId id="590" r:id="rId19"/>
    <p:sldId id="600" r:id="rId20"/>
    <p:sldId id="591" r:id="rId21"/>
    <p:sldId id="601" r:id="rId22"/>
    <p:sldId id="602" r:id="rId23"/>
    <p:sldId id="575"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F1A6A98-04FF-154C-BB55-960F3363FCB2}">
          <p14:sldIdLst>
            <p14:sldId id="569"/>
            <p14:sldId id="578"/>
            <p14:sldId id="596"/>
            <p14:sldId id="583"/>
            <p14:sldId id="584"/>
            <p14:sldId id="585"/>
            <p14:sldId id="597"/>
            <p14:sldId id="587"/>
            <p14:sldId id="588"/>
            <p14:sldId id="589"/>
            <p14:sldId id="598"/>
            <p14:sldId id="586"/>
            <p14:sldId id="594"/>
            <p14:sldId id="603"/>
            <p14:sldId id="595"/>
            <p14:sldId id="592"/>
            <p14:sldId id="593"/>
            <p14:sldId id="590"/>
            <p14:sldId id="600"/>
            <p14:sldId id="591"/>
            <p14:sldId id="601"/>
            <p14:sldId id="602"/>
            <p14:sldId id="57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44FD75-F7B6-4410-A2E4-CEB5378511FF}" v="25" dt="2023-12-13T00:03:10.501"/>
    <p1510:client id="{34017BBC-1A86-BC92-8A2B-F8ED87ACCC74}" v="61" dt="2023-12-13T22:09:57.274"/>
    <p1510:client id="{55D4AFEB-9BCD-154D-896B-0D04E844608C}" v="378" dt="2023-12-13T22:05:08.3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A4C246-9BC1-104B-AA7C-439B7C8E5AD0}" type="datetimeFigureOut">
              <a:rPr lang="en-US" smtClean="0"/>
              <a:t>12/13/2023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56B18C-416A-D548-902B-FA0499444E6F}" type="slidenum">
              <a:rPr lang="en-US" smtClean="0"/>
              <a:t>‹#›</a:t>
            </a:fld>
            <a:endParaRPr lang="en-US"/>
          </a:p>
        </p:txBody>
      </p:sp>
    </p:spTree>
    <p:extLst>
      <p:ext uri="{BB962C8B-B14F-4D97-AF65-F5344CB8AC3E}">
        <p14:creationId xmlns:p14="http://schemas.microsoft.com/office/powerpoint/2010/main" val="7378586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Rot="1" noChangeAspect="1" noTextEdit="1"/>
          </p:cNvSpPr>
          <p:nvPr>
            <p:ph type="sldImg"/>
          </p:nvPr>
        </p:nvSpPr>
        <p:spPr bwMode="auto">
          <a:noFill/>
          <a:ln>
            <a:solidFill>
              <a:srgbClr val="000000"/>
            </a:solidFill>
            <a:miter lim="800000"/>
            <a:headEnd/>
            <a:tailEnd/>
          </a:ln>
        </p:spPr>
      </p:sp>
      <p:sp>
        <p:nvSpPr>
          <p:cNvPr id="14339" name="Rectangle 2051"/>
          <p:cNvSpPr>
            <a:spLocks noGrp="1"/>
          </p:cNvSpPr>
          <p:nvPr>
            <p:ph type="body" idx="1"/>
          </p:nvPr>
        </p:nvSpPr>
        <p:spPr bwMode="auto">
          <a:noFill/>
        </p:spPr>
        <p:txBody>
          <a:bodyPr/>
          <a:lstStyle/>
          <a:p>
            <a:endParaRPr lang="en-US">
              <a:ea typeface="ヒラギノ角ゴ Pro W3"/>
              <a:cs typeface="ヒラギノ角ゴ Pro W3"/>
            </a:endParaRPr>
          </a:p>
        </p:txBody>
      </p:sp>
    </p:spTree>
    <p:extLst>
      <p:ext uri="{BB962C8B-B14F-4D97-AF65-F5344CB8AC3E}">
        <p14:creationId xmlns:p14="http://schemas.microsoft.com/office/powerpoint/2010/main" val="36710893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56B18C-416A-D548-902B-FA0499444E6F}" type="slidenum">
              <a:rPr lang="en-US" smtClean="0"/>
              <a:t>7</a:t>
            </a:fld>
            <a:endParaRPr lang="en-US"/>
          </a:p>
        </p:txBody>
      </p:sp>
    </p:spTree>
    <p:extLst>
      <p:ext uri="{BB962C8B-B14F-4D97-AF65-F5344CB8AC3E}">
        <p14:creationId xmlns:p14="http://schemas.microsoft.com/office/powerpoint/2010/main" val="4700456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F20F4-61C7-5269-09B4-A7D8B981382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E1F73DC-C66A-4D81-A154-7CED144E03A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2F4FF48-69FC-C3DF-1F8F-AD7ECE007A8C}"/>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F3ACEC76-9C32-82AF-CAA9-ABA2F09C11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44ED05-F615-0AC5-39C9-B1CEC4293C61}"/>
              </a:ext>
            </a:extLst>
          </p:cNvPr>
          <p:cNvSpPr>
            <a:spLocks noGrp="1"/>
          </p:cNvSpPr>
          <p:nvPr>
            <p:ph type="sldNum" sz="quarter" idx="12"/>
          </p:nvPr>
        </p:nvSpPr>
        <p:spPr/>
        <p:txBody>
          <a:bodyPr/>
          <a:lstStyle/>
          <a:p>
            <a:fld id="{5D163D93-25A3-B24B-A169-30E7BD1DC745}" type="slidenum">
              <a:rPr lang="en-US" smtClean="0"/>
              <a:t>‹#›</a:t>
            </a:fld>
            <a:endParaRPr lang="en-US"/>
          </a:p>
        </p:txBody>
      </p:sp>
    </p:spTree>
    <p:extLst>
      <p:ext uri="{BB962C8B-B14F-4D97-AF65-F5344CB8AC3E}">
        <p14:creationId xmlns:p14="http://schemas.microsoft.com/office/powerpoint/2010/main" val="26519583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390B8-1DEB-BC07-0FC0-69D473CA996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F9A7CCD-F617-C1F3-48D0-96567D242DB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1962DC-D35C-2783-4B36-AB3EA193395D}"/>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260F8ED8-A956-C2B3-8FE0-FCF8F30C07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04B6DE-B891-B34C-4141-48411E0D389D}"/>
              </a:ext>
            </a:extLst>
          </p:cNvPr>
          <p:cNvSpPr>
            <a:spLocks noGrp="1"/>
          </p:cNvSpPr>
          <p:nvPr>
            <p:ph type="sldNum" sz="quarter" idx="12"/>
          </p:nvPr>
        </p:nvSpPr>
        <p:spPr/>
        <p:txBody>
          <a:bodyPr/>
          <a:lstStyle/>
          <a:p>
            <a:fld id="{5D163D93-25A3-B24B-A169-30E7BD1DC745}" type="slidenum">
              <a:rPr lang="en-US" smtClean="0"/>
              <a:t>‹#›</a:t>
            </a:fld>
            <a:endParaRPr lang="en-US"/>
          </a:p>
        </p:txBody>
      </p:sp>
    </p:spTree>
    <p:extLst>
      <p:ext uri="{BB962C8B-B14F-4D97-AF65-F5344CB8AC3E}">
        <p14:creationId xmlns:p14="http://schemas.microsoft.com/office/powerpoint/2010/main" val="40582517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BA9DBFB-1FB7-36A1-141D-CA48E976060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EE21258-4D68-4AE7-D887-5F51551989B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2247A4-A4BA-7484-E4D3-E4E8AB90156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94588797-FCAB-5826-E6EB-D186D65632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DB4297-AFDC-4138-FE6A-FFF330BC4BAA}"/>
              </a:ext>
            </a:extLst>
          </p:cNvPr>
          <p:cNvSpPr>
            <a:spLocks noGrp="1"/>
          </p:cNvSpPr>
          <p:nvPr>
            <p:ph type="sldNum" sz="quarter" idx="12"/>
          </p:nvPr>
        </p:nvSpPr>
        <p:spPr/>
        <p:txBody>
          <a:bodyPr/>
          <a:lstStyle/>
          <a:p>
            <a:fld id="{5D163D93-25A3-B24B-A169-30E7BD1DC745}" type="slidenum">
              <a:rPr lang="en-US" smtClean="0"/>
              <a:t>‹#›</a:t>
            </a:fld>
            <a:endParaRPr lang="en-US"/>
          </a:p>
        </p:txBody>
      </p:sp>
    </p:spTree>
    <p:extLst>
      <p:ext uri="{BB962C8B-B14F-4D97-AF65-F5344CB8AC3E}">
        <p14:creationId xmlns:p14="http://schemas.microsoft.com/office/powerpoint/2010/main" val="23603938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Title">
    <p:spTree>
      <p:nvGrpSpPr>
        <p:cNvPr id="1" name=""/>
        <p:cNvGrpSpPr/>
        <p:nvPr/>
      </p:nvGrpSpPr>
      <p:grpSpPr>
        <a:xfrm>
          <a:off x="0" y="0"/>
          <a:ext cx="0" cy="0"/>
          <a:chOff x="0" y="0"/>
          <a:chExt cx="0" cy="0"/>
        </a:xfrm>
      </p:grpSpPr>
      <p:pic>
        <p:nvPicPr>
          <p:cNvPr id="4" name="Picture 4" descr="ppt_bkg1.png"/>
          <p:cNvPicPr>
            <a:picLocks noChangeAspect="1"/>
          </p:cNvPicPr>
          <p:nvPr/>
        </p:nvPicPr>
        <p:blipFill>
          <a:blip r:embed="rId2" cstate="print"/>
          <a:srcRect t="2948"/>
          <a:stretch>
            <a:fillRect/>
          </a:stretch>
        </p:blipFill>
        <p:spPr bwMode="auto">
          <a:xfrm>
            <a:off x="94750" y="0"/>
            <a:ext cx="12002508" cy="6655828"/>
          </a:xfrm>
          <a:prstGeom prst="rect">
            <a:avLst/>
          </a:prstGeom>
          <a:noFill/>
          <a:ln w="9525">
            <a:noFill/>
            <a:miter lim="800000"/>
            <a:headEnd/>
            <a:tailEnd/>
          </a:ln>
        </p:spPr>
      </p:pic>
      <p:sp>
        <p:nvSpPr>
          <p:cNvPr id="5" name="Text Box 5"/>
          <p:cNvSpPr txBox="1">
            <a:spLocks noChangeArrowheads="1"/>
          </p:cNvSpPr>
          <p:nvPr/>
        </p:nvSpPr>
        <p:spPr bwMode="auto">
          <a:xfrm>
            <a:off x="850698" y="1238250"/>
            <a:ext cx="9986635" cy="453926"/>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86447" tIns="43223" rIns="86447" bIns="43223">
            <a:spAutoFit/>
          </a:bodyPr>
          <a:lstStyle/>
          <a:p>
            <a:pPr defTabSz="456996" eaLnBrk="0" hangingPunct="0">
              <a:lnSpc>
                <a:spcPct val="90000"/>
              </a:lnSpc>
              <a:defRPr/>
            </a:pPr>
            <a:endParaRPr lang="en-US" sz="2600">
              <a:latin typeface="Helvetica" pitchFamily="-107" charset="0"/>
              <a:ea typeface="ヒラギノ角ゴ Pro W3" pitchFamily="-107" charset="-128"/>
              <a:cs typeface="Arial" charset="0"/>
            </a:endParaRPr>
          </a:p>
        </p:txBody>
      </p:sp>
      <p:sp>
        <p:nvSpPr>
          <p:cNvPr id="9" name="Subtitle 2"/>
          <p:cNvSpPr>
            <a:spLocks noGrp="1"/>
          </p:cNvSpPr>
          <p:nvPr>
            <p:ph type="subTitle" idx="1"/>
          </p:nvPr>
        </p:nvSpPr>
        <p:spPr>
          <a:xfrm>
            <a:off x="2032000" y="4071938"/>
            <a:ext cx="8128000" cy="1143000"/>
          </a:xfrm>
        </p:spPr>
        <p:txBody>
          <a:bodyPr/>
          <a:lstStyle>
            <a:lvl1pPr marL="0" indent="0" algn="ctr">
              <a:buNone/>
              <a:defRPr/>
            </a:lvl1pPr>
            <a:lvl2pPr marL="432235" indent="0" algn="ctr">
              <a:buNone/>
              <a:defRPr/>
            </a:lvl2pPr>
            <a:lvl3pPr marL="864469" indent="0" algn="ctr">
              <a:buNone/>
              <a:defRPr/>
            </a:lvl3pPr>
            <a:lvl4pPr marL="1296702" indent="0" algn="ctr">
              <a:buNone/>
              <a:defRPr/>
            </a:lvl4pPr>
            <a:lvl5pPr marL="1728938" indent="0" algn="ctr">
              <a:buNone/>
              <a:defRPr/>
            </a:lvl5pPr>
            <a:lvl6pPr marL="2161172" indent="0" algn="ctr">
              <a:buNone/>
              <a:defRPr/>
            </a:lvl6pPr>
            <a:lvl7pPr marL="2593406" indent="0" algn="ctr">
              <a:buNone/>
              <a:defRPr/>
            </a:lvl7pPr>
            <a:lvl8pPr marL="3025640" indent="0" algn="ctr">
              <a:buNone/>
              <a:defRPr/>
            </a:lvl8pPr>
            <a:lvl9pPr marL="3457874" indent="0" algn="ctr">
              <a:buNone/>
              <a:defRPr/>
            </a:lvl9pPr>
          </a:lstStyle>
          <a:p>
            <a:r>
              <a:rPr lang="en-US"/>
              <a:t>Click to edit Master subtitle style</a:t>
            </a:r>
          </a:p>
        </p:txBody>
      </p:sp>
      <p:sp>
        <p:nvSpPr>
          <p:cNvPr id="7" name="Rectangle 2"/>
          <p:cNvSpPr>
            <a:spLocks noGrp="1" noChangeArrowheads="1"/>
          </p:cNvSpPr>
          <p:nvPr>
            <p:ph type="title"/>
          </p:nvPr>
        </p:nvSpPr>
        <p:spPr bwMode="auto">
          <a:xfrm>
            <a:off x="95251" y="3143254"/>
            <a:ext cx="12001499" cy="486668"/>
          </a:xfrm>
          <a:prstGeom prst="rect">
            <a:avLst/>
          </a:prstGeom>
          <a:noFill/>
          <a:ln w="12700">
            <a:noFill/>
            <a:miter lim="800000"/>
            <a:headEnd/>
            <a:tailEnd/>
          </a:ln>
        </p:spPr>
        <p:txBody>
          <a:bodyPr lIns="56061" tIns="22425" rIns="56061" bIns="22425"/>
          <a:lstStyle/>
          <a:p>
            <a:pPr lvl="0"/>
            <a:r>
              <a:rPr lang="en-US"/>
              <a:t>Click to edit Master title style</a:t>
            </a:r>
          </a:p>
        </p:txBody>
      </p:sp>
      <p:sp>
        <p:nvSpPr>
          <p:cNvPr id="6" name="TextBox 5"/>
          <p:cNvSpPr txBox="1"/>
          <p:nvPr userDrawn="1"/>
        </p:nvSpPr>
        <p:spPr>
          <a:xfrm>
            <a:off x="-203200" y="6387149"/>
            <a:ext cx="12598400" cy="348941"/>
          </a:xfrm>
          <a:prstGeom prst="rect">
            <a:avLst/>
          </a:prstGeom>
          <a:noFill/>
        </p:spPr>
        <p:txBody>
          <a:bodyPr wrap="square" lIns="86486" tIns="43243" rIns="86486" bIns="43243" rtlCol="0">
            <a:spAutoFit/>
          </a:bodyPr>
          <a:lstStyle/>
          <a:p>
            <a:pPr algn="ctr"/>
            <a:r>
              <a:rPr lang="en-US" sz="850" kern="1200">
                <a:solidFill>
                  <a:schemeClr val="tx1"/>
                </a:solidFill>
                <a:latin typeface="+mn-lt"/>
                <a:ea typeface="ヒラギノ角ゴ Pro W3"/>
                <a:cs typeface="ヒラギノ角ゴ Pro W3"/>
              </a:rPr>
              <a:t>This material is based upon work supported by the U.S. Department of Energy Office of Science under Cooperative Agreement DE-SC0000661, the State of Michigan and</a:t>
            </a:r>
            <a:r>
              <a:rPr lang="en-US" sz="850" kern="1200" baseline="0">
                <a:solidFill>
                  <a:schemeClr val="tx1"/>
                </a:solidFill>
                <a:latin typeface="+mn-lt"/>
                <a:ea typeface="ヒラギノ角ゴ Pro W3"/>
                <a:cs typeface="ヒラギノ角ゴ Pro W3"/>
              </a:rPr>
              <a:t> Michigan </a:t>
            </a:r>
          </a:p>
          <a:p>
            <a:pPr algn="ctr"/>
            <a:r>
              <a:rPr lang="en-US" sz="850" kern="1200" baseline="0">
                <a:solidFill>
                  <a:schemeClr val="tx1"/>
                </a:solidFill>
                <a:latin typeface="+mn-lt"/>
                <a:ea typeface="ヒラギノ角ゴ Pro W3"/>
                <a:cs typeface="ヒラギノ角ゴ Pro W3"/>
              </a:rPr>
              <a:t>  State University. </a:t>
            </a:r>
            <a:r>
              <a:rPr lang="en-US" sz="850" kern="1200">
                <a:solidFill>
                  <a:schemeClr val="tx1"/>
                </a:solidFill>
                <a:latin typeface="+mn-lt"/>
                <a:ea typeface="ヒラギノ角ゴ Pro W3"/>
                <a:cs typeface="ヒラギノ角ゴ Pro W3"/>
              </a:rPr>
              <a:t>Michigan State University designs and establishes FRIB as a DOE Office of Science National User Facility in support of the mission of the Office of Nuclear Physics.</a:t>
            </a:r>
          </a:p>
        </p:txBody>
      </p:sp>
      <p:sp>
        <p:nvSpPr>
          <p:cNvPr id="10" name="Rectangle 9"/>
          <p:cNvSpPr/>
          <p:nvPr userDrawn="1"/>
        </p:nvSpPr>
        <p:spPr>
          <a:xfrm>
            <a:off x="4015216" y="415239"/>
            <a:ext cx="3657600" cy="209994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029200" y="471295"/>
            <a:ext cx="2133600" cy="2043892"/>
          </a:xfrm>
          <a:prstGeom prst="rect">
            <a:avLst/>
          </a:prstGeom>
        </p:spPr>
      </p:pic>
    </p:spTree>
    <p:extLst>
      <p:ext uri="{BB962C8B-B14F-4D97-AF65-F5344CB8AC3E}">
        <p14:creationId xmlns:p14="http://schemas.microsoft.com/office/powerpoint/2010/main" val="8146935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87F48-54A2-86BC-B5FF-A350C94E16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F78C40-DD28-6299-72C6-3C543FB13DA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D0C08D-5CC7-1087-593B-225C5AF6579A}"/>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6CB2C76-3AF4-C6F9-99E7-DAFCCC8386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9F64F0-31DB-31D4-0E4A-37A965E36728}"/>
              </a:ext>
            </a:extLst>
          </p:cNvPr>
          <p:cNvSpPr>
            <a:spLocks noGrp="1"/>
          </p:cNvSpPr>
          <p:nvPr>
            <p:ph type="sldNum" sz="quarter" idx="12"/>
          </p:nvPr>
        </p:nvSpPr>
        <p:spPr/>
        <p:txBody>
          <a:bodyPr/>
          <a:lstStyle/>
          <a:p>
            <a:fld id="{5D163D93-25A3-B24B-A169-30E7BD1DC745}" type="slidenum">
              <a:rPr lang="en-US" smtClean="0"/>
              <a:t>‹#›</a:t>
            </a:fld>
            <a:endParaRPr lang="en-US"/>
          </a:p>
        </p:txBody>
      </p:sp>
    </p:spTree>
    <p:extLst>
      <p:ext uri="{BB962C8B-B14F-4D97-AF65-F5344CB8AC3E}">
        <p14:creationId xmlns:p14="http://schemas.microsoft.com/office/powerpoint/2010/main" val="36770684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787BB-C2D4-A3B8-316D-284698CFA6B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CBBC478-4ECA-D69C-FB88-CB35536E2B0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5411862-5BC8-986C-CF07-B6DEE7F3DE2B}"/>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E6F0B158-4C43-F75E-50EF-D53ECDB0ED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0E01AC-C6C4-E45E-7BE4-701F6365849F}"/>
              </a:ext>
            </a:extLst>
          </p:cNvPr>
          <p:cNvSpPr>
            <a:spLocks noGrp="1"/>
          </p:cNvSpPr>
          <p:nvPr>
            <p:ph type="sldNum" sz="quarter" idx="12"/>
          </p:nvPr>
        </p:nvSpPr>
        <p:spPr/>
        <p:txBody>
          <a:bodyPr/>
          <a:lstStyle/>
          <a:p>
            <a:fld id="{5D163D93-25A3-B24B-A169-30E7BD1DC745}" type="slidenum">
              <a:rPr lang="en-US" smtClean="0"/>
              <a:t>‹#›</a:t>
            </a:fld>
            <a:endParaRPr lang="en-US"/>
          </a:p>
        </p:txBody>
      </p:sp>
    </p:spTree>
    <p:extLst>
      <p:ext uri="{BB962C8B-B14F-4D97-AF65-F5344CB8AC3E}">
        <p14:creationId xmlns:p14="http://schemas.microsoft.com/office/powerpoint/2010/main" val="41186461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3A5DD-E3B0-042D-D907-3D872C4A80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A34588A-E7B4-0716-C10D-FB1A639D3B7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9652CF2-B350-5567-DD84-1FFAB605112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5D17FB6-6CD4-5A8C-BB23-3754F4D5E105}"/>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84B36650-155D-3938-4D16-F3C796805D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FF4178-6778-20FD-46A8-EBB31EA04007}"/>
              </a:ext>
            </a:extLst>
          </p:cNvPr>
          <p:cNvSpPr>
            <a:spLocks noGrp="1"/>
          </p:cNvSpPr>
          <p:nvPr>
            <p:ph type="sldNum" sz="quarter" idx="12"/>
          </p:nvPr>
        </p:nvSpPr>
        <p:spPr/>
        <p:txBody>
          <a:bodyPr/>
          <a:lstStyle/>
          <a:p>
            <a:fld id="{5D163D93-25A3-B24B-A169-30E7BD1DC745}" type="slidenum">
              <a:rPr lang="en-US" smtClean="0"/>
              <a:t>‹#›</a:t>
            </a:fld>
            <a:endParaRPr lang="en-US"/>
          </a:p>
        </p:txBody>
      </p:sp>
    </p:spTree>
    <p:extLst>
      <p:ext uri="{BB962C8B-B14F-4D97-AF65-F5344CB8AC3E}">
        <p14:creationId xmlns:p14="http://schemas.microsoft.com/office/powerpoint/2010/main" val="39917896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CA0E7-7E96-CCD8-DE6A-2F86285D712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BBD793C-0FF6-C00D-D383-CE1802F8B78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8455DDA-7567-BE57-B8A1-CFFF400D4DE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651003C-7E8D-8081-3D33-CEDB0647AFC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8713F9F-4520-900B-E8E7-E03F6DEAADF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39028A5-9E8A-6768-CC64-CDAB830EFC29}"/>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14410828-1C57-4503-96F3-655E76EB520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0A12BBA-1916-2E3F-F13D-88ECFED39DD5}"/>
              </a:ext>
            </a:extLst>
          </p:cNvPr>
          <p:cNvSpPr>
            <a:spLocks noGrp="1"/>
          </p:cNvSpPr>
          <p:nvPr>
            <p:ph type="sldNum" sz="quarter" idx="12"/>
          </p:nvPr>
        </p:nvSpPr>
        <p:spPr/>
        <p:txBody>
          <a:bodyPr/>
          <a:lstStyle/>
          <a:p>
            <a:fld id="{5D163D93-25A3-B24B-A169-30E7BD1DC745}" type="slidenum">
              <a:rPr lang="en-US" smtClean="0"/>
              <a:t>‹#›</a:t>
            </a:fld>
            <a:endParaRPr lang="en-US"/>
          </a:p>
        </p:txBody>
      </p:sp>
    </p:spTree>
    <p:extLst>
      <p:ext uri="{BB962C8B-B14F-4D97-AF65-F5344CB8AC3E}">
        <p14:creationId xmlns:p14="http://schemas.microsoft.com/office/powerpoint/2010/main" val="22293114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ACFAD-B39C-7963-5079-E1465A1C100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87AD957-5804-B405-C1CD-C56075095A31}"/>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67CE95CC-D1E1-6313-FB91-3C28D26299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DD91E96-37B7-C12F-F6FA-38D96317857F}"/>
              </a:ext>
            </a:extLst>
          </p:cNvPr>
          <p:cNvSpPr>
            <a:spLocks noGrp="1"/>
          </p:cNvSpPr>
          <p:nvPr>
            <p:ph type="sldNum" sz="quarter" idx="12"/>
          </p:nvPr>
        </p:nvSpPr>
        <p:spPr/>
        <p:txBody>
          <a:bodyPr/>
          <a:lstStyle/>
          <a:p>
            <a:fld id="{5D163D93-25A3-B24B-A169-30E7BD1DC745}" type="slidenum">
              <a:rPr lang="en-US" smtClean="0"/>
              <a:t>‹#›</a:t>
            </a:fld>
            <a:endParaRPr lang="en-US"/>
          </a:p>
        </p:txBody>
      </p:sp>
    </p:spTree>
    <p:extLst>
      <p:ext uri="{BB962C8B-B14F-4D97-AF65-F5344CB8AC3E}">
        <p14:creationId xmlns:p14="http://schemas.microsoft.com/office/powerpoint/2010/main" val="41335989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2D987C-4D8C-DB6A-E704-2F13CEC74E30}"/>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6721B80D-C602-2056-FF9A-4A26F964206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C65B6A6-593E-0D0D-353F-97B227BC20E8}"/>
              </a:ext>
            </a:extLst>
          </p:cNvPr>
          <p:cNvSpPr>
            <a:spLocks noGrp="1"/>
          </p:cNvSpPr>
          <p:nvPr>
            <p:ph type="sldNum" sz="quarter" idx="12"/>
          </p:nvPr>
        </p:nvSpPr>
        <p:spPr/>
        <p:txBody>
          <a:bodyPr/>
          <a:lstStyle/>
          <a:p>
            <a:fld id="{5D163D93-25A3-B24B-A169-30E7BD1DC745}" type="slidenum">
              <a:rPr lang="en-US" smtClean="0"/>
              <a:t>‹#›</a:t>
            </a:fld>
            <a:endParaRPr lang="en-US"/>
          </a:p>
        </p:txBody>
      </p:sp>
    </p:spTree>
    <p:extLst>
      <p:ext uri="{BB962C8B-B14F-4D97-AF65-F5344CB8AC3E}">
        <p14:creationId xmlns:p14="http://schemas.microsoft.com/office/powerpoint/2010/main" val="11281156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E2F83-DD4B-2326-8015-670162456E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0EDEEAC-9531-65E6-A59A-F97A48628B5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D0B54BB-818C-A87A-BE47-3E805A3130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E8737E-9325-EC25-94D8-0EDD373569AA}"/>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9CD3CC53-9949-DCF8-5743-081F5744CF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B48CF2-B718-E2BA-A950-72438F4C2822}"/>
              </a:ext>
            </a:extLst>
          </p:cNvPr>
          <p:cNvSpPr>
            <a:spLocks noGrp="1"/>
          </p:cNvSpPr>
          <p:nvPr>
            <p:ph type="sldNum" sz="quarter" idx="12"/>
          </p:nvPr>
        </p:nvSpPr>
        <p:spPr/>
        <p:txBody>
          <a:bodyPr/>
          <a:lstStyle/>
          <a:p>
            <a:fld id="{5D163D93-25A3-B24B-A169-30E7BD1DC745}" type="slidenum">
              <a:rPr lang="en-US" smtClean="0"/>
              <a:t>‹#›</a:t>
            </a:fld>
            <a:endParaRPr lang="en-US"/>
          </a:p>
        </p:txBody>
      </p:sp>
    </p:spTree>
    <p:extLst>
      <p:ext uri="{BB962C8B-B14F-4D97-AF65-F5344CB8AC3E}">
        <p14:creationId xmlns:p14="http://schemas.microsoft.com/office/powerpoint/2010/main" val="139131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811E2-74E7-D7F6-8402-09B247FDFC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8FCD1CF-9DCA-2B93-BB8B-E91CBFE617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4177E82-A535-4E4E-7E7C-C43753E3AD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2AEDE36-9A0A-CC9D-F915-16B66C0FD8C1}"/>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05CBF51C-99A6-C17C-7BE0-ADB73875A6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3F987B-1711-A9C0-CB65-1257676204A4}"/>
              </a:ext>
            </a:extLst>
          </p:cNvPr>
          <p:cNvSpPr>
            <a:spLocks noGrp="1"/>
          </p:cNvSpPr>
          <p:nvPr>
            <p:ph type="sldNum" sz="quarter" idx="12"/>
          </p:nvPr>
        </p:nvSpPr>
        <p:spPr/>
        <p:txBody>
          <a:bodyPr/>
          <a:lstStyle/>
          <a:p>
            <a:fld id="{5D163D93-25A3-B24B-A169-30E7BD1DC745}" type="slidenum">
              <a:rPr lang="en-US" smtClean="0"/>
              <a:t>‹#›</a:t>
            </a:fld>
            <a:endParaRPr lang="en-US"/>
          </a:p>
        </p:txBody>
      </p:sp>
    </p:spTree>
    <p:extLst>
      <p:ext uri="{BB962C8B-B14F-4D97-AF65-F5344CB8AC3E}">
        <p14:creationId xmlns:p14="http://schemas.microsoft.com/office/powerpoint/2010/main" val="31513250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C89F49-160D-64B1-8070-9939370D93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950BE35-48D1-CC95-2720-146E2EED42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63BA86-742A-8990-2069-524760C5EF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EB2C35AD-8857-8E8E-CE38-2A3A0965A63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486E7BE-6F3A-C4F1-365F-362AE24E23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163D93-25A3-B24B-A169-30E7BD1DC745}" type="slidenum">
              <a:rPr lang="en-US" smtClean="0"/>
              <a:t>‹#›</a:t>
            </a:fld>
            <a:endParaRPr lang="en-US"/>
          </a:p>
        </p:txBody>
      </p:sp>
    </p:spTree>
    <p:extLst>
      <p:ext uri="{BB962C8B-B14F-4D97-AF65-F5344CB8AC3E}">
        <p14:creationId xmlns:p14="http://schemas.microsoft.com/office/powerpoint/2010/main" val="32583332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1.png"/><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4.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hyperlink" Target="https://en.wikipedia.org/wiki/Iron" TargetMode="External"/><Relationship Id="rId2" Type="http://schemas.openxmlformats.org/officeDocument/2006/relationships/image" Target="../media/image8.png"/><Relationship Id="rId1" Type="http://schemas.openxmlformats.org/officeDocument/2006/relationships/slideLayout" Target="../slideLayouts/slideLayout6.xml"/><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people.nscl.msu.edu/~haoy/teaching/AP_course_materials/magnets/magnets.html" TargetMode="External"/><Relationship Id="rId2" Type="http://schemas.openxmlformats.org/officeDocument/2006/relationships/hyperlink" Target="https://cds.cern.ch/record/1158462/files/cern2010-004.pdf?version=1" TargetMode="External"/><Relationship Id="rId1" Type="http://schemas.openxmlformats.org/officeDocument/2006/relationships/slideLayout" Target="../slideLayouts/slideLayout2.xml"/><Relationship Id="rId6" Type="http://schemas.openxmlformats.org/officeDocument/2006/relationships/hyperlink" Target="https://doi.org/10.48550/arXiv.1103.1119" TargetMode="External"/><Relationship Id="rId5" Type="http://schemas.openxmlformats.org/officeDocument/2006/relationships/hyperlink" Target="https://www.slac.stanford.edu/pubs/slacreports/reports16/slac-r-754.pdf" TargetMode="External"/><Relationship Id="rId4" Type="http://schemas.openxmlformats.org/officeDocument/2006/relationships/hyperlink" Target="https://people.nscl.msu.edu/~lund/uspas/bpisc_2020/lec_set_02/tpd_ho.pdf"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 Id="rId5" Type="http://schemas.openxmlformats.org/officeDocument/2006/relationships/image" Target="../media/image13.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ubtitle 6"/>
          <p:cNvSpPr>
            <a:spLocks noGrp="1"/>
          </p:cNvSpPr>
          <p:nvPr>
            <p:ph type="subTitle" idx="1"/>
          </p:nvPr>
        </p:nvSpPr>
        <p:spPr>
          <a:xfrm>
            <a:off x="2025071" y="4071938"/>
            <a:ext cx="7988239" cy="1143000"/>
          </a:xfrm>
        </p:spPr>
        <p:txBody>
          <a:bodyPr>
            <a:normAutofit fontScale="85000" lnSpcReduction="20000"/>
          </a:bodyPr>
          <a:lstStyle/>
          <a:p>
            <a:r>
              <a:rPr lang="en-US">
                <a:solidFill>
                  <a:srgbClr val="006600"/>
                </a:solidFill>
                <a:latin typeface="Arial" pitchFamily="34" charset="0"/>
                <a:ea typeface="ＭＳ Ｐゴシック"/>
                <a:cs typeface="ＭＳ Ｐゴシック"/>
              </a:rPr>
              <a:t>By: Luis Garabito</a:t>
            </a:r>
          </a:p>
          <a:p>
            <a:r>
              <a:rPr lang="en-US">
                <a:solidFill>
                  <a:srgbClr val="006600"/>
                </a:solidFill>
                <a:latin typeface="Arial" pitchFamily="34" charset="0"/>
                <a:ea typeface="ＭＳ Ｐゴシック"/>
                <a:cs typeface="ＭＳ Ｐゴシック"/>
              </a:rPr>
              <a:t>Physics Graduate Student</a:t>
            </a:r>
          </a:p>
          <a:p>
            <a:r>
              <a:rPr lang="en-US">
                <a:solidFill>
                  <a:srgbClr val="006600"/>
                </a:solidFill>
                <a:latin typeface="Arial" pitchFamily="34" charset="0"/>
                <a:ea typeface="ＭＳ Ｐゴシック"/>
                <a:cs typeface="ＭＳ Ｐゴシック"/>
              </a:rPr>
              <a:t>Michigan State University</a:t>
            </a:r>
            <a:endParaRPr lang="en-US">
              <a:latin typeface="Arial" pitchFamily="34" charset="0"/>
              <a:ea typeface="ＭＳ Ｐゴシック"/>
              <a:cs typeface="ＭＳ Ｐゴシック"/>
            </a:endParaRPr>
          </a:p>
        </p:txBody>
      </p:sp>
      <p:sp>
        <p:nvSpPr>
          <p:cNvPr id="9219" name="Title 5"/>
          <p:cNvSpPr>
            <a:spLocks noGrp="1"/>
          </p:cNvSpPr>
          <p:nvPr>
            <p:ph type="title"/>
          </p:nvPr>
        </p:nvSpPr>
        <p:spPr>
          <a:xfrm>
            <a:off x="1595438" y="3147282"/>
            <a:ext cx="9001124" cy="566075"/>
          </a:xfrm>
        </p:spPr>
        <p:txBody>
          <a:bodyPr>
            <a:normAutofit fontScale="90000"/>
          </a:bodyPr>
          <a:lstStyle/>
          <a:p>
            <a:pPr algn="ctr"/>
            <a:r>
              <a:rPr lang="en-US" altLang="en-US">
                <a:solidFill>
                  <a:srgbClr val="006600"/>
                </a:solidFill>
              </a:rPr>
              <a:t>Phys 862 Iron Dominated Magnets</a:t>
            </a:r>
          </a:p>
        </p:txBody>
      </p:sp>
    </p:spTree>
    <p:extLst>
      <p:ext uri="{BB962C8B-B14F-4D97-AF65-F5344CB8AC3E}">
        <p14:creationId xmlns:p14="http://schemas.microsoft.com/office/powerpoint/2010/main" val="42205088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9062D-FE9F-17CB-9E39-812C551ECCBA}"/>
              </a:ext>
            </a:extLst>
          </p:cNvPr>
          <p:cNvSpPr>
            <a:spLocks noGrp="1"/>
          </p:cNvSpPr>
          <p:nvPr>
            <p:ph type="title"/>
          </p:nvPr>
        </p:nvSpPr>
        <p:spPr/>
        <p:txBody>
          <a:bodyPr/>
          <a:lstStyle/>
          <a:p>
            <a:r>
              <a:rPr lang="en-US"/>
              <a:t>B fields</a:t>
            </a:r>
          </a:p>
        </p:txBody>
      </p:sp>
      <p:sp>
        <p:nvSpPr>
          <p:cNvPr id="3" name="Slide Number Placeholder 2">
            <a:extLst>
              <a:ext uri="{FF2B5EF4-FFF2-40B4-BE49-F238E27FC236}">
                <a16:creationId xmlns:a16="http://schemas.microsoft.com/office/drawing/2014/main" id="{AB852D29-6231-209D-5654-177E577E118A}"/>
              </a:ext>
            </a:extLst>
          </p:cNvPr>
          <p:cNvSpPr>
            <a:spLocks noGrp="1"/>
          </p:cNvSpPr>
          <p:nvPr>
            <p:ph type="sldNum" sz="quarter" idx="12"/>
          </p:nvPr>
        </p:nvSpPr>
        <p:spPr/>
        <p:txBody>
          <a:bodyPr/>
          <a:lstStyle/>
          <a:p>
            <a:fld id="{5D163D93-25A3-B24B-A169-30E7BD1DC745}" type="slidenum">
              <a:rPr lang="en-US" smtClean="0"/>
              <a:t>9</a:t>
            </a:fld>
            <a:endParaRPr lang="en-US"/>
          </a:p>
        </p:txBody>
      </p:sp>
      <p:pic>
        <p:nvPicPr>
          <p:cNvPr id="5" name="Picture 4">
            <a:extLst>
              <a:ext uri="{FF2B5EF4-FFF2-40B4-BE49-F238E27FC236}">
                <a16:creationId xmlns:a16="http://schemas.microsoft.com/office/drawing/2014/main" id="{C3AF48B3-40F5-3595-DE5F-D15CF0EB02F1}"/>
              </a:ext>
            </a:extLst>
          </p:cNvPr>
          <p:cNvPicPr>
            <a:picLocks noChangeAspect="1"/>
          </p:cNvPicPr>
          <p:nvPr/>
        </p:nvPicPr>
        <p:blipFill>
          <a:blip r:embed="rId2"/>
          <a:srcRect/>
          <a:stretch/>
        </p:blipFill>
        <p:spPr>
          <a:xfrm>
            <a:off x="14798" y="1462748"/>
            <a:ext cx="4693126" cy="3345101"/>
          </a:xfrm>
          <a:prstGeom prst="rect">
            <a:avLst/>
          </a:prstGeom>
        </p:spPr>
      </p:pic>
      <p:sp>
        <p:nvSpPr>
          <p:cNvPr id="6" name="TextBox 5">
            <a:extLst>
              <a:ext uri="{FF2B5EF4-FFF2-40B4-BE49-F238E27FC236}">
                <a16:creationId xmlns:a16="http://schemas.microsoft.com/office/drawing/2014/main" id="{CC93AF22-D7B2-3930-828E-7EEFE09C27AA}"/>
              </a:ext>
            </a:extLst>
          </p:cNvPr>
          <p:cNvSpPr txBox="1"/>
          <p:nvPr/>
        </p:nvSpPr>
        <p:spPr>
          <a:xfrm>
            <a:off x="4015946" y="992096"/>
            <a:ext cx="4015946" cy="646331"/>
          </a:xfrm>
          <a:prstGeom prst="rect">
            <a:avLst/>
          </a:prstGeom>
          <a:noFill/>
        </p:spPr>
        <p:txBody>
          <a:bodyPr wrap="square" rtlCol="0">
            <a:spAutoFit/>
          </a:bodyPr>
          <a:lstStyle/>
          <a:p>
            <a:r>
              <a:rPr lang="en-US"/>
              <a:t>Multipole Equations: The generated fields have different geometric shapes</a:t>
            </a:r>
          </a:p>
        </p:txBody>
      </p:sp>
      <p:pic>
        <p:nvPicPr>
          <p:cNvPr id="8" name="Picture 7">
            <a:extLst>
              <a:ext uri="{FF2B5EF4-FFF2-40B4-BE49-F238E27FC236}">
                <a16:creationId xmlns:a16="http://schemas.microsoft.com/office/drawing/2014/main" id="{205C24BF-DC73-C0DD-C177-3F0947A7B7F1}"/>
              </a:ext>
            </a:extLst>
          </p:cNvPr>
          <p:cNvPicPr>
            <a:picLocks noChangeAspect="1"/>
          </p:cNvPicPr>
          <p:nvPr/>
        </p:nvPicPr>
        <p:blipFill>
          <a:blip r:embed="rId3"/>
          <a:stretch>
            <a:fillRect/>
          </a:stretch>
        </p:blipFill>
        <p:spPr>
          <a:xfrm>
            <a:off x="3940325" y="1742948"/>
            <a:ext cx="4855036" cy="1222674"/>
          </a:xfrm>
          <a:prstGeom prst="rect">
            <a:avLst/>
          </a:prstGeom>
        </p:spPr>
      </p:pic>
      <p:pic>
        <p:nvPicPr>
          <p:cNvPr id="10" name="Picture 9" descr="A diagram of a graph&#10;&#10;Description automatically generated with medium confidence">
            <a:extLst>
              <a:ext uri="{FF2B5EF4-FFF2-40B4-BE49-F238E27FC236}">
                <a16:creationId xmlns:a16="http://schemas.microsoft.com/office/drawing/2014/main" id="{D5C6F277-8527-F0B9-F20D-4083A628DF3A}"/>
              </a:ext>
            </a:extLst>
          </p:cNvPr>
          <p:cNvPicPr>
            <a:picLocks noChangeAspect="1"/>
          </p:cNvPicPr>
          <p:nvPr/>
        </p:nvPicPr>
        <p:blipFill>
          <a:blip r:embed="rId4"/>
          <a:stretch>
            <a:fillRect/>
          </a:stretch>
        </p:blipFill>
        <p:spPr>
          <a:xfrm>
            <a:off x="9192281" y="1571101"/>
            <a:ext cx="2695065" cy="4030566"/>
          </a:xfrm>
          <a:prstGeom prst="rect">
            <a:avLst/>
          </a:prstGeom>
        </p:spPr>
      </p:pic>
      <p:sp>
        <p:nvSpPr>
          <p:cNvPr id="11" name="TextBox 10">
            <a:extLst>
              <a:ext uri="{FF2B5EF4-FFF2-40B4-BE49-F238E27FC236}">
                <a16:creationId xmlns:a16="http://schemas.microsoft.com/office/drawing/2014/main" id="{0B418301-0AD6-031D-1DA3-27915FA1BAA0}"/>
              </a:ext>
            </a:extLst>
          </p:cNvPr>
          <p:cNvSpPr txBox="1"/>
          <p:nvPr/>
        </p:nvSpPr>
        <p:spPr>
          <a:xfrm>
            <a:off x="9112529" y="816418"/>
            <a:ext cx="2953265" cy="646331"/>
          </a:xfrm>
          <a:prstGeom prst="rect">
            <a:avLst/>
          </a:prstGeom>
          <a:noFill/>
        </p:spPr>
        <p:txBody>
          <a:bodyPr wrap="square" rtlCol="0">
            <a:spAutoFit/>
          </a:bodyPr>
          <a:lstStyle/>
          <a:p>
            <a:r>
              <a:rPr lang="en-US"/>
              <a:t>Multipole Fields Normal Right Skewed Right: [1]</a:t>
            </a:r>
          </a:p>
        </p:txBody>
      </p:sp>
      <p:sp>
        <p:nvSpPr>
          <p:cNvPr id="13" name="TextBox 12">
            <a:extLst>
              <a:ext uri="{FF2B5EF4-FFF2-40B4-BE49-F238E27FC236}">
                <a16:creationId xmlns:a16="http://schemas.microsoft.com/office/drawing/2014/main" id="{1B5A6AFD-C688-E050-8095-1A0FFCEF05DA}"/>
              </a:ext>
            </a:extLst>
          </p:cNvPr>
          <p:cNvSpPr txBox="1"/>
          <p:nvPr/>
        </p:nvSpPr>
        <p:spPr>
          <a:xfrm>
            <a:off x="14798" y="4858373"/>
            <a:ext cx="4015946" cy="369332"/>
          </a:xfrm>
          <a:prstGeom prst="rect">
            <a:avLst/>
          </a:prstGeom>
          <a:noFill/>
        </p:spPr>
        <p:txBody>
          <a:bodyPr wrap="square" rtlCol="0">
            <a:spAutoFit/>
          </a:bodyPr>
          <a:lstStyle/>
          <a:p>
            <a:r>
              <a:rPr lang="en-US"/>
              <a:t>Rescale bn, resulting in all field units (T)</a:t>
            </a:r>
          </a:p>
        </p:txBody>
      </p:sp>
      <p:sp>
        <p:nvSpPr>
          <p:cNvPr id="14" name="TextBox 13">
            <a:extLst>
              <a:ext uri="{FF2B5EF4-FFF2-40B4-BE49-F238E27FC236}">
                <a16:creationId xmlns:a16="http://schemas.microsoft.com/office/drawing/2014/main" id="{95E506C9-2BD1-B7A0-5C02-138FAA0654D2}"/>
              </a:ext>
            </a:extLst>
          </p:cNvPr>
          <p:cNvSpPr txBox="1"/>
          <p:nvPr/>
        </p:nvSpPr>
        <p:spPr>
          <a:xfrm>
            <a:off x="9329351" y="5721178"/>
            <a:ext cx="2557995" cy="646331"/>
          </a:xfrm>
          <a:prstGeom prst="rect">
            <a:avLst/>
          </a:prstGeom>
          <a:noFill/>
        </p:spPr>
        <p:txBody>
          <a:bodyPr wrap="square" rtlCol="0">
            <a:spAutoFit/>
          </a:bodyPr>
          <a:lstStyle/>
          <a:p>
            <a:r>
              <a:rPr lang="en-US"/>
              <a:t>Skewed: Normal pole rotated by pi/(2n)</a:t>
            </a:r>
          </a:p>
        </p:txBody>
      </p:sp>
    </p:spTree>
    <p:extLst>
      <p:ext uri="{BB962C8B-B14F-4D97-AF65-F5344CB8AC3E}">
        <p14:creationId xmlns:p14="http://schemas.microsoft.com/office/powerpoint/2010/main" val="4228085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3"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5636D-DF7F-643B-29D2-2B76AA76BAB3}"/>
              </a:ext>
            </a:extLst>
          </p:cNvPr>
          <p:cNvSpPr>
            <a:spLocks noGrp="1"/>
          </p:cNvSpPr>
          <p:nvPr>
            <p:ph type="title"/>
          </p:nvPr>
        </p:nvSpPr>
        <p:spPr>
          <a:xfrm>
            <a:off x="838200" y="2255708"/>
            <a:ext cx="10515600" cy="1325563"/>
          </a:xfrm>
        </p:spPr>
        <p:txBody>
          <a:bodyPr/>
          <a:lstStyle/>
          <a:p>
            <a:pPr algn="ctr"/>
            <a:r>
              <a:rPr lang="en-US"/>
              <a:t>Types of Magnets &amp; Designs</a:t>
            </a:r>
          </a:p>
        </p:txBody>
      </p:sp>
      <p:sp>
        <p:nvSpPr>
          <p:cNvPr id="3" name="Slide Number Placeholder 2">
            <a:extLst>
              <a:ext uri="{FF2B5EF4-FFF2-40B4-BE49-F238E27FC236}">
                <a16:creationId xmlns:a16="http://schemas.microsoft.com/office/drawing/2014/main" id="{ADA82036-2523-42E4-9A4F-31C9A1F7ABF2}"/>
              </a:ext>
            </a:extLst>
          </p:cNvPr>
          <p:cNvSpPr>
            <a:spLocks noGrp="1"/>
          </p:cNvSpPr>
          <p:nvPr>
            <p:ph type="sldNum" sz="quarter" idx="12"/>
          </p:nvPr>
        </p:nvSpPr>
        <p:spPr/>
        <p:txBody>
          <a:bodyPr/>
          <a:lstStyle/>
          <a:p>
            <a:fld id="{5D163D93-25A3-B24B-A169-30E7BD1DC745}" type="slidenum">
              <a:rPr lang="en-US" smtClean="0"/>
              <a:t>10</a:t>
            </a:fld>
            <a:endParaRPr lang="en-US"/>
          </a:p>
        </p:txBody>
      </p:sp>
    </p:spTree>
    <p:extLst>
      <p:ext uri="{BB962C8B-B14F-4D97-AF65-F5344CB8AC3E}">
        <p14:creationId xmlns:p14="http://schemas.microsoft.com/office/powerpoint/2010/main" val="34567783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69575-CF61-D752-56A0-388FCB1ED279}"/>
              </a:ext>
            </a:extLst>
          </p:cNvPr>
          <p:cNvSpPr>
            <a:spLocks noGrp="1"/>
          </p:cNvSpPr>
          <p:nvPr>
            <p:ph type="title"/>
          </p:nvPr>
        </p:nvSpPr>
        <p:spPr/>
        <p:txBody>
          <a:bodyPr/>
          <a:lstStyle/>
          <a:p>
            <a:r>
              <a:rPr lang="en-US"/>
              <a:t>Magnet Types </a:t>
            </a:r>
          </a:p>
        </p:txBody>
      </p:sp>
      <p:sp>
        <p:nvSpPr>
          <p:cNvPr id="3" name="Slide Number Placeholder 2">
            <a:extLst>
              <a:ext uri="{FF2B5EF4-FFF2-40B4-BE49-F238E27FC236}">
                <a16:creationId xmlns:a16="http://schemas.microsoft.com/office/drawing/2014/main" id="{6C834032-6F16-B1B1-E1A3-E1E35D9D9CC6}"/>
              </a:ext>
            </a:extLst>
          </p:cNvPr>
          <p:cNvSpPr>
            <a:spLocks noGrp="1"/>
          </p:cNvSpPr>
          <p:nvPr>
            <p:ph type="sldNum" sz="quarter" idx="12"/>
          </p:nvPr>
        </p:nvSpPr>
        <p:spPr/>
        <p:txBody>
          <a:bodyPr/>
          <a:lstStyle/>
          <a:p>
            <a:fld id="{5D163D93-25A3-B24B-A169-30E7BD1DC745}" type="slidenum">
              <a:rPr lang="en-US" smtClean="0"/>
              <a:t>11</a:t>
            </a:fld>
            <a:endParaRPr lang="en-US"/>
          </a:p>
        </p:txBody>
      </p:sp>
      <p:sp>
        <p:nvSpPr>
          <p:cNvPr id="6" name="TextBox 5">
            <a:extLst>
              <a:ext uri="{FF2B5EF4-FFF2-40B4-BE49-F238E27FC236}">
                <a16:creationId xmlns:a16="http://schemas.microsoft.com/office/drawing/2014/main" id="{9D67CB9F-93F2-2954-32BF-F4EA672CE18A}"/>
              </a:ext>
            </a:extLst>
          </p:cNvPr>
          <p:cNvSpPr txBox="1"/>
          <p:nvPr/>
        </p:nvSpPr>
        <p:spPr>
          <a:xfrm>
            <a:off x="838198" y="1690690"/>
            <a:ext cx="8771619" cy="2585323"/>
          </a:xfrm>
          <a:prstGeom prst="rect">
            <a:avLst/>
          </a:prstGeom>
          <a:noFill/>
        </p:spPr>
        <p:txBody>
          <a:bodyPr wrap="square" rtlCol="0">
            <a:spAutoFit/>
          </a:bodyPr>
          <a:lstStyle/>
          <a:p>
            <a:r>
              <a:rPr lang="en-US"/>
              <a:t>Some Examples of Iron Dominated Magnets:  </a:t>
            </a:r>
          </a:p>
          <a:p>
            <a:endParaRPr lang="en-US"/>
          </a:p>
          <a:p>
            <a:pPr marL="285750" indent="-285750">
              <a:buFont typeface="Arial" panose="020B0604020202020204" pitchFamily="34" charset="0"/>
              <a:buChar char="•"/>
            </a:pPr>
            <a:r>
              <a:rPr lang="en-US"/>
              <a:t>Dipole           (Bending)</a:t>
            </a:r>
          </a:p>
          <a:p>
            <a:pPr marL="285750" indent="-285750">
              <a:buFont typeface="Arial" panose="020B0604020202020204" pitchFamily="34" charset="0"/>
              <a:buChar char="•"/>
            </a:pPr>
            <a:r>
              <a:rPr lang="en-US"/>
              <a:t>Quadrupole (Focus or Defocus)</a:t>
            </a:r>
          </a:p>
          <a:p>
            <a:pPr marL="285750" indent="-285750">
              <a:buFont typeface="Arial" panose="020B0604020202020204" pitchFamily="34" charset="0"/>
              <a:buChar char="•"/>
            </a:pPr>
            <a:r>
              <a:rPr lang="en-US"/>
              <a:t>Sextuple       (correct chromatic aberration </a:t>
            </a:r>
            <a:r>
              <a:rPr lang="en-US" sz="1800">
                <a:effectLst/>
                <a:latin typeface="TTA9Ao00"/>
              </a:rPr>
              <a:t>due to dispersion in a dipole bends</a:t>
            </a:r>
            <a:r>
              <a:rPr lang="en-US"/>
              <a:t>)</a:t>
            </a:r>
          </a:p>
          <a:p>
            <a:pPr marL="285750" indent="-285750">
              <a:buFont typeface="Arial" panose="020B0604020202020204" pitchFamily="34" charset="0"/>
              <a:buChar char="•"/>
            </a:pPr>
            <a:r>
              <a:rPr lang="en-US"/>
              <a:t>Octupole      (Damping of the collective Effects)</a:t>
            </a:r>
          </a:p>
          <a:p>
            <a:endParaRPr lang="en-US"/>
          </a:p>
          <a:p>
            <a:pPr marL="285750" indent="-285750">
              <a:buFont typeface="Arial" panose="020B0604020202020204" pitchFamily="34" charset="0"/>
              <a:buChar char="•"/>
            </a:pPr>
            <a:endParaRPr lang="en-US"/>
          </a:p>
          <a:p>
            <a:r>
              <a:rPr lang="en-US"/>
              <a:t>Examples of magnet designs from PEPII and SPEAR3 (SLAC)</a:t>
            </a:r>
          </a:p>
        </p:txBody>
      </p:sp>
      <p:pic>
        <p:nvPicPr>
          <p:cNvPr id="8" name="Picture 7" descr="A yellow box with white parts&#10;&#10;Description automatically generated with medium confidence">
            <a:extLst>
              <a:ext uri="{FF2B5EF4-FFF2-40B4-BE49-F238E27FC236}">
                <a16:creationId xmlns:a16="http://schemas.microsoft.com/office/drawing/2014/main" id="{77F1312F-8ACF-4F40-51C5-671A6585B921}"/>
              </a:ext>
            </a:extLst>
          </p:cNvPr>
          <p:cNvPicPr>
            <a:picLocks noChangeAspect="1"/>
          </p:cNvPicPr>
          <p:nvPr/>
        </p:nvPicPr>
        <p:blipFill>
          <a:blip r:embed="rId2"/>
          <a:stretch>
            <a:fillRect/>
          </a:stretch>
        </p:blipFill>
        <p:spPr>
          <a:xfrm>
            <a:off x="6922619" y="3999013"/>
            <a:ext cx="2359172" cy="2300794"/>
          </a:xfrm>
          <a:prstGeom prst="rect">
            <a:avLst/>
          </a:prstGeom>
        </p:spPr>
      </p:pic>
      <p:pic>
        <p:nvPicPr>
          <p:cNvPr id="10" name="Picture 9" descr="A close-up of a ring dipole&#10;&#10;Description automatically generated">
            <a:extLst>
              <a:ext uri="{FF2B5EF4-FFF2-40B4-BE49-F238E27FC236}">
                <a16:creationId xmlns:a16="http://schemas.microsoft.com/office/drawing/2014/main" id="{4A3AA4EA-B34D-B03E-195A-4912B93839CD}"/>
              </a:ext>
            </a:extLst>
          </p:cNvPr>
          <p:cNvPicPr>
            <a:picLocks noChangeAspect="1"/>
          </p:cNvPicPr>
          <p:nvPr/>
        </p:nvPicPr>
        <p:blipFill>
          <a:blip r:embed="rId3"/>
          <a:stretch>
            <a:fillRect/>
          </a:stretch>
        </p:blipFill>
        <p:spPr>
          <a:xfrm>
            <a:off x="838198" y="3968933"/>
            <a:ext cx="3280335" cy="2396755"/>
          </a:xfrm>
          <a:prstGeom prst="rect">
            <a:avLst/>
          </a:prstGeom>
        </p:spPr>
      </p:pic>
      <p:pic>
        <p:nvPicPr>
          <p:cNvPr id="12" name="Picture 11" descr="A blue machine with white parts&#10;&#10;Description automatically generated with medium confidence">
            <a:extLst>
              <a:ext uri="{FF2B5EF4-FFF2-40B4-BE49-F238E27FC236}">
                <a16:creationId xmlns:a16="http://schemas.microsoft.com/office/drawing/2014/main" id="{1BB7C45D-F161-C3FE-0959-58E05E02C5A7}"/>
              </a:ext>
            </a:extLst>
          </p:cNvPr>
          <p:cNvPicPr>
            <a:picLocks noChangeAspect="1"/>
          </p:cNvPicPr>
          <p:nvPr/>
        </p:nvPicPr>
        <p:blipFill>
          <a:blip r:embed="rId4"/>
          <a:stretch>
            <a:fillRect/>
          </a:stretch>
        </p:blipFill>
        <p:spPr>
          <a:xfrm>
            <a:off x="4118534" y="3979305"/>
            <a:ext cx="2510990" cy="2320502"/>
          </a:xfrm>
          <a:prstGeom prst="rect">
            <a:avLst/>
          </a:prstGeom>
        </p:spPr>
      </p:pic>
      <p:pic>
        <p:nvPicPr>
          <p:cNvPr id="14" name="Picture 13" descr="A close-up of a machine&#10;&#10;Description automatically generated">
            <a:extLst>
              <a:ext uri="{FF2B5EF4-FFF2-40B4-BE49-F238E27FC236}">
                <a16:creationId xmlns:a16="http://schemas.microsoft.com/office/drawing/2014/main" id="{5696CA33-5E36-5D8D-D382-82B067EE1E0C}"/>
              </a:ext>
            </a:extLst>
          </p:cNvPr>
          <p:cNvPicPr>
            <a:picLocks noChangeAspect="1"/>
          </p:cNvPicPr>
          <p:nvPr/>
        </p:nvPicPr>
        <p:blipFill>
          <a:blip r:embed="rId5"/>
          <a:stretch>
            <a:fillRect/>
          </a:stretch>
        </p:blipFill>
        <p:spPr>
          <a:xfrm>
            <a:off x="9379537" y="4027284"/>
            <a:ext cx="2812463" cy="2300794"/>
          </a:xfrm>
          <a:prstGeom prst="rect">
            <a:avLst/>
          </a:prstGeom>
        </p:spPr>
      </p:pic>
      <p:sp>
        <p:nvSpPr>
          <p:cNvPr id="15" name="TextBox 14">
            <a:extLst>
              <a:ext uri="{FF2B5EF4-FFF2-40B4-BE49-F238E27FC236}">
                <a16:creationId xmlns:a16="http://schemas.microsoft.com/office/drawing/2014/main" id="{F037BE0E-B778-FFF9-EF4D-6EA15645F8BA}"/>
              </a:ext>
            </a:extLst>
          </p:cNvPr>
          <p:cNvSpPr txBox="1"/>
          <p:nvPr/>
        </p:nvSpPr>
        <p:spPr>
          <a:xfrm flipH="1">
            <a:off x="9609817" y="1736244"/>
            <a:ext cx="2351902" cy="2185214"/>
          </a:xfrm>
          <a:prstGeom prst="rect">
            <a:avLst/>
          </a:prstGeom>
          <a:noFill/>
        </p:spPr>
        <p:txBody>
          <a:bodyPr wrap="square" rtlCol="0">
            <a:spAutoFit/>
          </a:bodyPr>
          <a:lstStyle/>
          <a:p>
            <a:r>
              <a:rPr lang="en-US" sz="1700"/>
              <a:t>Iron Dominated Magnet: Iron Yoke has coils placed in it. Coils Provide flux in the magnet. Magnet fields shaped by the poles of the iron. </a:t>
            </a:r>
          </a:p>
          <a:p>
            <a:endParaRPr lang="en-US" sz="1700"/>
          </a:p>
        </p:txBody>
      </p:sp>
      <p:sp>
        <p:nvSpPr>
          <p:cNvPr id="20" name="TextBox 19">
            <a:extLst>
              <a:ext uri="{FF2B5EF4-FFF2-40B4-BE49-F238E27FC236}">
                <a16:creationId xmlns:a16="http://schemas.microsoft.com/office/drawing/2014/main" id="{FAD08934-FE5C-420C-BE37-48FDAADD50C3}"/>
              </a:ext>
            </a:extLst>
          </p:cNvPr>
          <p:cNvSpPr txBox="1"/>
          <p:nvPr/>
        </p:nvSpPr>
        <p:spPr>
          <a:xfrm>
            <a:off x="941580" y="3552126"/>
            <a:ext cx="442750" cy="369332"/>
          </a:xfrm>
          <a:prstGeom prst="rect">
            <a:avLst/>
          </a:prstGeom>
          <a:noFill/>
        </p:spPr>
        <p:txBody>
          <a:bodyPr wrap="none" rtlCol="0">
            <a:spAutoFit/>
          </a:bodyPr>
          <a:lstStyle/>
          <a:p>
            <a:r>
              <a:rPr lang="en-US"/>
              <a:t>[4]</a:t>
            </a:r>
          </a:p>
        </p:txBody>
      </p:sp>
    </p:spTree>
    <p:extLst>
      <p:ext uri="{BB962C8B-B14F-4D97-AF65-F5344CB8AC3E}">
        <p14:creationId xmlns:p14="http://schemas.microsoft.com/office/powerpoint/2010/main" val="4276616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FD1F7-5758-4D67-82B5-6DF3BFCDECF9}"/>
              </a:ext>
            </a:extLst>
          </p:cNvPr>
          <p:cNvSpPr>
            <a:spLocks noGrp="1"/>
          </p:cNvSpPr>
          <p:nvPr>
            <p:ph type="title"/>
          </p:nvPr>
        </p:nvSpPr>
        <p:spPr>
          <a:xfrm>
            <a:off x="838200" y="365126"/>
            <a:ext cx="10515600" cy="759340"/>
          </a:xfrm>
        </p:spPr>
        <p:txBody>
          <a:bodyPr/>
          <a:lstStyle/>
          <a:p>
            <a:r>
              <a:rPr lang="en-US"/>
              <a:t>Generating Fields</a:t>
            </a:r>
          </a:p>
        </p:txBody>
      </p:sp>
      <p:sp>
        <p:nvSpPr>
          <p:cNvPr id="3" name="Slide Number Placeholder 2">
            <a:extLst>
              <a:ext uri="{FF2B5EF4-FFF2-40B4-BE49-F238E27FC236}">
                <a16:creationId xmlns:a16="http://schemas.microsoft.com/office/drawing/2014/main" id="{EB04E376-F797-256D-9571-4940D95F23D4}"/>
              </a:ext>
            </a:extLst>
          </p:cNvPr>
          <p:cNvSpPr>
            <a:spLocks noGrp="1"/>
          </p:cNvSpPr>
          <p:nvPr>
            <p:ph type="sldNum" sz="quarter" idx="12"/>
          </p:nvPr>
        </p:nvSpPr>
        <p:spPr/>
        <p:txBody>
          <a:bodyPr/>
          <a:lstStyle/>
          <a:p>
            <a:fld id="{5D163D93-25A3-B24B-A169-30E7BD1DC745}" type="slidenum">
              <a:rPr lang="en-US" smtClean="0"/>
              <a:t>12</a:t>
            </a:fld>
            <a:endParaRPr lang="en-US"/>
          </a:p>
        </p:txBody>
      </p:sp>
      <p:pic>
        <p:nvPicPr>
          <p:cNvPr id="5" name="Picture 4" descr="A diagram of a graphing scheme&#10;&#10;Description automatically generated with medium confidence">
            <a:extLst>
              <a:ext uri="{FF2B5EF4-FFF2-40B4-BE49-F238E27FC236}">
                <a16:creationId xmlns:a16="http://schemas.microsoft.com/office/drawing/2014/main" id="{30732B25-A755-D37A-07E2-0EFB199A89CA}"/>
              </a:ext>
            </a:extLst>
          </p:cNvPr>
          <p:cNvPicPr>
            <a:picLocks noChangeAspect="1"/>
          </p:cNvPicPr>
          <p:nvPr/>
        </p:nvPicPr>
        <p:blipFill>
          <a:blip r:embed="rId2"/>
          <a:stretch>
            <a:fillRect/>
          </a:stretch>
        </p:blipFill>
        <p:spPr>
          <a:xfrm>
            <a:off x="838200" y="1866171"/>
            <a:ext cx="2917250" cy="4314696"/>
          </a:xfrm>
          <a:prstGeom prst="rect">
            <a:avLst/>
          </a:prstGeom>
        </p:spPr>
      </p:pic>
      <p:sp>
        <p:nvSpPr>
          <p:cNvPr id="6" name="TextBox 5">
            <a:extLst>
              <a:ext uri="{FF2B5EF4-FFF2-40B4-BE49-F238E27FC236}">
                <a16:creationId xmlns:a16="http://schemas.microsoft.com/office/drawing/2014/main" id="{1669264E-E3C1-1844-365A-9BDA2580AAB6}"/>
              </a:ext>
            </a:extLst>
          </p:cNvPr>
          <p:cNvSpPr txBox="1"/>
          <p:nvPr/>
        </p:nvSpPr>
        <p:spPr>
          <a:xfrm>
            <a:off x="3971667" y="1951672"/>
            <a:ext cx="2754553" cy="1477328"/>
          </a:xfrm>
          <a:prstGeom prst="rect">
            <a:avLst/>
          </a:prstGeom>
          <a:noFill/>
        </p:spPr>
        <p:txBody>
          <a:bodyPr wrap="square" rtlCol="0">
            <a:spAutoFit/>
          </a:bodyPr>
          <a:lstStyle/>
          <a:p>
            <a:r>
              <a:rPr lang="en-US"/>
              <a:t>The fields need to have poles North and South. Coils must be inserted with alternate current directions passing through</a:t>
            </a:r>
          </a:p>
        </p:txBody>
      </p:sp>
      <p:sp>
        <p:nvSpPr>
          <p:cNvPr id="7" name="TextBox 6">
            <a:extLst>
              <a:ext uri="{FF2B5EF4-FFF2-40B4-BE49-F238E27FC236}">
                <a16:creationId xmlns:a16="http://schemas.microsoft.com/office/drawing/2014/main" id="{0321E986-69B6-E6EA-66DB-4809DCB3E9F7}"/>
              </a:ext>
            </a:extLst>
          </p:cNvPr>
          <p:cNvSpPr txBox="1"/>
          <p:nvPr/>
        </p:nvSpPr>
        <p:spPr>
          <a:xfrm>
            <a:off x="4077730" y="3707027"/>
            <a:ext cx="2648490" cy="1477328"/>
          </a:xfrm>
          <a:prstGeom prst="rect">
            <a:avLst/>
          </a:prstGeom>
          <a:noFill/>
        </p:spPr>
        <p:txBody>
          <a:bodyPr wrap="square" rtlCol="0">
            <a:spAutoFit/>
          </a:bodyPr>
          <a:lstStyle/>
          <a:p>
            <a:r>
              <a:rPr lang="en-US"/>
              <a:t>strength of the magnetic field is determined by the number of amp-turns in coils providing magnet flux into poles</a:t>
            </a:r>
          </a:p>
        </p:txBody>
      </p:sp>
      <p:sp>
        <p:nvSpPr>
          <p:cNvPr id="8" name="TextBox 7">
            <a:extLst>
              <a:ext uri="{FF2B5EF4-FFF2-40B4-BE49-F238E27FC236}">
                <a16:creationId xmlns:a16="http://schemas.microsoft.com/office/drawing/2014/main" id="{02F89F00-404A-1C5C-A812-096643A2DABA}"/>
              </a:ext>
            </a:extLst>
          </p:cNvPr>
          <p:cNvSpPr txBox="1"/>
          <p:nvPr/>
        </p:nvSpPr>
        <p:spPr>
          <a:xfrm>
            <a:off x="838200" y="1371600"/>
            <a:ext cx="2791623" cy="369332"/>
          </a:xfrm>
          <a:prstGeom prst="rect">
            <a:avLst/>
          </a:prstGeom>
          <a:noFill/>
        </p:spPr>
        <p:txBody>
          <a:bodyPr wrap="square" rtlCol="0">
            <a:spAutoFit/>
          </a:bodyPr>
          <a:lstStyle/>
          <a:p>
            <a:r>
              <a:rPr lang="en-US"/>
              <a:t>Ideal/Infinite mu and length</a:t>
            </a:r>
          </a:p>
        </p:txBody>
      </p:sp>
      <p:pic>
        <p:nvPicPr>
          <p:cNvPr id="10" name="Picture 9" descr="A blue and yellow machine with blue and green tubes&#10;&#10;Description automatically generated">
            <a:extLst>
              <a:ext uri="{FF2B5EF4-FFF2-40B4-BE49-F238E27FC236}">
                <a16:creationId xmlns:a16="http://schemas.microsoft.com/office/drawing/2014/main" id="{3BC426EB-71F8-438D-1429-3722C2218484}"/>
              </a:ext>
            </a:extLst>
          </p:cNvPr>
          <p:cNvPicPr>
            <a:picLocks noChangeAspect="1"/>
          </p:cNvPicPr>
          <p:nvPr/>
        </p:nvPicPr>
        <p:blipFill>
          <a:blip r:embed="rId3"/>
          <a:stretch>
            <a:fillRect/>
          </a:stretch>
        </p:blipFill>
        <p:spPr>
          <a:xfrm>
            <a:off x="6732596" y="2809961"/>
            <a:ext cx="5306421" cy="2243953"/>
          </a:xfrm>
          <a:prstGeom prst="rect">
            <a:avLst/>
          </a:prstGeom>
        </p:spPr>
      </p:pic>
      <p:sp>
        <p:nvSpPr>
          <p:cNvPr id="11" name="TextBox 10">
            <a:extLst>
              <a:ext uri="{FF2B5EF4-FFF2-40B4-BE49-F238E27FC236}">
                <a16:creationId xmlns:a16="http://schemas.microsoft.com/office/drawing/2014/main" id="{00E96C97-822C-8F1D-89CA-C8485386FFA4}"/>
              </a:ext>
            </a:extLst>
          </p:cNvPr>
          <p:cNvSpPr txBox="1"/>
          <p:nvPr/>
        </p:nvSpPr>
        <p:spPr>
          <a:xfrm>
            <a:off x="7142205" y="1507524"/>
            <a:ext cx="4522573" cy="1154162"/>
          </a:xfrm>
          <a:prstGeom prst="rect">
            <a:avLst/>
          </a:prstGeom>
          <a:noFill/>
        </p:spPr>
        <p:txBody>
          <a:bodyPr wrap="square" rtlCol="0">
            <a:spAutoFit/>
          </a:bodyPr>
          <a:lstStyle/>
          <a:p>
            <a:r>
              <a:rPr lang="en-US" sz="1700">
                <a:cs typeface="Calibri" panose="020F0502020204030204" pitchFamily="34" charset="0"/>
              </a:rPr>
              <a:t>Iron Dominated Quadrupole magnet (</a:t>
            </a:r>
            <a:r>
              <a:rPr lang="en-US" sz="1700">
                <a:effectLst/>
                <a:cs typeface="Calibri" panose="020F0502020204030204" pitchFamily="34" charset="0"/>
              </a:rPr>
              <a:t>EMMA Fixed-Field Alternating Gradient accelerator at Dares- bury Laboratory ) [1]</a:t>
            </a:r>
            <a:endParaRPr lang="en-US" sz="1700">
              <a:cs typeface="Calibri" panose="020F0502020204030204" pitchFamily="34" charset="0"/>
            </a:endParaRPr>
          </a:p>
          <a:p>
            <a:endParaRPr lang="en-US"/>
          </a:p>
        </p:txBody>
      </p:sp>
      <p:sp>
        <p:nvSpPr>
          <p:cNvPr id="12" name="TextBox 11">
            <a:extLst>
              <a:ext uri="{FF2B5EF4-FFF2-40B4-BE49-F238E27FC236}">
                <a16:creationId xmlns:a16="http://schemas.microsoft.com/office/drawing/2014/main" id="{59874A43-FBE5-7392-4B14-01B7FC50F437}"/>
              </a:ext>
            </a:extLst>
          </p:cNvPr>
          <p:cNvSpPr txBox="1"/>
          <p:nvPr/>
        </p:nvSpPr>
        <p:spPr>
          <a:xfrm>
            <a:off x="7142205" y="5180735"/>
            <a:ext cx="4609071" cy="1200329"/>
          </a:xfrm>
          <a:prstGeom prst="rect">
            <a:avLst/>
          </a:prstGeom>
          <a:noFill/>
        </p:spPr>
        <p:txBody>
          <a:bodyPr wrap="square" rtlCol="0">
            <a:spAutoFit/>
          </a:bodyPr>
          <a:lstStyle/>
          <a:p>
            <a:r>
              <a:rPr lang="en-US"/>
              <a:t>Quadrupole provides focusing along one axis and defocusing on the other. </a:t>
            </a:r>
          </a:p>
          <a:p>
            <a:r>
              <a:rPr lang="en-US"/>
              <a:t>The Iron Poles have hyperbolic contours, B field lines are perpendicular to the contours [4]</a:t>
            </a:r>
          </a:p>
        </p:txBody>
      </p:sp>
      <p:sp>
        <p:nvSpPr>
          <p:cNvPr id="13" name="TextBox 12">
            <a:extLst>
              <a:ext uri="{FF2B5EF4-FFF2-40B4-BE49-F238E27FC236}">
                <a16:creationId xmlns:a16="http://schemas.microsoft.com/office/drawing/2014/main" id="{B42B2113-7E01-AB36-78C2-13D69BF20E3F}"/>
              </a:ext>
            </a:extLst>
          </p:cNvPr>
          <p:cNvSpPr txBox="1"/>
          <p:nvPr/>
        </p:nvSpPr>
        <p:spPr>
          <a:xfrm>
            <a:off x="4071354" y="5180735"/>
            <a:ext cx="442750" cy="369332"/>
          </a:xfrm>
          <a:prstGeom prst="rect">
            <a:avLst/>
          </a:prstGeom>
          <a:noFill/>
        </p:spPr>
        <p:txBody>
          <a:bodyPr wrap="none" rtlCol="0">
            <a:spAutoFit/>
          </a:bodyPr>
          <a:lstStyle/>
          <a:p>
            <a:r>
              <a:rPr lang="en-US"/>
              <a:t>[1]</a:t>
            </a:r>
          </a:p>
        </p:txBody>
      </p:sp>
    </p:spTree>
    <p:extLst>
      <p:ext uri="{BB962C8B-B14F-4D97-AF65-F5344CB8AC3E}">
        <p14:creationId xmlns:p14="http://schemas.microsoft.com/office/powerpoint/2010/main" val="34019900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5712B-8C49-1457-B144-6D728BE55C69}"/>
              </a:ext>
            </a:extLst>
          </p:cNvPr>
          <p:cNvSpPr>
            <a:spLocks noGrp="1"/>
          </p:cNvSpPr>
          <p:nvPr>
            <p:ph type="title"/>
          </p:nvPr>
        </p:nvSpPr>
        <p:spPr/>
        <p:txBody>
          <a:bodyPr/>
          <a:lstStyle/>
          <a:p>
            <a:r>
              <a:rPr lang="en-US"/>
              <a:t>Boundary Conditions/Magnetic Potential</a:t>
            </a:r>
          </a:p>
        </p:txBody>
      </p:sp>
      <p:sp>
        <p:nvSpPr>
          <p:cNvPr id="3" name="Slide Number Placeholder 2">
            <a:extLst>
              <a:ext uri="{FF2B5EF4-FFF2-40B4-BE49-F238E27FC236}">
                <a16:creationId xmlns:a16="http://schemas.microsoft.com/office/drawing/2014/main" id="{7169F656-8082-B096-3405-A60334C35D58}"/>
              </a:ext>
            </a:extLst>
          </p:cNvPr>
          <p:cNvSpPr>
            <a:spLocks noGrp="1"/>
          </p:cNvSpPr>
          <p:nvPr>
            <p:ph type="sldNum" sz="quarter" idx="12"/>
          </p:nvPr>
        </p:nvSpPr>
        <p:spPr/>
        <p:txBody>
          <a:bodyPr/>
          <a:lstStyle/>
          <a:p>
            <a:fld id="{5D163D93-25A3-B24B-A169-30E7BD1DC745}" type="slidenum">
              <a:rPr lang="en-US" smtClean="0"/>
              <a:t>13</a:t>
            </a:fld>
            <a:endParaRPr lang="en-US"/>
          </a:p>
        </p:txBody>
      </p:sp>
      <p:pic>
        <p:nvPicPr>
          <p:cNvPr id="4" name="Picture 3" descr="A group of black symbols&#10;&#10;Description automatically generated">
            <a:extLst>
              <a:ext uri="{FF2B5EF4-FFF2-40B4-BE49-F238E27FC236}">
                <a16:creationId xmlns:a16="http://schemas.microsoft.com/office/drawing/2014/main" id="{EE1B9F93-0034-0E3E-9A96-D5C820542142}"/>
              </a:ext>
            </a:extLst>
          </p:cNvPr>
          <p:cNvPicPr>
            <a:picLocks noChangeAspect="1"/>
          </p:cNvPicPr>
          <p:nvPr/>
        </p:nvPicPr>
        <p:blipFill>
          <a:blip r:embed="rId2"/>
          <a:stretch>
            <a:fillRect/>
          </a:stretch>
        </p:blipFill>
        <p:spPr>
          <a:xfrm>
            <a:off x="838200" y="1420548"/>
            <a:ext cx="1818503" cy="1048506"/>
          </a:xfrm>
          <a:prstGeom prst="rect">
            <a:avLst/>
          </a:prstGeom>
        </p:spPr>
      </p:pic>
      <p:pic>
        <p:nvPicPr>
          <p:cNvPr id="6" name="Picture 5" descr="A black text on a white background&#10;&#10;Description automatically generated">
            <a:extLst>
              <a:ext uri="{FF2B5EF4-FFF2-40B4-BE49-F238E27FC236}">
                <a16:creationId xmlns:a16="http://schemas.microsoft.com/office/drawing/2014/main" id="{30FF5176-E5A4-1C49-4339-B28DB1183541}"/>
              </a:ext>
            </a:extLst>
          </p:cNvPr>
          <p:cNvPicPr>
            <a:picLocks noChangeAspect="1"/>
          </p:cNvPicPr>
          <p:nvPr/>
        </p:nvPicPr>
        <p:blipFill>
          <a:blip r:embed="rId3"/>
          <a:stretch>
            <a:fillRect/>
          </a:stretch>
        </p:blipFill>
        <p:spPr>
          <a:xfrm>
            <a:off x="838200" y="2839412"/>
            <a:ext cx="7772400" cy="2422248"/>
          </a:xfrm>
          <a:prstGeom prst="rect">
            <a:avLst/>
          </a:prstGeom>
        </p:spPr>
      </p:pic>
      <p:sp>
        <p:nvSpPr>
          <p:cNvPr id="7" name="TextBox 6">
            <a:extLst>
              <a:ext uri="{FF2B5EF4-FFF2-40B4-BE49-F238E27FC236}">
                <a16:creationId xmlns:a16="http://schemas.microsoft.com/office/drawing/2014/main" id="{5BE13AC3-045F-A717-1844-EB3D1B15C9CE}"/>
              </a:ext>
            </a:extLst>
          </p:cNvPr>
          <p:cNvSpPr txBox="1"/>
          <p:nvPr/>
        </p:nvSpPr>
        <p:spPr>
          <a:xfrm>
            <a:off x="3027405" y="1628599"/>
            <a:ext cx="3068595" cy="369332"/>
          </a:xfrm>
          <a:prstGeom prst="rect">
            <a:avLst/>
          </a:prstGeom>
          <a:noFill/>
        </p:spPr>
        <p:txBody>
          <a:bodyPr wrap="square" rtlCol="0">
            <a:spAutoFit/>
          </a:bodyPr>
          <a:lstStyle/>
          <a:p>
            <a:r>
              <a:rPr lang="en-US"/>
              <a:t>In vacuum the equations for B</a:t>
            </a:r>
          </a:p>
        </p:txBody>
      </p:sp>
      <p:sp>
        <p:nvSpPr>
          <p:cNvPr id="8" name="TextBox 7">
            <a:extLst>
              <a:ext uri="{FF2B5EF4-FFF2-40B4-BE49-F238E27FC236}">
                <a16:creationId xmlns:a16="http://schemas.microsoft.com/office/drawing/2014/main" id="{DECF6336-8B84-376C-F466-803171A18E90}"/>
              </a:ext>
            </a:extLst>
          </p:cNvPr>
          <p:cNvSpPr txBox="1"/>
          <p:nvPr/>
        </p:nvSpPr>
        <p:spPr>
          <a:xfrm>
            <a:off x="8241958" y="3002692"/>
            <a:ext cx="2568146" cy="923330"/>
          </a:xfrm>
          <a:prstGeom prst="rect">
            <a:avLst/>
          </a:prstGeom>
          <a:noFill/>
        </p:spPr>
        <p:txBody>
          <a:bodyPr wrap="square" rtlCol="0">
            <a:spAutoFit/>
          </a:bodyPr>
          <a:lstStyle/>
          <a:p>
            <a:r>
              <a:rPr lang="en-US"/>
              <a:t>B can be expressed as the gradient of a scaler magnetic potential.</a:t>
            </a:r>
          </a:p>
        </p:txBody>
      </p:sp>
      <p:sp>
        <p:nvSpPr>
          <p:cNvPr id="9" name="TextBox 8">
            <a:extLst>
              <a:ext uri="{FF2B5EF4-FFF2-40B4-BE49-F238E27FC236}">
                <a16:creationId xmlns:a16="http://schemas.microsoft.com/office/drawing/2014/main" id="{DBE33DAB-F583-551A-9717-EDB90682BF11}"/>
              </a:ext>
            </a:extLst>
          </p:cNvPr>
          <p:cNvSpPr txBox="1"/>
          <p:nvPr/>
        </p:nvSpPr>
        <p:spPr>
          <a:xfrm>
            <a:off x="8241958" y="3926022"/>
            <a:ext cx="2842054" cy="1200329"/>
          </a:xfrm>
          <a:prstGeom prst="rect">
            <a:avLst/>
          </a:prstGeom>
          <a:noFill/>
        </p:spPr>
        <p:txBody>
          <a:bodyPr wrap="square" rtlCol="0">
            <a:spAutoFit/>
          </a:bodyPr>
          <a:lstStyle/>
          <a:p>
            <a:r>
              <a:rPr lang="en-US"/>
              <a:t>Plugging back in leads to Laplace’s equation which can be solved, with Boundary conditions.</a:t>
            </a:r>
          </a:p>
        </p:txBody>
      </p:sp>
      <p:sp>
        <p:nvSpPr>
          <p:cNvPr id="10" name="TextBox 9">
            <a:extLst>
              <a:ext uri="{FF2B5EF4-FFF2-40B4-BE49-F238E27FC236}">
                <a16:creationId xmlns:a16="http://schemas.microsoft.com/office/drawing/2014/main" id="{177DA3F8-DFB8-8665-0C3C-27CC3584D891}"/>
              </a:ext>
            </a:extLst>
          </p:cNvPr>
          <p:cNvSpPr txBox="1"/>
          <p:nvPr/>
        </p:nvSpPr>
        <p:spPr>
          <a:xfrm>
            <a:off x="790832" y="5634680"/>
            <a:ext cx="7819768" cy="646331"/>
          </a:xfrm>
          <a:prstGeom prst="rect">
            <a:avLst/>
          </a:prstGeom>
          <a:noFill/>
        </p:spPr>
        <p:txBody>
          <a:bodyPr wrap="square" rtlCol="0">
            <a:spAutoFit/>
          </a:bodyPr>
          <a:lstStyle/>
          <a:p>
            <a:r>
              <a:rPr lang="en-US"/>
              <a:t>Geometric designs must satisfy the field gradients and field lines. Truncated Poles and specified geometries etc.</a:t>
            </a:r>
          </a:p>
        </p:txBody>
      </p:sp>
    </p:spTree>
    <p:extLst>
      <p:ext uri="{BB962C8B-B14F-4D97-AF65-F5344CB8AC3E}">
        <p14:creationId xmlns:p14="http://schemas.microsoft.com/office/powerpoint/2010/main" val="3114170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5D231-0046-D954-01D8-A9480870A69A}"/>
              </a:ext>
            </a:extLst>
          </p:cNvPr>
          <p:cNvSpPr>
            <a:spLocks noGrp="1"/>
          </p:cNvSpPr>
          <p:nvPr>
            <p:ph type="title"/>
          </p:nvPr>
        </p:nvSpPr>
        <p:spPr/>
        <p:txBody>
          <a:bodyPr/>
          <a:lstStyle/>
          <a:p>
            <a:r>
              <a:rPr lang="en-US"/>
              <a:t>Field errors Non-ideal</a:t>
            </a:r>
          </a:p>
        </p:txBody>
      </p:sp>
      <p:sp>
        <p:nvSpPr>
          <p:cNvPr id="3" name="Slide Number Placeholder 2">
            <a:extLst>
              <a:ext uri="{FF2B5EF4-FFF2-40B4-BE49-F238E27FC236}">
                <a16:creationId xmlns:a16="http://schemas.microsoft.com/office/drawing/2014/main" id="{475FB735-3DD2-C6D5-D31C-07C760C526EB}"/>
              </a:ext>
            </a:extLst>
          </p:cNvPr>
          <p:cNvSpPr>
            <a:spLocks noGrp="1"/>
          </p:cNvSpPr>
          <p:nvPr>
            <p:ph type="sldNum" sz="quarter" idx="12"/>
          </p:nvPr>
        </p:nvSpPr>
        <p:spPr/>
        <p:txBody>
          <a:bodyPr/>
          <a:lstStyle/>
          <a:p>
            <a:fld id="{5D163D93-25A3-B24B-A169-30E7BD1DC745}" type="slidenum">
              <a:rPr lang="en-US" smtClean="0"/>
              <a:t>14</a:t>
            </a:fld>
            <a:endParaRPr lang="en-US"/>
          </a:p>
        </p:txBody>
      </p:sp>
      <p:sp>
        <p:nvSpPr>
          <p:cNvPr id="4" name="TextBox 3">
            <a:extLst>
              <a:ext uri="{FF2B5EF4-FFF2-40B4-BE49-F238E27FC236}">
                <a16:creationId xmlns:a16="http://schemas.microsoft.com/office/drawing/2014/main" id="{7DB95437-6D23-A60E-77A6-0948063A19D7}"/>
              </a:ext>
            </a:extLst>
          </p:cNvPr>
          <p:cNvSpPr txBox="1"/>
          <p:nvPr/>
        </p:nvSpPr>
        <p:spPr>
          <a:xfrm>
            <a:off x="838200" y="1410458"/>
            <a:ext cx="9776254" cy="2031325"/>
          </a:xfrm>
          <a:prstGeom prst="rect">
            <a:avLst/>
          </a:prstGeom>
          <a:noFill/>
        </p:spPr>
        <p:txBody>
          <a:bodyPr wrap="square" rtlCol="0">
            <a:spAutoFit/>
          </a:bodyPr>
          <a:lstStyle/>
          <a:p>
            <a:r>
              <a:rPr lang="en-US">
                <a:effectLst/>
              </a:rPr>
              <a:t>The design field is one that is still in some sense ‘ideal’; though the design field for a quadrupole magnet (for example) will contain other multipole components, because the design has to respect practical constraints, i.e., the magnet will have finite longitudinal and trans- verse extent, any currents will flow in wires of non-zero dimension, and any materials present will have finite (and often non-linear) permeability. Usually, one attempts to optimize the design to minimize the strengths of the multipole components apart from the one required: the residual strengths are generally known as </a:t>
            </a:r>
            <a:r>
              <a:rPr lang="en-US" i="1">
                <a:effectLst/>
              </a:rPr>
              <a:t>systematic </a:t>
            </a:r>
            <a:r>
              <a:rPr lang="en-US">
                <a:effectLst/>
              </a:rPr>
              <a:t>multipole errors.  [1]</a:t>
            </a:r>
          </a:p>
        </p:txBody>
      </p:sp>
      <p:sp>
        <p:nvSpPr>
          <p:cNvPr id="6" name="TextBox 5">
            <a:extLst>
              <a:ext uri="{FF2B5EF4-FFF2-40B4-BE49-F238E27FC236}">
                <a16:creationId xmlns:a16="http://schemas.microsoft.com/office/drawing/2014/main" id="{990D2500-C78D-5325-4435-9F270F55D2C9}"/>
              </a:ext>
            </a:extLst>
          </p:cNvPr>
          <p:cNvSpPr txBox="1"/>
          <p:nvPr/>
        </p:nvSpPr>
        <p:spPr>
          <a:xfrm>
            <a:off x="902043" y="3744097"/>
            <a:ext cx="9341708" cy="923330"/>
          </a:xfrm>
          <a:prstGeom prst="rect">
            <a:avLst/>
          </a:prstGeom>
          <a:noFill/>
        </p:spPr>
        <p:txBody>
          <a:bodyPr wrap="square" rtlCol="0">
            <a:spAutoFit/>
          </a:bodyPr>
          <a:lstStyle/>
          <a:p>
            <a:r>
              <a:rPr lang="en-US"/>
              <a:t>The Errors arise from the real magnet designs. Unlike the ideal case, the magnetic fields aren’t exactly parabolic, straight, and etc. They deviate from the ideal cases. Only certain terms then are allowed due to symmetries. Harmonics of the Multipoles.</a:t>
            </a:r>
          </a:p>
        </p:txBody>
      </p:sp>
    </p:spTree>
    <p:extLst>
      <p:ext uri="{BB962C8B-B14F-4D97-AF65-F5344CB8AC3E}">
        <p14:creationId xmlns:p14="http://schemas.microsoft.com/office/powerpoint/2010/main" val="11078371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10200-0104-43F7-BDD1-F618B06BC143}"/>
              </a:ext>
            </a:extLst>
          </p:cNvPr>
          <p:cNvSpPr>
            <a:spLocks noGrp="1"/>
          </p:cNvSpPr>
          <p:nvPr>
            <p:ph type="title"/>
          </p:nvPr>
        </p:nvSpPr>
        <p:spPr/>
        <p:txBody>
          <a:bodyPr/>
          <a:lstStyle/>
          <a:p>
            <a:r>
              <a:rPr lang="en-US"/>
              <a:t>Quadrupole Magnet and Good field Radius </a:t>
            </a:r>
          </a:p>
        </p:txBody>
      </p:sp>
      <p:sp>
        <p:nvSpPr>
          <p:cNvPr id="3" name="Slide Number Placeholder 2">
            <a:extLst>
              <a:ext uri="{FF2B5EF4-FFF2-40B4-BE49-F238E27FC236}">
                <a16:creationId xmlns:a16="http://schemas.microsoft.com/office/drawing/2014/main" id="{25B67A6D-FA9F-B686-4FEE-7D92DA30E421}"/>
              </a:ext>
            </a:extLst>
          </p:cNvPr>
          <p:cNvSpPr>
            <a:spLocks noGrp="1"/>
          </p:cNvSpPr>
          <p:nvPr>
            <p:ph type="sldNum" sz="quarter" idx="12"/>
          </p:nvPr>
        </p:nvSpPr>
        <p:spPr/>
        <p:txBody>
          <a:bodyPr/>
          <a:lstStyle/>
          <a:p>
            <a:fld id="{5D163D93-25A3-B24B-A169-30E7BD1DC745}" type="slidenum">
              <a:rPr lang="en-US" smtClean="0"/>
              <a:t>15</a:t>
            </a:fld>
            <a:endParaRPr lang="en-US"/>
          </a:p>
        </p:txBody>
      </p:sp>
      <p:pic>
        <p:nvPicPr>
          <p:cNvPr id="5" name="Picture 4" descr="A green circle with red dots and arrows&#10;&#10;Description automatically generated">
            <a:extLst>
              <a:ext uri="{FF2B5EF4-FFF2-40B4-BE49-F238E27FC236}">
                <a16:creationId xmlns:a16="http://schemas.microsoft.com/office/drawing/2014/main" id="{B0DFF726-5800-933A-16F7-C347C8635D14}"/>
              </a:ext>
            </a:extLst>
          </p:cNvPr>
          <p:cNvPicPr>
            <a:picLocks noChangeAspect="1"/>
          </p:cNvPicPr>
          <p:nvPr/>
        </p:nvPicPr>
        <p:blipFill>
          <a:blip r:embed="rId2"/>
          <a:stretch>
            <a:fillRect/>
          </a:stretch>
        </p:blipFill>
        <p:spPr>
          <a:xfrm>
            <a:off x="6194292" y="2428080"/>
            <a:ext cx="4288919" cy="3941805"/>
          </a:xfrm>
          <a:prstGeom prst="rect">
            <a:avLst/>
          </a:prstGeom>
        </p:spPr>
      </p:pic>
      <p:sp>
        <p:nvSpPr>
          <p:cNvPr id="6" name="TextBox 5">
            <a:extLst>
              <a:ext uri="{FF2B5EF4-FFF2-40B4-BE49-F238E27FC236}">
                <a16:creationId xmlns:a16="http://schemas.microsoft.com/office/drawing/2014/main" id="{F7C9AA5B-1A54-43B9-3163-C22942905562}"/>
              </a:ext>
            </a:extLst>
          </p:cNvPr>
          <p:cNvSpPr txBox="1"/>
          <p:nvPr/>
        </p:nvSpPr>
        <p:spPr>
          <a:xfrm>
            <a:off x="988541" y="1544594"/>
            <a:ext cx="6450227" cy="646331"/>
          </a:xfrm>
          <a:prstGeom prst="rect">
            <a:avLst/>
          </a:prstGeom>
          <a:noFill/>
        </p:spPr>
        <p:txBody>
          <a:bodyPr wrap="square" rtlCol="0">
            <a:spAutoFit/>
          </a:bodyPr>
          <a:lstStyle/>
          <a:p>
            <a:r>
              <a:rPr lang="en-US"/>
              <a:t>In the expansion Higher order terms lead to nonlinear focusing effects but drop of rapidly with decreasing aperture</a:t>
            </a:r>
          </a:p>
        </p:txBody>
      </p:sp>
      <p:sp>
        <p:nvSpPr>
          <p:cNvPr id="9" name="TextBox 8">
            <a:extLst>
              <a:ext uri="{FF2B5EF4-FFF2-40B4-BE49-F238E27FC236}">
                <a16:creationId xmlns:a16="http://schemas.microsoft.com/office/drawing/2014/main" id="{E71DC701-5AEC-03C1-5319-3E5BA50BEB9C}"/>
              </a:ext>
            </a:extLst>
          </p:cNvPr>
          <p:cNvSpPr txBox="1"/>
          <p:nvPr/>
        </p:nvSpPr>
        <p:spPr>
          <a:xfrm>
            <a:off x="988541" y="2246508"/>
            <a:ext cx="3904735" cy="4031873"/>
          </a:xfrm>
          <a:prstGeom prst="rect">
            <a:avLst/>
          </a:prstGeom>
          <a:noFill/>
        </p:spPr>
        <p:txBody>
          <a:bodyPr wrap="square" rtlCol="0">
            <a:spAutoFit/>
          </a:bodyPr>
          <a:lstStyle/>
          <a:p>
            <a:pPr marL="285750" indent="-285750">
              <a:buFont typeface="Arial" panose="020B0604020202020204" pitchFamily="34" charset="0"/>
              <a:buChar char="•"/>
            </a:pPr>
            <a:r>
              <a:rPr lang="en-US" sz="1700"/>
              <a:t>Generally, a magnet will be designed with a good field radius where the errors are confined to that region.</a:t>
            </a:r>
          </a:p>
          <a:p>
            <a:pPr marL="285750" indent="-285750">
              <a:buFont typeface="Arial" panose="020B0604020202020204" pitchFamily="34" charset="0"/>
              <a:buChar char="•"/>
            </a:pPr>
            <a:r>
              <a:rPr lang="en-US" sz="1700"/>
              <a:t>In Optimal designs the Good field radius is 70% or more of the the Bore aperture radius.</a:t>
            </a:r>
          </a:p>
          <a:p>
            <a:pPr marL="285750" indent="-285750">
              <a:buFont typeface="Arial" panose="020B0604020202020204" pitchFamily="34" charset="0"/>
              <a:buChar char="•"/>
            </a:pPr>
            <a:r>
              <a:rPr lang="en-US" sz="1700"/>
              <a:t>‘Mitigate the effects of the nonlinear terms by making the Magnet bigger (</a:t>
            </a:r>
            <a:r>
              <a:rPr lang="en-US" sz="1700" err="1"/>
              <a:t>ie</a:t>
            </a:r>
            <a:r>
              <a:rPr lang="en-US" sz="1700"/>
              <a:t>. Increase Bore Radius).</a:t>
            </a:r>
          </a:p>
          <a:p>
            <a:pPr marL="285750" indent="-285750">
              <a:buFont typeface="Arial" panose="020B0604020202020204" pitchFamily="34" charset="0"/>
              <a:buChar char="•"/>
            </a:pPr>
            <a:r>
              <a:rPr lang="en-US" sz="1700"/>
              <a:t>Have more tight focus control over the beam.</a:t>
            </a:r>
          </a:p>
          <a:p>
            <a:pPr marL="285750" indent="-285750">
              <a:buFont typeface="Arial" panose="020B0604020202020204" pitchFamily="34" charset="0"/>
              <a:buChar char="•"/>
            </a:pPr>
            <a:r>
              <a:rPr lang="en-US" sz="1700"/>
              <a:t>Good field region can be circular, elliptical, rectangular and takes into account the maximum beam size [4].</a:t>
            </a:r>
          </a:p>
          <a:p>
            <a:pPr marL="285750" indent="-285750">
              <a:buFont typeface="Arial" panose="020B0604020202020204" pitchFamily="34" charset="0"/>
              <a:buChar char="•"/>
            </a:pPr>
            <a:endParaRPr lang="en-US"/>
          </a:p>
        </p:txBody>
      </p:sp>
      <p:sp>
        <p:nvSpPr>
          <p:cNvPr id="12" name="TextBox 11">
            <a:extLst>
              <a:ext uri="{FF2B5EF4-FFF2-40B4-BE49-F238E27FC236}">
                <a16:creationId xmlns:a16="http://schemas.microsoft.com/office/drawing/2014/main" id="{FA38849D-7460-9903-89C2-E92A28371E93}"/>
              </a:ext>
            </a:extLst>
          </p:cNvPr>
          <p:cNvSpPr txBox="1"/>
          <p:nvPr/>
        </p:nvSpPr>
        <p:spPr>
          <a:xfrm>
            <a:off x="10577384" y="2891481"/>
            <a:ext cx="442750" cy="369332"/>
          </a:xfrm>
          <a:prstGeom prst="rect">
            <a:avLst/>
          </a:prstGeom>
          <a:noFill/>
        </p:spPr>
        <p:txBody>
          <a:bodyPr wrap="none" rtlCol="0">
            <a:spAutoFit/>
          </a:bodyPr>
          <a:lstStyle/>
          <a:p>
            <a:r>
              <a:rPr lang="en-US"/>
              <a:t>[3]</a:t>
            </a:r>
          </a:p>
        </p:txBody>
      </p:sp>
    </p:spTree>
    <p:extLst>
      <p:ext uri="{BB962C8B-B14F-4D97-AF65-F5344CB8AC3E}">
        <p14:creationId xmlns:p14="http://schemas.microsoft.com/office/powerpoint/2010/main" val="6034313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0336C-97E5-F0DA-46BF-7A3BEE054E06}"/>
              </a:ext>
            </a:extLst>
          </p:cNvPr>
          <p:cNvSpPr>
            <a:spLocks noGrp="1"/>
          </p:cNvSpPr>
          <p:nvPr>
            <p:ph type="title"/>
          </p:nvPr>
        </p:nvSpPr>
        <p:spPr/>
        <p:txBody>
          <a:bodyPr/>
          <a:lstStyle/>
          <a:p>
            <a:r>
              <a:rPr lang="en-US"/>
              <a:t>Dipoles Magnets</a:t>
            </a:r>
          </a:p>
        </p:txBody>
      </p:sp>
      <p:sp>
        <p:nvSpPr>
          <p:cNvPr id="3" name="Slide Number Placeholder 2">
            <a:extLst>
              <a:ext uri="{FF2B5EF4-FFF2-40B4-BE49-F238E27FC236}">
                <a16:creationId xmlns:a16="http://schemas.microsoft.com/office/drawing/2014/main" id="{BFC384FC-D4FE-5B70-4A73-2CDEDAAF3B8B}"/>
              </a:ext>
            </a:extLst>
          </p:cNvPr>
          <p:cNvSpPr>
            <a:spLocks noGrp="1"/>
          </p:cNvSpPr>
          <p:nvPr>
            <p:ph type="sldNum" sz="quarter" idx="12"/>
          </p:nvPr>
        </p:nvSpPr>
        <p:spPr/>
        <p:txBody>
          <a:bodyPr/>
          <a:lstStyle/>
          <a:p>
            <a:fld id="{5D163D93-25A3-B24B-A169-30E7BD1DC745}" type="slidenum">
              <a:rPr lang="en-US" smtClean="0"/>
              <a:t>16</a:t>
            </a:fld>
            <a:endParaRPr lang="en-US"/>
          </a:p>
        </p:txBody>
      </p:sp>
      <p:pic>
        <p:nvPicPr>
          <p:cNvPr id="5" name="Picture 4" descr="A diagram of a magnet&#10;&#10;Description automatically generated">
            <a:extLst>
              <a:ext uri="{FF2B5EF4-FFF2-40B4-BE49-F238E27FC236}">
                <a16:creationId xmlns:a16="http://schemas.microsoft.com/office/drawing/2014/main" id="{D74E89E0-7313-D47B-2278-FE0DCE74862E}"/>
              </a:ext>
            </a:extLst>
          </p:cNvPr>
          <p:cNvPicPr>
            <a:picLocks noChangeAspect="1"/>
          </p:cNvPicPr>
          <p:nvPr/>
        </p:nvPicPr>
        <p:blipFill>
          <a:blip r:embed="rId2"/>
          <a:stretch>
            <a:fillRect/>
          </a:stretch>
        </p:blipFill>
        <p:spPr>
          <a:xfrm>
            <a:off x="838200" y="1875354"/>
            <a:ext cx="3606800" cy="2565400"/>
          </a:xfrm>
          <a:prstGeom prst="rect">
            <a:avLst/>
          </a:prstGeom>
        </p:spPr>
      </p:pic>
      <p:sp>
        <p:nvSpPr>
          <p:cNvPr id="6" name="TextBox 5">
            <a:extLst>
              <a:ext uri="{FF2B5EF4-FFF2-40B4-BE49-F238E27FC236}">
                <a16:creationId xmlns:a16="http://schemas.microsoft.com/office/drawing/2014/main" id="{6E94D59A-AE3D-B176-7F67-8E4B17A96519}"/>
              </a:ext>
            </a:extLst>
          </p:cNvPr>
          <p:cNvSpPr txBox="1"/>
          <p:nvPr/>
        </p:nvSpPr>
        <p:spPr>
          <a:xfrm>
            <a:off x="838200" y="1506022"/>
            <a:ext cx="442750" cy="369332"/>
          </a:xfrm>
          <a:prstGeom prst="rect">
            <a:avLst/>
          </a:prstGeom>
          <a:noFill/>
        </p:spPr>
        <p:txBody>
          <a:bodyPr wrap="none" rtlCol="0">
            <a:spAutoFit/>
          </a:bodyPr>
          <a:lstStyle/>
          <a:p>
            <a:r>
              <a:rPr lang="en-US"/>
              <a:t>[6]</a:t>
            </a:r>
          </a:p>
        </p:txBody>
      </p:sp>
      <p:pic>
        <p:nvPicPr>
          <p:cNvPr id="8" name="Picture 7" descr="A blue and white rectangle with brown and white rectangles&#10;&#10;Description automatically generated">
            <a:extLst>
              <a:ext uri="{FF2B5EF4-FFF2-40B4-BE49-F238E27FC236}">
                <a16:creationId xmlns:a16="http://schemas.microsoft.com/office/drawing/2014/main" id="{28D69A71-235B-1482-37E9-B6E19EF7572D}"/>
              </a:ext>
            </a:extLst>
          </p:cNvPr>
          <p:cNvPicPr>
            <a:picLocks noChangeAspect="1"/>
          </p:cNvPicPr>
          <p:nvPr/>
        </p:nvPicPr>
        <p:blipFill>
          <a:blip r:embed="rId3"/>
          <a:stretch>
            <a:fillRect/>
          </a:stretch>
        </p:blipFill>
        <p:spPr>
          <a:xfrm>
            <a:off x="4893275" y="3273167"/>
            <a:ext cx="7099576" cy="2301961"/>
          </a:xfrm>
          <a:prstGeom prst="rect">
            <a:avLst/>
          </a:prstGeom>
        </p:spPr>
      </p:pic>
      <p:sp>
        <p:nvSpPr>
          <p:cNvPr id="10" name="TextBox 9">
            <a:extLst>
              <a:ext uri="{FF2B5EF4-FFF2-40B4-BE49-F238E27FC236}">
                <a16:creationId xmlns:a16="http://schemas.microsoft.com/office/drawing/2014/main" id="{41EF84DC-36E7-DC45-0B1A-E227EF0657B5}"/>
              </a:ext>
            </a:extLst>
          </p:cNvPr>
          <p:cNvSpPr txBox="1"/>
          <p:nvPr/>
        </p:nvSpPr>
        <p:spPr>
          <a:xfrm>
            <a:off x="4893275" y="1690688"/>
            <a:ext cx="2100649" cy="1753183"/>
          </a:xfrm>
          <a:prstGeom prst="rect">
            <a:avLst/>
          </a:prstGeom>
          <a:noFill/>
        </p:spPr>
        <p:txBody>
          <a:bodyPr wrap="square" rtlCol="0">
            <a:spAutoFit/>
          </a:bodyPr>
          <a:lstStyle/>
          <a:p>
            <a:r>
              <a:rPr lang="en-US"/>
              <a:t>C magnet. Provides good accessibility to beam pipes. </a:t>
            </a:r>
          </a:p>
          <a:p>
            <a:r>
              <a:rPr lang="en-US"/>
              <a:t>Large Yoke Volume compared to H magnet [4]</a:t>
            </a:r>
          </a:p>
        </p:txBody>
      </p:sp>
      <p:sp>
        <p:nvSpPr>
          <p:cNvPr id="11" name="TextBox 10">
            <a:extLst>
              <a:ext uri="{FF2B5EF4-FFF2-40B4-BE49-F238E27FC236}">
                <a16:creationId xmlns:a16="http://schemas.microsoft.com/office/drawing/2014/main" id="{E9D80337-3474-A281-2073-3AE1E9B91EFF}"/>
              </a:ext>
            </a:extLst>
          </p:cNvPr>
          <p:cNvSpPr txBox="1"/>
          <p:nvPr/>
        </p:nvSpPr>
        <p:spPr>
          <a:xfrm>
            <a:off x="7285647" y="1626032"/>
            <a:ext cx="2607276" cy="1477328"/>
          </a:xfrm>
          <a:prstGeom prst="rect">
            <a:avLst/>
          </a:prstGeom>
          <a:noFill/>
        </p:spPr>
        <p:txBody>
          <a:bodyPr wrap="square" rtlCol="0">
            <a:spAutoFit/>
          </a:bodyPr>
          <a:lstStyle/>
          <a:p>
            <a:r>
              <a:rPr lang="en-US"/>
              <a:t>H magnet is standard in many accelerators. Hard to access but has good mechanical stability and  a symmetric field quality.</a:t>
            </a:r>
          </a:p>
        </p:txBody>
      </p:sp>
      <p:sp>
        <p:nvSpPr>
          <p:cNvPr id="12" name="TextBox 11">
            <a:extLst>
              <a:ext uri="{FF2B5EF4-FFF2-40B4-BE49-F238E27FC236}">
                <a16:creationId xmlns:a16="http://schemas.microsoft.com/office/drawing/2014/main" id="{184085D0-5413-1B7B-3A0D-320B50ADAC96}"/>
              </a:ext>
            </a:extLst>
          </p:cNvPr>
          <p:cNvSpPr txBox="1"/>
          <p:nvPr/>
        </p:nvSpPr>
        <p:spPr>
          <a:xfrm>
            <a:off x="10184646" y="1626032"/>
            <a:ext cx="1964724" cy="2031325"/>
          </a:xfrm>
          <a:prstGeom prst="rect">
            <a:avLst/>
          </a:prstGeom>
          <a:noFill/>
        </p:spPr>
        <p:txBody>
          <a:bodyPr wrap="square" rtlCol="0">
            <a:spAutoFit/>
          </a:bodyPr>
          <a:lstStyle/>
          <a:p>
            <a:r>
              <a:rPr lang="en-US"/>
              <a:t>Window frame or O type magnets. Produce uniform fields. Top uses racetrack coils while bottom uses saddle coils.</a:t>
            </a:r>
          </a:p>
        </p:txBody>
      </p:sp>
      <p:sp>
        <p:nvSpPr>
          <p:cNvPr id="13" name="TextBox 12">
            <a:extLst>
              <a:ext uri="{FF2B5EF4-FFF2-40B4-BE49-F238E27FC236}">
                <a16:creationId xmlns:a16="http://schemas.microsoft.com/office/drawing/2014/main" id="{EC3FBB80-D454-E035-9509-F012A6F3ED38}"/>
              </a:ext>
            </a:extLst>
          </p:cNvPr>
          <p:cNvSpPr txBox="1"/>
          <p:nvPr/>
        </p:nvSpPr>
        <p:spPr>
          <a:xfrm>
            <a:off x="914399" y="4670857"/>
            <a:ext cx="2755558" cy="369332"/>
          </a:xfrm>
          <a:prstGeom prst="rect">
            <a:avLst/>
          </a:prstGeom>
          <a:noFill/>
        </p:spPr>
        <p:txBody>
          <a:bodyPr wrap="square" rtlCol="0">
            <a:spAutoFit/>
          </a:bodyPr>
          <a:lstStyle/>
          <a:p>
            <a:r>
              <a:rPr lang="en-US"/>
              <a:t>AGS Dipole Magnets [2]</a:t>
            </a:r>
          </a:p>
        </p:txBody>
      </p:sp>
      <p:pic>
        <p:nvPicPr>
          <p:cNvPr id="15" name="Picture 14" descr="A close-up of a machine&#10;&#10;Description automatically generated">
            <a:extLst>
              <a:ext uri="{FF2B5EF4-FFF2-40B4-BE49-F238E27FC236}">
                <a16:creationId xmlns:a16="http://schemas.microsoft.com/office/drawing/2014/main" id="{937D814B-8B79-3822-799A-1DB2B6A0BE92}"/>
              </a:ext>
            </a:extLst>
          </p:cNvPr>
          <p:cNvPicPr>
            <a:picLocks noChangeAspect="1"/>
          </p:cNvPicPr>
          <p:nvPr/>
        </p:nvPicPr>
        <p:blipFill>
          <a:blip r:embed="rId4"/>
          <a:stretch>
            <a:fillRect/>
          </a:stretch>
        </p:blipFill>
        <p:spPr>
          <a:xfrm>
            <a:off x="914399" y="5076518"/>
            <a:ext cx="3606801" cy="1279832"/>
          </a:xfrm>
          <a:prstGeom prst="rect">
            <a:avLst/>
          </a:prstGeom>
        </p:spPr>
      </p:pic>
      <p:sp>
        <p:nvSpPr>
          <p:cNvPr id="16" name="TextBox 15">
            <a:extLst>
              <a:ext uri="{FF2B5EF4-FFF2-40B4-BE49-F238E27FC236}">
                <a16:creationId xmlns:a16="http://schemas.microsoft.com/office/drawing/2014/main" id="{0C87EA63-2B5A-15F0-F9CB-3C1F6EEED843}"/>
              </a:ext>
            </a:extLst>
          </p:cNvPr>
          <p:cNvSpPr txBox="1"/>
          <p:nvPr/>
        </p:nvSpPr>
        <p:spPr>
          <a:xfrm>
            <a:off x="939114" y="6356350"/>
            <a:ext cx="3606801" cy="369332"/>
          </a:xfrm>
          <a:prstGeom prst="rect">
            <a:avLst/>
          </a:prstGeom>
          <a:noFill/>
        </p:spPr>
        <p:txBody>
          <a:bodyPr wrap="square" rtlCol="0">
            <a:spAutoFit/>
          </a:bodyPr>
          <a:lstStyle/>
          <a:p>
            <a:r>
              <a:rPr lang="en-US"/>
              <a:t>Alternating Gradient Synchrotron</a:t>
            </a:r>
          </a:p>
        </p:txBody>
      </p:sp>
    </p:spTree>
    <p:extLst>
      <p:ext uri="{BB962C8B-B14F-4D97-AF65-F5344CB8AC3E}">
        <p14:creationId xmlns:p14="http://schemas.microsoft.com/office/powerpoint/2010/main" val="17455625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E04FA-9FE9-8F3C-97C6-625E6349A2D7}"/>
              </a:ext>
            </a:extLst>
          </p:cNvPr>
          <p:cNvSpPr>
            <a:spLocks noGrp="1"/>
          </p:cNvSpPr>
          <p:nvPr>
            <p:ph type="title"/>
          </p:nvPr>
        </p:nvSpPr>
        <p:spPr/>
        <p:txBody>
          <a:bodyPr/>
          <a:lstStyle/>
          <a:p>
            <a:r>
              <a:rPr lang="en-US"/>
              <a:t>Quadrupole Magnets</a:t>
            </a:r>
          </a:p>
        </p:txBody>
      </p:sp>
      <p:pic>
        <p:nvPicPr>
          <p:cNvPr id="7" name="Content Placeholder 6" descr="A blue and orange logo&#10;&#10;Description automatically generated">
            <a:extLst>
              <a:ext uri="{FF2B5EF4-FFF2-40B4-BE49-F238E27FC236}">
                <a16:creationId xmlns:a16="http://schemas.microsoft.com/office/drawing/2014/main" id="{523FEAA4-BD77-526B-B758-F7F21AAC942F}"/>
              </a:ext>
            </a:extLst>
          </p:cNvPr>
          <p:cNvPicPr>
            <a:picLocks noGrp="1" noChangeAspect="1"/>
          </p:cNvPicPr>
          <p:nvPr>
            <p:ph sz="half" idx="1"/>
          </p:nvPr>
        </p:nvPicPr>
        <p:blipFill>
          <a:blip r:embed="rId2"/>
          <a:stretch>
            <a:fillRect/>
          </a:stretch>
        </p:blipFill>
        <p:spPr>
          <a:xfrm>
            <a:off x="914400" y="3140746"/>
            <a:ext cx="5700458" cy="1567177"/>
          </a:xfrm>
        </p:spPr>
      </p:pic>
      <p:sp>
        <p:nvSpPr>
          <p:cNvPr id="5" name="Slide Number Placeholder 4">
            <a:extLst>
              <a:ext uri="{FF2B5EF4-FFF2-40B4-BE49-F238E27FC236}">
                <a16:creationId xmlns:a16="http://schemas.microsoft.com/office/drawing/2014/main" id="{E6E0388E-D628-249E-7B6E-E2A13A489C7E}"/>
              </a:ext>
            </a:extLst>
          </p:cNvPr>
          <p:cNvSpPr>
            <a:spLocks noGrp="1"/>
          </p:cNvSpPr>
          <p:nvPr>
            <p:ph type="sldNum" sz="quarter" idx="12"/>
          </p:nvPr>
        </p:nvSpPr>
        <p:spPr/>
        <p:txBody>
          <a:bodyPr/>
          <a:lstStyle/>
          <a:p>
            <a:fld id="{5D163D93-25A3-B24B-A169-30E7BD1DC745}" type="slidenum">
              <a:rPr lang="en-US" smtClean="0"/>
              <a:t>17</a:t>
            </a:fld>
            <a:endParaRPr lang="en-US"/>
          </a:p>
        </p:txBody>
      </p:sp>
      <p:sp>
        <p:nvSpPr>
          <p:cNvPr id="8" name="TextBox 7">
            <a:extLst>
              <a:ext uri="{FF2B5EF4-FFF2-40B4-BE49-F238E27FC236}">
                <a16:creationId xmlns:a16="http://schemas.microsoft.com/office/drawing/2014/main" id="{DDDBD6FA-2A19-2FC7-B55C-FF9DDBDACD8F}"/>
              </a:ext>
            </a:extLst>
          </p:cNvPr>
          <p:cNvSpPr txBox="1"/>
          <p:nvPr/>
        </p:nvSpPr>
        <p:spPr>
          <a:xfrm>
            <a:off x="914400" y="1621828"/>
            <a:ext cx="2631989" cy="1477328"/>
          </a:xfrm>
          <a:prstGeom prst="rect">
            <a:avLst/>
          </a:prstGeom>
          <a:noFill/>
        </p:spPr>
        <p:txBody>
          <a:bodyPr wrap="square" rtlCol="0">
            <a:spAutoFit/>
          </a:bodyPr>
          <a:lstStyle/>
          <a:p>
            <a:r>
              <a:rPr lang="en-US"/>
              <a:t>a) Standard Type Quadrupole. Provides larger coil windows and less saturation in pole roots</a:t>
            </a:r>
          </a:p>
        </p:txBody>
      </p:sp>
      <p:pic>
        <p:nvPicPr>
          <p:cNvPr id="9" name="Picture 8" descr="A blue machine with white parts&#10;&#10;Description automatically generated with medium confidence">
            <a:extLst>
              <a:ext uri="{FF2B5EF4-FFF2-40B4-BE49-F238E27FC236}">
                <a16:creationId xmlns:a16="http://schemas.microsoft.com/office/drawing/2014/main" id="{9AFE5958-7667-44AD-713A-B64D9A3AAB8A}"/>
              </a:ext>
            </a:extLst>
          </p:cNvPr>
          <p:cNvPicPr>
            <a:picLocks noChangeAspect="1"/>
          </p:cNvPicPr>
          <p:nvPr/>
        </p:nvPicPr>
        <p:blipFill>
          <a:blip r:embed="rId3"/>
          <a:stretch>
            <a:fillRect/>
          </a:stretch>
        </p:blipFill>
        <p:spPr>
          <a:xfrm>
            <a:off x="838200" y="4974314"/>
            <a:ext cx="1890584" cy="1747161"/>
          </a:xfrm>
          <a:prstGeom prst="rect">
            <a:avLst/>
          </a:prstGeom>
        </p:spPr>
      </p:pic>
      <p:sp>
        <p:nvSpPr>
          <p:cNvPr id="10" name="TextBox 9">
            <a:extLst>
              <a:ext uri="{FF2B5EF4-FFF2-40B4-BE49-F238E27FC236}">
                <a16:creationId xmlns:a16="http://schemas.microsoft.com/office/drawing/2014/main" id="{02F21F7B-0ADA-62D1-5336-5D71413C5381}"/>
              </a:ext>
            </a:extLst>
          </p:cNvPr>
          <p:cNvSpPr txBox="1"/>
          <p:nvPr/>
        </p:nvSpPr>
        <p:spPr>
          <a:xfrm>
            <a:off x="3622589" y="1621552"/>
            <a:ext cx="1615647" cy="1477328"/>
          </a:xfrm>
          <a:prstGeom prst="rect">
            <a:avLst/>
          </a:prstGeom>
          <a:noFill/>
        </p:spPr>
        <p:txBody>
          <a:bodyPr wrap="square" rtlCol="0">
            <a:spAutoFit/>
          </a:bodyPr>
          <a:lstStyle/>
          <a:p>
            <a:r>
              <a:rPr lang="en-US"/>
              <a:t>b) Collins Type. Expensive to make</a:t>
            </a:r>
          </a:p>
          <a:p>
            <a:r>
              <a:rPr lang="en-US"/>
              <a:t>Easily Accessible</a:t>
            </a:r>
          </a:p>
        </p:txBody>
      </p:sp>
      <p:sp>
        <p:nvSpPr>
          <p:cNvPr id="11" name="TextBox 10">
            <a:extLst>
              <a:ext uri="{FF2B5EF4-FFF2-40B4-BE49-F238E27FC236}">
                <a16:creationId xmlns:a16="http://schemas.microsoft.com/office/drawing/2014/main" id="{648074FF-9A70-0630-3D78-EB4EBDF5AC7F}"/>
              </a:ext>
            </a:extLst>
          </p:cNvPr>
          <p:cNvSpPr txBox="1"/>
          <p:nvPr/>
        </p:nvSpPr>
        <p:spPr>
          <a:xfrm>
            <a:off x="5314436" y="1690689"/>
            <a:ext cx="2334396" cy="1477328"/>
          </a:xfrm>
          <a:prstGeom prst="rect">
            <a:avLst/>
          </a:prstGeom>
          <a:noFill/>
        </p:spPr>
        <p:txBody>
          <a:bodyPr wrap="square" rtlCol="0">
            <a:spAutoFit/>
          </a:bodyPr>
          <a:lstStyle/>
          <a:p>
            <a:r>
              <a:rPr lang="en-US"/>
              <a:t>c)Panofsky,  Like window frame magnet, Excellent field quality, but only used as a corrector</a:t>
            </a:r>
          </a:p>
        </p:txBody>
      </p:sp>
      <p:pic>
        <p:nvPicPr>
          <p:cNvPr id="13" name="Picture 12" descr="A close-up of a machine&#10;&#10;Description automatically generated">
            <a:extLst>
              <a:ext uri="{FF2B5EF4-FFF2-40B4-BE49-F238E27FC236}">
                <a16:creationId xmlns:a16="http://schemas.microsoft.com/office/drawing/2014/main" id="{CFA26B93-0A38-AA31-9831-8636029387E3}"/>
              </a:ext>
            </a:extLst>
          </p:cNvPr>
          <p:cNvPicPr>
            <a:picLocks noChangeAspect="1"/>
          </p:cNvPicPr>
          <p:nvPr/>
        </p:nvPicPr>
        <p:blipFill>
          <a:blip r:embed="rId4"/>
          <a:stretch>
            <a:fillRect/>
          </a:stretch>
        </p:blipFill>
        <p:spPr>
          <a:xfrm>
            <a:off x="4801067" y="4838702"/>
            <a:ext cx="2180501" cy="1654173"/>
          </a:xfrm>
          <a:prstGeom prst="rect">
            <a:avLst/>
          </a:prstGeom>
        </p:spPr>
      </p:pic>
      <p:sp>
        <p:nvSpPr>
          <p:cNvPr id="14" name="TextBox 13">
            <a:extLst>
              <a:ext uri="{FF2B5EF4-FFF2-40B4-BE49-F238E27FC236}">
                <a16:creationId xmlns:a16="http://schemas.microsoft.com/office/drawing/2014/main" id="{AF6065A4-40F1-F5A4-E6A2-3709B24BADD6}"/>
              </a:ext>
            </a:extLst>
          </p:cNvPr>
          <p:cNvSpPr txBox="1"/>
          <p:nvPr/>
        </p:nvSpPr>
        <p:spPr>
          <a:xfrm>
            <a:off x="7451125" y="5433020"/>
            <a:ext cx="4841518" cy="923330"/>
          </a:xfrm>
          <a:prstGeom prst="rect">
            <a:avLst/>
          </a:prstGeom>
          <a:noFill/>
        </p:spPr>
        <p:txBody>
          <a:bodyPr wrap="none" rtlCol="0">
            <a:spAutoFit/>
          </a:bodyPr>
          <a:lstStyle/>
          <a:p>
            <a:r>
              <a:rPr lang="en-US"/>
              <a:t>*Not really and Iron Dominated Magnet since </a:t>
            </a:r>
          </a:p>
          <a:p>
            <a:r>
              <a:rPr lang="en-US"/>
              <a:t>Field is determined  by current distribution</a:t>
            </a:r>
          </a:p>
          <a:p>
            <a:r>
              <a:rPr lang="en-US"/>
              <a:t>in the coper conductors and not the iron yoke. [4]</a:t>
            </a:r>
          </a:p>
        </p:txBody>
      </p:sp>
      <p:sp>
        <p:nvSpPr>
          <p:cNvPr id="15" name="TextBox 14">
            <a:extLst>
              <a:ext uri="{FF2B5EF4-FFF2-40B4-BE49-F238E27FC236}">
                <a16:creationId xmlns:a16="http://schemas.microsoft.com/office/drawing/2014/main" id="{DEC8BCAF-4EEE-E729-BBF1-BD8BE184DFF3}"/>
              </a:ext>
            </a:extLst>
          </p:cNvPr>
          <p:cNvSpPr txBox="1"/>
          <p:nvPr/>
        </p:nvSpPr>
        <p:spPr>
          <a:xfrm>
            <a:off x="2817341" y="5313405"/>
            <a:ext cx="442750" cy="369332"/>
          </a:xfrm>
          <a:prstGeom prst="rect">
            <a:avLst/>
          </a:prstGeom>
          <a:noFill/>
        </p:spPr>
        <p:txBody>
          <a:bodyPr wrap="none" rtlCol="0">
            <a:spAutoFit/>
          </a:bodyPr>
          <a:lstStyle/>
          <a:p>
            <a:r>
              <a:rPr lang="en-US"/>
              <a:t>[4]</a:t>
            </a:r>
          </a:p>
        </p:txBody>
      </p:sp>
    </p:spTree>
    <p:extLst>
      <p:ext uri="{BB962C8B-B14F-4D97-AF65-F5344CB8AC3E}">
        <p14:creationId xmlns:p14="http://schemas.microsoft.com/office/powerpoint/2010/main" val="27793495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84596-8906-8799-1317-04DD181E6D6D}"/>
              </a:ext>
            </a:extLst>
          </p:cNvPr>
          <p:cNvSpPr>
            <a:spLocks noGrp="1"/>
          </p:cNvSpPr>
          <p:nvPr>
            <p:ph type="title"/>
          </p:nvPr>
        </p:nvSpPr>
        <p:spPr>
          <a:xfrm>
            <a:off x="838200" y="2766218"/>
            <a:ext cx="10515600" cy="1325563"/>
          </a:xfrm>
        </p:spPr>
        <p:txBody>
          <a:bodyPr/>
          <a:lstStyle/>
          <a:p>
            <a:r>
              <a:rPr lang="en-US">
                <a:cs typeface="Calibri Light"/>
              </a:rPr>
              <a:t>Coil Excitation/Hysteresis</a:t>
            </a:r>
            <a:endParaRPr lang="en-US"/>
          </a:p>
        </p:txBody>
      </p:sp>
      <p:sp>
        <p:nvSpPr>
          <p:cNvPr id="3" name="Slide Number Placeholder 2">
            <a:extLst>
              <a:ext uri="{FF2B5EF4-FFF2-40B4-BE49-F238E27FC236}">
                <a16:creationId xmlns:a16="http://schemas.microsoft.com/office/drawing/2014/main" id="{6F07E50D-A56F-446B-8E29-4C609DDBDAEE}"/>
              </a:ext>
            </a:extLst>
          </p:cNvPr>
          <p:cNvSpPr>
            <a:spLocks noGrp="1"/>
          </p:cNvSpPr>
          <p:nvPr>
            <p:ph type="sldNum" sz="quarter" idx="12"/>
          </p:nvPr>
        </p:nvSpPr>
        <p:spPr/>
        <p:txBody>
          <a:bodyPr/>
          <a:lstStyle/>
          <a:p>
            <a:fld id="{5D163D93-25A3-B24B-A169-30E7BD1DC745}" type="slidenum">
              <a:rPr lang="en-US" smtClean="0"/>
              <a:t>18</a:t>
            </a:fld>
            <a:endParaRPr lang="en-US"/>
          </a:p>
        </p:txBody>
      </p:sp>
    </p:spTree>
    <p:extLst>
      <p:ext uri="{BB962C8B-B14F-4D97-AF65-F5344CB8AC3E}">
        <p14:creationId xmlns:p14="http://schemas.microsoft.com/office/powerpoint/2010/main" val="13002731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FC1DE-82A8-B588-9E0B-7245D4C12DEF}"/>
              </a:ext>
            </a:extLst>
          </p:cNvPr>
          <p:cNvSpPr>
            <a:spLocks noGrp="1"/>
          </p:cNvSpPr>
          <p:nvPr>
            <p:ph type="title"/>
          </p:nvPr>
        </p:nvSpPr>
        <p:spPr/>
        <p:txBody>
          <a:bodyPr/>
          <a:lstStyle/>
          <a:p>
            <a:r>
              <a:rPr lang="en-US"/>
              <a:t>Table of Contents</a:t>
            </a:r>
          </a:p>
        </p:txBody>
      </p:sp>
      <p:sp>
        <p:nvSpPr>
          <p:cNvPr id="3" name="Content Placeholder 2">
            <a:extLst>
              <a:ext uri="{FF2B5EF4-FFF2-40B4-BE49-F238E27FC236}">
                <a16:creationId xmlns:a16="http://schemas.microsoft.com/office/drawing/2014/main" id="{0D77A637-03E3-1C1A-9F80-58E9B700E85D}"/>
              </a:ext>
            </a:extLst>
          </p:cNvPr>
          <p:cNvSpPr>
            <a:spLocks noGrp="1"/>
          </p:cNvSpPr>
          <p:nvPr>
            <p:ph idx="1"/>
          </p:nvPr>
        </p:nvSpPr>
        <p:spPr/>
        <p:txBody>
          <a:bodyPr/>
          <a:lstStyle/>
          <a:p>
            <a:pPr lvl="2"/>
            <a:r>
              <a:rPr lang="en-US" dirty="0"/>
              <a:t>Maxwell Equations In matter/ In vacuum (3-5) </a:t>
            </a:r>
          </a:p>
          <a:p>
            <a:pPr lvl="2"/>
            <a:r>
              <a:rPr lang="en-US" dirty="0"/>
              <a:t>Derivation of Multipole Magnetic Expansion (7-9)</a:t>
            </a:r>
          </a:p>
          <a:p>
            <a:pPr lvl="2"/>
            <a:r>
              <a:rPr lang="en-US" dirty="0"/>
              <a:t>Types of Magnets &amp; uses (11-17)</a:t>
            </a:r>
          </a:p>
          <a:p>
            <a:pPr lvl="2"/>
            <a:r>
              <a:rPr lang="en-US" dirty="0"/>
              <a:t>Hysteresis/Materials/Coil Excitations (19-20)</a:t>
            </a:r>
          </a:p>
          <a:p>
            <a:pPr lvl="2"/>
            <a:r>
              <a:rPr lang="en-US" dirty="0"/>
              <a:t>Conclusion (21)</a:t>
            </a:r>
          </a:p>
          <a:p>
            <a:pPr lvl="2"/>
            <a:endParaRPr lang="en-US"/>
          </a:p>
          <a:p>
            <a:pPr lvl="2"/>
            <a:endParaRPr lang="en-US"/>
          </a:p>
          <a:p>
            <a:pPr lvl="2"/>
            <a:endParaRPr lang="en-US"/>
          </a:p>
          <a:p>
            <a:pPr lvl="2"/>
            <a:endParaRPr lang="en-US"/>
          </a:p>
          <a:p>
            <a:pPr lvl="1"/>
            <a:endParaRPr lang="en-US"/>
          </a:p>
          <a:p>
            <a:endParaRPr lang="en-US"/>
          </a:p>
          <a:p>
            <a:endParaRPr lang="en-US"/>
          </a:p>
        </p:txBody>
      </p:sp>
      <p:sp>
        <p:nvSpPr>
          <p:cNvPr id="6" name="Slide Number Placeholder 5">
            <a:extLst>
              <a:ext uri="{FF2B5EF4-FFF2-40B4-BE49-F238E27FC236}">
                <a16:creationId xmlns:a16="http://schemas.microsoft.com/office/drawing/2014/main" id="{D6C66EC8-EBFC-C5F0-4BC7-AFD897806DEF}"/>
              </a:ext>
            </a:extLst>
          </p:cNvPr>
          <p:cNvSpPr>
            <a:spLocks noGrp="1"/>
          </p:cNvSpPr>
          <p:nvPr>
            <p:ph type="sldNum" sz="quarter" idx="12"/>
          </p:nvPr>
        </p:nvSpPr>
        <p:spPr/>
        <p:txBody>
          <a:bodyPr/>
          <a:lstStyle/>
          <a:p>
            <a:fld id="{5353B96F-9D7A-4A77-8C9F-7B3CC5514152}" type="slidenum">
              <a:rPr lang="en-US" smtClean="0"/>
              <a:pPr/>
              <a:t>1</a:t>
            </a:fld>
            <a:endParaRPr lang="en-US"/>
          </a:p>
        </p:txBody>
      </p:sp>
    </p:spTree>
    <p:extLst>
      <p:ext uri="{BB962C8B-B14F-4D97-AF65-F5344CB8AC3E}">
        <p14:creationId xmlns:p14="http://schemas.microsoft.com/office/powerpoint/2010/main" val="1140102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9A6E6-27D6-6231-202A-AD626AF535B5}"/>
              </a:ext>
            </a:extLst>
          </p:cNvPr>
          <p:cNvSpPr>
            <a:spLocks noGrp="1"/>
          </p:cNvSpPr>
          <p:nvPr>
            <p:ph type="title"/>
          </p:nvPr>
        </p:nvSpPr>
        <p:spPr/>
        <p:txBody>
          <a:bodyPr/>
          <a:lstStyle/>
          <a:p>
            <a:r>
              <a:rPr lang="en-US"/>
              <a:t>Coil Excitations For Dipole, Quad, Sextupole</a:t>
            </a:r>
          </a:p>
        </p:txBody>
      </p:sp>
      <p:sp>
        <p:nvSpPr>
          <p:cNvPr id="3" name="Content Placeholder 2">
            <a:extLst>
              <a:ext uri="{FF2B5EF4-FFF2-40B4-BE49-F238E27FC236}">
                <a16:creationId xmlns:a16="http://schemas.microsoft.com/office/drawing/2014/main" id="{251118B4-D1CB-B6C3-34BA-E188A07AAE00}"/>
              </a:ext>
            </a:extLst>
          </p:cNvPr>
          <p:cNvSpPr>
            <a:spLocks noGrp="1"/>
          </p:cNvSpPr>
          <p:nvPr>
            <p:ph sz="half" idx="1"/>
          </p:nvPr>
        </p:nvSpPr>
        <p:spPr>
          <a:xfrm>
            <a:off x="570982" y="1799434"/>
            <a:ext cx="5181600" cy="4351338"/>
          </a:xfrm>
        </p:spPr>
        <p:txBody>
          <a:bodyPr>
            <a:normAutofit/>
          </a:bodyPr>
          <a:lstStyle/>
          <a:p>
            <a:r>
              <a:rPr lang="en-US" sz="1700"/>
              <a:t>Apply Amperes Loop law along the Iron magnet to obtain the needed current to the coils to  provided the desired Magnetic Flux or field in the magnet.</a:t>
            </a:r>
          </a:p>
        </p:txBody>
      </p:sp>
      <p:sp>
        <p:nvSpPr>
          <p:cNvPr id="5" name="Slide Number Placeholder 4">
            <a:extLst>
              <a:ext uri="{FF2B5EF4-FFF2-40B4-BE49-F238E27FC236}">
                <a16:creationId xmlns:a16="http://schemas.microsoft.com/office/drawing/2014/main" id="{2EE14246-0C4B-2DA0-3C09-130DCB0E15BA}"/>
              </a:ext>
            </a:extLst>
          </p:cNvPr>
          <p:cNvSpPr>
            <a:spLocks noGrp="1"/>
          </p:cNvSpPr>
          <p:nvPr>
            <p:ph type="sldNum" sz="quarter" idx="12"/>
          </p:nvPr>
        </p:nvSpPr>
        <p:spPr/>
        <p:txBody>
          <a:bodyPr/>
          <a:lstStyle/>
          <a:p>
            <a:fld id="{5D163D93-25A3-B24B-A169-30E7BD1DC745}" type="slidenum">
              <a:rPr lang="en-US" smtClean="0"/>
              <a:t>19</a:t>
            </a:fld>
            <a:endParaRPr lang="en-US"/>
          </a:p>
        </p:txBody>
      </p:sp>
      <p:pic>
        <p:nvPicPr>
          <p:cNvPr id="7" name="Picture 6" descr="A mathematical equation with black text&#10;&#10;Description automatically generated">
            <a:extLst>
              <a:ext uri="{FF2B5EF4-FFF2-40B4-BE49-F238E27FC236}">
                <a16:creationId xmlns:a16="http://schemas.microsoft.com/office/drawing/2014/main" id="{4998CF51-40E8-87D3-FE80-12374AC0F753}"/>
              </a:ext>
            </a:extLst>
          </p:cNvPr>
          <p:cNvPicPr>
            <a:picLocks noChangeAspect="1"/>
          </p:cNvPicPr>
          <p:nvPr/>
        </p:nvPicPr>
        <p:blipFill>
          <a:blip r:embed="rId2"/>
          <a:stretch>
            <a:fillRect/>
          </a:stretch>
        </p:blipFill>
        <p:spPr>
          <a:xfrm>
            <a:off x="9277864" y="1690688"/>
            <a:ext cx="1500659" cy="1185521"/>
          </a:xfrm>
          <a:prstGeom prst="rect">
            <a:avLst/>
          </a:prstGeom>
        </p:spPr>
      </p:pic>
      <p:sp>
        <p:nvSpPr>
          <p:cNvPr id="8" name="TextBox 7">
            <a:extLst>
              <a:ext uri="{FF2B5EF4-FFF2-40B4-BE49-F238E27FC236}">
                <a16:creationId xmlns:a16="http://schemas.microsoft.com/office/drawing/2014/main" id="{4ABCE089-10CF-B7D1-F6A4-04763B5603CE}"/>
              </a:ext>
            </a:extLst>
          </p:cNvPr>
          <p:cNvSpPr txBox="1"/>
          <p:nvPr/>
        </p:nvSpPr>
        <p:spPr>
          <a:xfrm>
            <a:off x="7142205" y="2089869"/>
            <a:ext cx="1929369" cy="369332"/>
          </a:xfrm>
          <a:prstGeom prst="rect">
            <a:avLst/>
          </a:prstGeom>
          <a:noFill/>
        </p:spPr>
        <p:txBody>
          <a:bodyPr wrap="square" rtlCol="0">
            <a:spAutoFit/>
          </a:bodyPr>
          <a:lstStyle/>
          <a:p>
            <a:r>
              <a:rPr lang="en-US"/>
              <a:t>n = 2 Quadrupole</a:t>
            </a:r>
          </a:p>
        </p:txBody>
      </p:sp>
      <p:sp>
        <p:nvSpPr>
          <p:cNvPr id="9" name="TextBox 8">
            <a:extLst>
              <a:ext uri="{FF2B5EF4-FFF2-40B4-BE49-F238E27FC236}">
                <a16:creationId xmlns:a16="http://schemas.microsoft.com/office/drawing/2014/main" id="{16D7A4DF-722F-A4B2-6485-5A7D592A10AF}"/>
              </a:ext>
            </a:extLst>
          </p:cNvPr>
          <p:cNvSpPr txBox="1"/>
          <p:nvPr/>
        </p:nvSpPr>
        <p:spPr>
          <a:xfrm>
            <a:off x="7220124" y="3585143"/>
            <a:ext cx="1929368" cy="369332"/>
          </a:xfrm>
          <a:prstGeom prst="rect">
            <a:avLst/>
          </a:prstGeom>
          <a:noFill/>
        </p:spPr>
        <p:txBody>
          <a:bodyPr wrap="square" rtlCol="0">
            <a:spAutoFit/>
          </a:bodyPr>
          <a:lstStyle/>
          <a:p>
            <a:r>
              <a:rPr lang="en-US"/>
              <a:t>n = 3 Sextupole</a:t>
            </a:r>
          </a:p>
        </p:txBody>
      </p:sp>
      <p:pic>
        <p:nvPicPr>
          <p:cNvPr id="11" name="Picture 10" descr="A mathematical equation with black text&#10;&#10;Description automatically generated">
            <a:extLst>
              <a:ext uri="{FF2B5EF4-FFF2-40B4-BE49-F238E27FC236}">
                <a16:creationId xmlns:a16="http://schemas.microsoft.com/office/drawing/2014/main" id="{DD20E740-A7C0-D230-F178-0C33738290F8}"/>
              </a:ext>
            </a:extLst>
          </p:cNvPr>
          <p:cNvPicPr>
            <a:picLocks noChangeAspect="1"/>
          </p:cNvPicPr>
          <p:nvPr/>
        </p:nvPicPr>
        <p:blipFill>
          <a:blip r:embed="rId3"/>
          <a:stretch>
            <a:fillRect/>
          </a:stretch>
        </p:blipFill>
        <p:spPr>
          <a:xfrm>
            <a:off x="9277863" y="3391694"/>
            <a:ext cx="1500659" cy="666960"/>
          </a:xfrm>
          <a:prstGeom prst="rect">
            <a:avLst/>
          </a:prstGeom>
        </p:spPr>
      </p:pic>
      <p:sp>
        <p:nvSpPr>
          <p:cNvPr id="12" name="TextBox 11">
            <a:extLst>
              <a:ext uri="{FF2B5EF4-FFF2-40B4-BE49-F238E27FC236}">
                <a16:creationId xmlns:a16="http://schemas.microsoft.com/office/drawing/2014/main" id="{8E8C0C5C-A199-B764-B613-443FE76F2E78}"/>
              </a:ext>
            </a:extLst>
          </p:cNvPr>
          <p:cNvSpPr txBox="1"/>
          <p:nvPr/>
        </p:nvSpPr>
        <p:spPr>
          <a:xfrm>
            <a:off x="7512395" y="5080417"/>
            <a:ext cx="1344825" cy="369332"/>
          </a:xfrm>
          <a:prstGeom prst="rect">
            <a:avLst/>
          </a:prstGeom>
          <a:noFill/>
        </p:spPr>
        <p:txBody>
          <a:bodyPr wrap="square" rtlCol="0">
            <a:spAutoFit/>
          </a:bodyPr>
          <a:lstStyle/>
          <a:p>
            <a:r>
              <a:rPr lang="en-US"/>
              <a:t>n = 1 Dipole</a:t>
            </a:r>
          </a:p>
        </p:txBody>
      </p:sp>
      <p:pic>
        <p:nvPicPr>
          <p:cNvPr id="14" name="Picture 13">
            <a:extLst>
              <a:ext uri="{FF2B5EF4-FFF2-40B4-BE49-F238E27FC236}">
                <a16:creationId xmlns:a16="http://schemas.microsoft.com/office/drawing/2014/main" id="{8845C0B1-5B23-C960-D047-02B6982AFD16}"/>
              </a:ext>
            </a:extLst>
          </p:cNvPr>
          <p:cNvPicPr>
            <a:picLocks noChangeAspect="1"/>
          </p:cNvPicPr>
          <p:nvPr/>
        </p:nvPicPr>
        <p:blipFill>
          <a:blip r:embed="rId4"/>
          <a:srcRect/>
          <a:stretch/>
        </p:blipFill>
        <p:spPr>
          <a:xfrm>
            <a:off x="9412501" y="4936488"/>
            <a:ext cx="1366021" cy="804293"/>
          </a:xfrm>
          <a:prstGeom prst="rect">
            <a:avLst/>
          </a:prstGeom>
        </p:spPr>
      </p:pic>
      <p:sp>
        <p:nvSpPr>
          <p:cNvPr id="15" name="TextBox 14">
            <a:extLst>
              <a:ext uri="{FF2B5EF4-FFF2-40B4-BE49-F238E27FC236}">
                <a16:creationId xmlns:a16="http://schemas.microsoft.com/office/drawing/2014/main" id="{0C57C6F3-6956-DAA8-EEDF-CDB7AB589317}"/>
              </a:ext>
            </a:extLst>
          </p:cNvPr>
          <p:cNvSpPr txBox="1"/>
          <p:nvPr/>
        </p:nvSpPr>
        <p:spPr>
          <a:xfrm>
            <a:off x="10990732" y="5060819"/>
            <a:ext cx="972446" cy="646331"/>
          </a:xfrm>
          <a:prstGeom prst="rect">
            <a:avLst/>
          </a:prstGeom>
          <a:noFill/>
        </p:spPr>
        <p:txBody>
          <a:bodyPr wrap="none" rtlCol="0">
            <a:spAutoFit/>
          </a:bodyPr>
          <a:lstStyle/>
          <a:p>
            <a:r>
              <a:rPr lang="en-US"/>
              <a:t>Window</a:t>
            </a:r>
          </a:p>
          <a:p>
            <a:r>
              <a:rPr lang="en-US"/>
              <a:t>Magnet</a:t>
            </a:r>
          </a:p>
        </p:txBody>
      </p:sp>
      <p:sp>
        <p:nvSpPr>
          <p:cNvPr id="16" name="TextBox 15">
            <a:extLst>
              <a:ext uri="{FF2B5EF4-FFF2-40B4-BE49-F238E27FC236}">
                <a16:creationId xmlns:a16="http://schemas.microsoft.com/office/drawing/2014/main" id="{ECA67624-6870-B85C-DCEC-68C3F994EF7B}"/>
              </a:ext>
            </a:extLst>
          </p:cNvPr>
          <p:cNvSpPr txBox="1"/>
          <p:nvPr/>
        </p:nvSpPr>
        <p:spPr>
          <a:xfrm>
            <a:off x="11084011" y="2113005"/>
            <a:ext cx="442750" cy="369332"/>
          </a:xfrm>
          <a:prstGeom prst="rect">
            <a:avLst/>
          </a:prstGeom>
          <a:noFill/>
        </p:spPr>
        <p:txBody>
          <a:bodyPr wrap="none" rtlCol="0">
            <a:spAutoFit/>
          </a:bodyPr>
          <a:lstStyle/>
          <a:p>
            <a:r>
              <a:rPr lang="en-US"/>
              <a:t>[2]</a:t>
            </a:r>
          </a:p>
        </p:txBody>
      </p:sp>
      <p:sp>
        <p:nvSpPr>
          <p:cNvPr id="17" name="TextBox 16">
            <a:extLst>
              <a:ext uri="{FF2B5EF4-FFF2-40B4-BE49-F238E27FC236}">
                <a16:creationId xmlns:a16="http://schemas.microsoft.com/office/drawing/2014/main" id="{3F4658E0-9F5E-6560-72C1-18EB11369A82}"/>
              </a:ext>
            </a:extLst>
          </p:cNvPr>
          <p:cNvSpPr txBox="1"/>
          <p:nvPr/>
        </p:nvSpPr>
        <p:spPr>
          <a:xfrm>
            <a:off x="11170508" y="3608173"/>
            <a:ext cx="442750" cy="369332"/>
          </a:xfrm>
          <a:prstGeom prst="rect">
            <a:avLst/>
          </a:prstGeom>
          <a:noFill/>
        </p:spPr>
        <p:txBody>
          <a:bodyPr wrap="none" rtlCol="0">
            <a:spAutoFit/>
          </a:bodyPr>
          <a:lstStyle/>
          <a:p>
            <a:r>
              <a:rPr lang="en-US"/>
              <a:t>[2]</a:t>
            </a:r>
          </a:p>
        </p:txBody>
      </p:sp>
      <p:pic>
        <p:nvPicPr>
          <p:cNvPr id="19" name="Picture 18" descr="A math equations with black text&#10;&#10;Description automatically generated with medium confidence">
            <a:extLst>
              <a:ext uri="{FF2B5EF4-FFF2-40B4-BE49-F238E27FC236}">
                <a16:creationId xmlns:a16="http://schemas.microsoft.com/office/drawing/2014/main" id="{B719311B-F12C-4DE1-083E-83EAB08138C1}"/>
              </a:ext>
            </a:extLst>
          </p:cNvPr>
          <p:cNvPicPr>
            <a:picLocks noChangeAspect="1"/>
          </p:cNvPicPr>
          <p:nvPr/>
        </p:nvPicPr>
        <p:blipFill>
          <a:blip r:embed="rId5"/>
          <a:stretch>
            <a:fillRect/>
          </a:stretch>
        </p:blipFill>
        <p:spPr>
          <a:xfrm>
            <a:off x="1447970" y="2727328"/>
            <a:ext cx="2345038" cy="1172519"/>
          </a:xfrm>
          <a:prstGeom prst="rect">
            <a:avLst/>
          </a:prstGeom>
        </p:spPr>
      </p:pic>
      <p:pic>
        <p:nvPicPr>
          <p:cNvPr id="21" name="Picture 20" descr="A diagram of a type of iron&#10;&#10;Description automatically generated">
            <a:extLst>
              <a:ext uri="{FF2B5EF4-FFF2-40B4-BE49-F238E27FC236}">
                <a16:creationId xmlns:a16="http://schemas.microsoft.com/office/drawing/2014/main" id="{FA1E1915-2C8C-D16E-0D59-C4D9B02E2FBF}"/>
              </a:ext>
            </a:extLst>
          </p:cNvPr>
          <p:cNvPicPr>
            <a:picLocks noChangeAspect="1"/>
          </p:cNvPicPr>
          <p:nvPr/>
        </p:nvPicPr>
        <p:blipFill>
          <a:blip r:embed="rId6"/>
          <a:stretch>
            <a:fillRect/>
          </a:stretch>
        </p:blipFill>
        <p:spPr>
          <a:xfrm>
            <a:off x="570982" y="4168013"/>
            <a:ext cx="4174868" cy="2341241"/>
          </a:xfrm>
          <a:prstGeom prst="rect">
            <a:avLst/>
          </a:prstGeom>
        </p:spPr>
      </p:pic>
      <p:pic>
        <p:nvPicPr>
          <p:cNvPr id="23" name="Picture 22" descr="A black text on a white background&#10;&#10;Description automatically generated">
            <a:extLst>
              <a:ext uri="{FF2B5EF4-FFF2-40B4-BE49-F238E27FC236}">
                <a16:creationId xmlns:a16="http://schemas.microsoft.com/office/drawing/2014/main" id="{78FF204F-2121-56BD-9E5B-A51869E222DF}"/>
              </a:ext>
            </a:extLst>
          </p:cNvPr>
          <p:cNvPicPr>
            <a:picLocks noChangeAspect="1"/>
          </p:cNvPicPr>
          <p:nvPr/>
        </p:nvPicPr>
        <p:blipFill>
          <a:blip r:embed="rId7"/>
          <a:stretch>
            <a:fillRect/>
          </a:stretch>
        </p:blipFill>
        <p:spPr>
          <a:xfrm>
            <a:off x="4288481" y="4197671"/>
            <a:ext cx="3014362" cy="437198"/>
          </a:xfrm>
          <a:prstGeom prst="rect">
            <a:avLst/>
          </a:prstGeom>
        </p:spPr>
      </p:pic>
    </p:spTree>
    <p:extLst>
      <p:ext uri="{BB962C8B-B14F-4D97-AF65-F5344CB8AC3E}">
        <p14:creationId xmlns:p14="http://schemas.microsoft.com/office/powerpoint/2010/main" val="27479672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13F50-D68B-F573-56DC-7FA1BF0EC4AA}"/>
              </a:ext>
            </a:extLst>
          </p:cNvPr>
          <p:cNvSpPr>
            <a:spLocks noGrp="1"/>
          </p:cNvSpPr>
          <p:nvPr>
            <p:ph type="title"/>
          </p:nvPr>
        </p:nvSpPr>
        <p:spPr/>
        <p:txBody>
          <a:bodyPr/>
          <a:lstStyle/>
          <a:p>
            <a:r>
              <a:rPr lang="en-US"/>
              <a:t>Hysteresis B(H) curves</a:t>
            </a:r>
          </a:p>
        </p:txBody>
      </p:sp>
      <p:sp>
        <p:nvSpPr>
          <p:cNvPr id="3" name="Slide Number Placeholder 2">
            <a:extLst>
              <a:ext uri="{FF2B5EF4-FFF2-40B4-BE49-F238E27FC236}">
                <a16:creationId xmlns:a16="http://schemas.microsoft.com/office/drawing/2014/main" id="{E294B57D-BAF0-90AE-AAD1-25BA1210A204}"/>
              </a:ext>
            </a:extLst>
          </p:cNvPr>
          <p:cNvSpPr>
            <a:spLocks noGrp="1"/>
          </p:cNvSpPr>
          <p:nvPr>
            <p:ph type="sldNum" sz="quarter" idx="12"/>
          </p:nvPr>
        </p:nvSpPr>
        <p:spPr/>
        <p:txBody>
          <a:bodyPr/>
          <a:lstStyle/>
          <a:p>
            <a:fld id="{5D163D93-25A3-B24B-A169-30E7BD1DC745}" type="slidenum">
              <a:rPr lang="en-US" smtClean="0"/>
              <a:t>20</a:t>
            </a:fld>
            <a:endParaRPr lang="en-US"/>
          </a:p>
        </p:txBody>
      </p:sp>
      <p:pic>
        <p:nvPicPr>
          <p:cNvPr id="9" name="Picture 8" descr="Graph with lines and letters on it&#10;&#10;Description automatically generated">
            <a:extLst>
              <a:ext uri="{FF2B5EF4-FFF2-40B4-BE49-F238E27FC236}">
                <a16:creationId xmlns:a16="http://schemas.microsoft.com/office/drawing/2014/main" id="{8B0B6014-8F84-7BAB-2439-F4605F2FFFD5}"/>
              </a:ext>
            </a:extLst>
          </p:cNvPr>
          <p:cNvPicPr>
            <a:picLocks noChangeAspect="1"/>
          </p:cNvPicPr>
          <p:nvPr/>
        </p:nvPicPr>
        <p:blipFill>
          <a:blip r:embed="rId2"/>
          <a:stretch>
            <a:fillRect/>
          </a:stretch>
        </p:blipFill>
        <p:spPr>
          <a:xfrm>
            <a:off x="838201" y="1690688"/>
            <a:ext cx="2856470" cy="2672494"/>
          </a:xfrm>
          <a:prstGeom prst="rect">
            <a:avLst/>
          </a:prstGeom>
        </p:spPr>
      </p:pic>
      <p:sp>
        <p:nvSpPr>
          <p:cNvPr id="11" name="TextBox 10">
            <a:extLst>
              <a:ext uri="{FF2B5EF4-FFF2-40B4-BE49-F238E27FC236}">
                <a16:creationId xmlns:a16="http://schemas.microsoft.com/office/drawing/2014/main" id="{F800AFD2-4D0E-4E33-8F77-9F4C7C1E590C}"/>
              </a:ext>
            </a:extLst>
          </p:cNvPr>
          <p:cNvSpPr txBox="1"/>
          <p:nvPr/>
        </p:nvSpPr>
        <p:spPr>
          <a:xfrm>
            <a:off x="300490" y="1858472"/>
            <a:ext cx="442750" cy="369332"/>
          </a:xfrm>
          <a:prstGeom prst="rect">
            <a:avLst/>
          </a:prstGeom>
          <a:noFill/>
        </p:spPr>
        <p:txBody>
          <a:bodyPr wrap="none" rtlCol="0">
            <a:spAutoFit/>
          </a:bodyPr>
          <a:lstStyle/>
          <a:p>
            <a:r>
              <a:rPr lang="en-US"/>
              <a:t>[1]</a:t>
            </a:r>
          </a:p>
        </p:txBody>
      </p:sp>
      <p:sp>
        <p:nvSpPr>
          <p:cNvPr id="14" name="TextBox 13">
            <a:extLst>
              <a:ext uri="{FF2B5EF4-FFF2-40B4-BE49-F238E27FC236}">
                <a16:creationId xmlns:a16="http://schemas.microsoft.com/office/drawing/2014/main" id="{52810959-09F4-EBA3-BBB7-C911ECC8DD11}"/>
              </a:ext>
            </a:extLst>
          </p:cNvPr>
          <p:cNvSpPr txBox="1"/>
          <p:nvPr/>
        </p:nvSpPr>
        <p:spPr>
          <a:xfrm>
            <a:off x="4893275" y="1690687"/>
            <a:ext cx="7298725" cy="2862322"/>
          </a:xfrm>
          <a:prstGeom prst="rect">
            <a:avLst/>
          </a:prstGeom>
          <a:noFill/>
        </p:spPr>
        <p:txBody>
          <a:bodyPr wrap="square" rtlCol="0">
            <a:spAutoFit/>
          </a:bodyPr>
          <a:lstStyle/>
          <a:p>
            <a:pPr marL="285750" indent="-285750">
              <a:buFont typeface="Arial" panose="020B0604020202020204" pitchFamily="34" charset="0"/>
              <a:buChar char="•"/>
            </a:pPr>
            <a:r>
              <a:rPr lang="en-US"/>
              <a:t>Flux induction B(H) as a function of field strength is different when </a:t>
            </a:r>
          </a:p>
          <a:p>
            <a:r>
              <a:rPr lang="en-US"/>
              <a:t>Increasing or decreasing strength</a:t>
            </a:r>
          </a:p>
          <a:p>
            <a:pPr marL="285750" indent="-285750">
              <a:buFont typeface="Arial" panose="020B0604020202020204" pitchFamily="34" charset="0"/>
              <a:buChar char="•"/>
            </a:pPr>
            <a:r>
              <a:rPr lang="en-US"/>
              <a:t>When the current is switched off some magnetic </a:t>
            </a:r>
            <a:r>
              <a:rPr lang="en-US" err="1"/>
              <a:t>polarizaition</a:t>
            </a:r>
            <a:r>
              <a:rPr lang="en-US"/>
              <a:t> of iron Remains (Remanent Field)</a:t>
            </a:r>
          </a:p>
          <a:p>
            <a:pPr marL="285750" indent="-285750">
              <a:buFont typeface="Arial" panose="020B0604020202020204" pitchFamily="34" charset="0"/>
              <a:buChar char="•"/>
            </a:pPr>
            <a:r>
              <a:rPr lang="en-US"/>
              <a:t>Width of the curve is determined by the coercive force </a:t>
            </a:r>
            <a:r>
              <a:rPr lang="en-US" err="1"/>
              <a:t>Hc</a:t>
            </a:r>
            <a:r>
              <a:rPr lang="en-US"/>
              <a:t>.</a:t>
            </a:r>
          </a:p>
          <a:p>
            <a:pPr marL="285750" indent="-285750">
              <a:buFont typeface="Arial" panose="020B0604020202020204" pitchFamily="34" charset="0"/>
              <a:buChar char="•"/>
            </a:pPr>
            <a:r>
              <a:rPr lang="en-US" err="1"/>
              <a:t>Hc</a:t>
            </a:r>
            <a:r>
              <a:rPr lang="en-US"/>
              <a:t> &lt; 1000 A/m Soft Magnetic ex Electro Steel </a:t>
            </a:r>
          </a:p>
          <a:p>
            <a:pPr marL="285750" indent="-285750">
              <a:buFont typeface="Arial" panose="020B0604020202020204" pitchFamily="34" charset="0"/>
              <a:buChar char="•"/>
            </a:pPr>
            <a:r>
              <a:rPr lang="en-US" err="1"/>
              <a:t>Hc</a:t>
            </a:r>
            <a:r>
              <a:rPr lang="en-US"/>
              <a:t> &gt; 1000 A/m hard magnetic ex permanent magnets [4]</a:t>
            </a:r>
          </a:p>
          <a:p>
            <a:pPr marL="285750" indent="-285750">
              <a:buFont typeface="Arial" panose="020B0604020202020204" pitchFamily="34" charset="0"/>
              <a:buChar char="•"/>
            </a:pPr>
            <a:endParaRPr lang="en-US"/>
          </a:p>
          <a:p>
            <a:r>
              <a:rPr lang="en-US">
                <a:solidFill>
                  <a:srgbClr val="202122"/>
                </a:solidFill>
                <a:latin typeface="Arial" panose="020B0604020202020204" pitchFamily="34" charset="0"/>
              </a:rPr>
              <a:t>Electro Steel - </a:t>
            </a:r>
            <a:r>
              <a:rPr lang="en-US" b="0" i="0" u="none" strike="noStrike">
                <a:solidFill>
                  <a:srgbClr val="202122"/>
                </a:solidFill>
                <a:effectLst/>
                <a:latin typeface="Arial" panose="020B0604020202020204" pitchFamily="34" charset="0"/>
              </a:rPr>
              <a:t>It is an </a:t>
            </a:r>
            <a:r>
              <a:rPr lang="en-US" b="0" i="0" u="none" strike="noStrike">
                <a:solidFill>
                  <a:srgbClr val="795CB2"/>
                </a:solidFill>
                <a:effectLst/>
                <a:latin typeface="Arial" panose="020B0604020202020204" pitchFamily="34" charset="0"/>
                <a:hlinkClick r:id="rId3" tooltip="Iron"/>
              </a:rPr>
              <a:t>iron</a:t>
            </a:r>
            <a:r>
              <a:rPr lang="en-US" b="0" i="0" u="none" strike="noStrike">
                <a:solidFill>
                  <a:srgbClr val="202122"/>
                </a:solidFill>
                <a:effectLst/>
                <a:latin typeface="Arial" panose="020B0604020202020204" pitchFamily="34" charset="0"/>
              </a:rPr>
              <a:t> alloy with silicon as the main additive element (instead of carbon). [5]</a:t>
            </a:r>
            <a:endParaRPr lang="en-US"/>
          </a:p>
        </p:txBody>
      </p:sp>
      <p:pic>
        <p:nvPicPr>
          <p:cNvPr id="16" name="Picture 15" descr="A diagram of a graph&#10;&#10;Description automatically generated">
            <a:extLst>
              <a:ext uri="{FF2B5EF4-FFF2-40B4-BE49-F238E27FC236}">
                <a16:creationId xmlns:a16="http://schemas.microsoft.com/office/drawing/2014/main" id="{3409CB8F-BADD-F16B-E213-8EDC458C4D14}"/>
              </a:ext>
            </a:extLst>
          </p:cNvPr>
          <p:cNvPicPr>
            <a:picLocks noChangeAspect="1"/>
          </p:cNvPicPr>
          <p:nvPr/>
        </p:nvPicPr>
        <p:blipFill>
          <a:blip r:embed="rId4"/>
          <a:stretch>
            <a:fillRect/>
          </a:stretch>
        </p:blipFill>
        <p:spPr>
          <a:xfrm>
            <a:off x="955068" y="4487651"/>
            <a:ext cx="2856470" cy="2005224"/>
          </a:xfrm>
          <a:prstGeom prst="rect">
            <a:avLst/>
          </a:prstGeom>
        </p:spPr>
      </p:pic>
      <p:sp>
        <p:nvSpPr>
          <p:cNvPr id="17" name="TextBox 16">
            <a:extLst>
              <a:ext uri="{FF2B5EF4-FFF2-40B4-BE49-F238E27FC236}">
                <a16:creationId xmlns:a16="http://schemas.microsoft.com/office/drawing/2014/main" id="{168859DC-0EF7-E83F-E41C-0281D67A96D7}"/>
              </a:ext>
            </a:extLst>
          </p:cNvPr>
          <p:cNvSpPr txBox="1"/>
          <p:nvPr/>
        </p:nvSpPr>
        <p:spPr>
          <a:xfrm>
            <a:off x="79115" y="4630197"/>
            <a:ext cx="442750" cy="369332"/>
          </a:xfrm>
          <a:prstGeom prst="rect">
            <a:avLst/>
          </a:prstGeom>
          <a:noFill/>
        </p:spPr>
        <p:txBody>
          <a:bodyPr wrap="none" rtlCol="0">
            <a:spAutoFit/>
          </a:bodyPr>
          <a:lstStyle/>
          <a:p>
            <a:r>
              <a:rPr lang="en-US"/>
              <a:t>[2]</a:t>
            </a:r>
          </a:p>
        </p:txBody>
      </p:sp>
      <p:sp>
        <p:nvSpPr>
          <p:cNvPr id="18" name="TextBox 17">
            <a:extLst>
              <a:ext uri="{FF2B5EF4-FFF2-40B4-BE49-F238E27FC236}">
                <a16:creationId xmlns:a16="http://schemas.microsoft.com/office/drawing/2014/main" id="{12FF625C-29D5-2546-6038-430C26815668}"/>
              </a:ext>
            </a:extLst>
          </p:cNvPr>
          <p:cNvSpPr txBox="1"/>
          <p:nvPr/>
        </p:nvSpPr>
        <p:spPr>
          <a:xfrm>
            <a:off x="4998308" y="4836380"/>
            <a:ext cx="5251622" cy="646331"/>
          </a:xfrm>
          <a:prstGeom prst="rect">
            <a:avLst/>
          </a:prstGeom>
          <a:noFill/>
        </p:spPr>
        <p:txBody>
          <a:bodyPr wrap="square" rtlCol="0">
            <a:spAutoFit/>
          </a:bodyPr>
          <a:lstStyle/>
          <a:p>
            <a:r>
              <a:rPr lang="en-US"/>
              <a:t>When driving a magnet from an unmagnetized state to a magnetized state toward designed point</a:t>
            </a:r>
          </a:p>
        </p:txBody>
      </p:sp>
    </p:spTree>
    <p:extLst>
      <p:ext uri="{BB962C8B-B14F-4D97-AF65-F5344CB8AC3E}">
        <p14:creationId xmlns:p14="http://schemas.microsoft.com/office/powerpoint/2010/main" val="11127804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1E4C5-82BC-C2C3-CCFD-99E16459FD79}"/>
              </a:ext>
            </a:extLst>
          </p:cNvPr>
          <p:cNvSpPr>
            <a:spLocks noGrp="1"/>
          </p:cNvSpPr>
          <p:nvPr>
            <p:ph type="title"/>
          </p:nvPr>
        </p:nvSpPr>
        <p:spPr/>
        <p:txBody>
          <a:bodyPr/>
          <a:lstStyle/>
          <a:p>
            <a:r>
              <a:rPr lang="en-US"/>
              <a:t>Conclusion</a:t>
            </a:r>
          </a:p>
        </p:txBody>
      </p:sp>
      <p:sp>
        <p:nvSpPr>
          <p:cNvPr id="4" name="Content Placeholder 3">
            <a:extLst>
              <a:ext uri="{FF2B5EF4-FFF2-40B4-BE49-F238E27FC236}">
                <a16:creationId xmlns:a16="http://schemas.microsoft.com/office/drawing/2014/main" id="{46FA0BD0-6FD6-E75D-1727-1FFC64D6C5C9}"/>
              </a:ext>
            </a:extLst>
          </p:cNvPr>
          <p:cNvSpPr>
            <a:spLocks noGrp="1"/>
          </p:cNvSpPr>
          <p:nvPr>
            <p:ph idx="1"/>
          </p:nvPr>
        </p:nvSpPr>
        <p:spPr/>
        <p:txBody>
          <a:bodyPr/>
          <a:lstStyle/>
          <a:p>
            <a:r>
              <a:rPr lang="en-US"/>
              <a:t>Magnets are more complicated than they seem</a:t>
            </a:r>
          </a:p>
        </p:txBody>
      </p:sp>
      <p:sp>
        <p:nvSpPr>
          <p:cNvPr id="3" name="Slide Number Placeholder 2">
            <a:extLst>
              <a:ext uri="{FF2B5EF4-FFF2-40B4-BE49-F238E27FC236}">
                <a16:creationId xmlns:a16="http://schemas.microsoft.com/office/drawing/2014/main" id="{33FE671F-DD89-BDFB-4324-73FC821A63F9}"/>
              </a:ext>
            </a:extLst>
          </p:cNvPr>
          <p:cNvSpPr>
            <a:spLocks noGrp="1"/>
          </p:cNvSpPr>
          <p:nvPr>
            <p:ph type="sldNum" sz="quarter" idx="12"/>
          </p:nvPr>
        </p:nvSpPr>
        <p:spPr/>
        <p:txBody>
          <a:bodyPr/>
          <a:lstStyle/>
          <a:p>
            <a:fld id="{5D163D93-25A3-B24B-A169-30E7BD1DC745}" type="slidenum">
              <a:rPr lang="en-US" smtClean="0"/>
              <a:t>21</a:t>
            </a:fld>
            <a:endParaRPr lang="en-US"/>
          </a:p>
        </p:txBody>
      </p:sp>
    </p:spTree>
    <p:extLst>
      <p:ext uri="{BB962C8B-B14F-4D97-AF65-F5344CB8AC3E}">
        <p14:creationId xmlns:p14="http://schemas.microsoft.com/office/powerpoint/2010/main" val="13707340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E85ED-D695-6644-8BD9-60FDCBDBB778}"/>
              </a:ext>
            </a:extLst>
          </p:cNvPr>
          <p:cNvSpPr>
            <a:spLocks noGrp="1"/>
          </p:cNvSpPr>
          <p:nvPr>
            <p:ph type="title"/>
          </p:nvPr>
        </p:nvSpPr>
        <p:spPr/>
        <p:txBody>
          <a:bodyPr/>
          <a:lstStyle/>
          <a:p>
            <a:r>
              <a:rPr lang="en-US"/>
              <a:t>References</a:t>
            </a:r>
          </a:p>
        </p:txBody>
      </p:sp>
      <p:sp>
        <p:nvSpPr>
          <p:cNvPr id="3" name="Content Placeholder 2">
            <a:extLst>
              <a:ext uri="{FF2B5EF4-FFF2-40B4-BE49-F238E27FC236}">
                <a16:creationId xmlns:a16="http://schemas.microsoft.com/office/drawing/2014/main" id="{4353265B-FE1B-4CA3-716F-088636AFF92B}"/>
              </a:ext>
            </a:extLst>
          </p:cNvPr>
          <p:cNvSpPr>
            <a:spLocks noGrp="1"/>
          </p:cNvSpPr>
          <p:nvPr>
            <p:ph idx="1"/>
          </p:nvPr>
        </p:nvSpPr>
        <p:spPr>
          <a:xfrm>
            <a:off x="210065" y="1383958"/>
            <a:ext cx="11269361" cy="4972392"/>
          </a:xfrm>
        </p:spPr>
        <p:txBody>
          <a:bodyPr>
            <a:normAutofit fontScale="92500" lnSpcReduction="10000"/>
          </a:bodyPr>
          <a:lstStyle/>
          <a:p>
            <a:pPr marL="0" indent="-457200">
              <a:lnSpc>
                <a:spcPct val="200000"/>
              </a:lnSpc>
              <a:spcBef>
                <a:spcPts val="0"/>
              </a:spcBef>
              <a:buNone/>
            </a:pPr>
            <a:r>
              <a:rPr lang="en-US" sz="1600">
                <a:solidFill>
                  <a:srgbClr val="000000"/>
                </a:solidFill>
                <a:effectLst/>
                <a:ea typeface="Calibri" panose="020F0502020204030204" pitchFamily="34" charset="0"/>
              </a:rPr>
              <a:t>[1] Brandt, D. (2009, July 16-25). ORGANISATION EUROPÉENNE POUR LA RECHERCHE NUCLÉAIRE CERN EUROPEAN ORGANIZATION 	FOR NUCLEAR RESEARCH. CAS, Burges, Belgium. </a:t>
            </a:r>
            <a:r>
              <a:rPr lang="en-US" sz="1600">
                <a:effectLst/>
                <a:ea typeface="Calibri" panose="020F0502020204030204" pitchFamily="34" charset="0"/>
                <a:hlinkClick r:id="rId2">
                  <a:extLst>
                    <a:ext uri="{A12FA001-AC4F-418D-AE19-62706E023703}">
                      <ahyp:hlinkClr xmlns:ahyp="http://schemas.microsoft.com/office/drawing/2018/hyperlinkcolor" val="tx"/>
                    </a:ext>
                  </a:extLst>
                </a:hlinkClick>
              </a:rPr>
              <a:t>https://cds.cern.ch/record/1158462/files/cern2010-004.pdf?version=1</a:t>
            </a:r>
            <a:endParaRPr lang="en-US" sz="1600">
              <a:solidFill>
                <a:srgbClr val="000000"/>
              </a:solidFill>
              <a:effectLst/>
              <a:ea typeface="Calibri" panose="020F0502020204030204" pitchFamily="34" charset="0"/>
            </a:endParaRPr>
          </a:p>
          <a:p>
            <a:pPr marL="0" marR="0" indent="-457200">
              <a:lnSpc>
                <a:spcPct val="200000"/>
              </a:lnSpc>
              <a:spcBef>
                <a:spcPts val="0"/>
              </a:spcBef>
              <a:spcAft>
                <a:spcPts val="0"/>
              </a:spcAft>
              <a:buNone/>
            </a:pPr>
            <a:r>
              <a:rPr lang="en-US" sz="1600">
                <a:solidFill>
                  <a:srgbClr val="000000"/>
                </a:solidFill>
                <a:ea typeface="Calibri" panose="020F0502020204030204" pitchFamily="34" charset="0"/>
              </a:rPr>
              <a:t>[2] Hao, Y. (n.d.). Overview of accelerator magnets¶. magnets. 	</a:t>
            </a:r>
            <a:r>
              <a:rPr lang="en-US" sz="1600">
                <a:solidFill>
                  <a:srgbClr val="000000"/>
                </a:solidFill>
                <a:ea typeface="Calibri" panose="020F0502020204030204" pitchFamily="34" charset="0"/>
                <a:hlinkClick r:id="rId3"/>
              </a:rPr>
              <a:t>https://people.nscl.msu.edu/~haoy/teaching/AP_course_materials/magnets/magnets.html</a:t>
            </a:r>
            <a:endParaRPr lang="en-US" sz="1600">
              <a:effectLst/>
              <a:ea typeface="Calibri" panose="020F0502020204030204" pitchFamily="34" charset="0"/>
            </a:endParaRPr>
          </a:p>
          <a:p>
            <a:pPr marL="0" marR="0" indent="-457200">
              <a:lnSpc>
                <a:spcPct val="200000"/>
              </a:lnSpc>
              <a:spcBef>
                <a:spcPts val="0"/>
              </a:spcBef>
              <a:spcAft>
                <a:spcPts val="0"/>
              </a:spcAft>
              <a:buNone/>
            </a:pPr>
            <a:r>
              <a:rPr lang="en-US" sz="1600">
                <a:solidFill>
                  <a:srgbClr val="000000"/>
                </a:solidFill>
                <a:effectLst/>
                <a:ea typeface="Calibri" panose="020F0502020204030204" pitchFamily="34" charset="0"/>
              </a:rPr>
              <a:t>[3] Lund, S. (2022, June 6- July 1). US Particle Accelerator School (USPAS) Lectures on “Beam Physics with </a:t>
            </a:r>
            <a:r>
              <a:rPr lang="en-US" sz="1600" err="1">
                <a:solidFill>
                  <a:srgbClr val="000000"/>
                </a:solidFill>
                <a:effectLst/>
                <a:ea typeface="Calibri" panose="020F0502020204030204" pitchFamily="34" charset="0"/>
              </a:rPr>
              <a:t>Intese</a:t>
            </a:r>
            <a:r>
              <a:rPr lang="en-US" sz="1600">
                <a:solidFill>
                  <a:srgbClr val="000000"/>
                </a:solidFill>
                <a:effectLst/>
                <a:ea typeface="Calibri" panose="020F0502020204030204" pitchFamily="34" charset="0"/>
              </a:rPr>
              <a:t> Space-Charge” [Online 	Presentation]  </a:t>
            </a:r>
            <a:r>
              <a:rPr lang="en-US" sz="1600" u="sng">
                <a:effectLst/>
                <a:ea typeface="Calibri" panose="020F0502020204030204" pitchFamily="34" charset="0"/>
                <a:hlinkClick r:id="rId4">
                  <a:extLst>
                    <a:ext uri="{A12FA001-AC4F-418D-AE19-62706E023703}">
                      <ahyp:hlinkClr xmlns:ahyp="http://schemas.microsoft.com/office/drawing/2018/hyperlinkcolor" val="tx"/>
                    </a:ext>
                  </a:extLst>
                </a:hlinkClick>
              </a:rPr>
              <a:t>https://people.nscl.msu.edu/~lund/uspas/bpisc_2020/lec_set_02/tpd_ho.pdf</a:t>
            </a:r>
            <a:endParaRPr lang="en-US" sz="1600" u="sng">
              <a:effectLst/>
              <a:ea typeface="Calibri" panose="020F0502020204030204" pitchFamily="34" charset="0"/>
            </a:endParaRPr>
          </a:p>
          <a:p>
            <a:pPr marL="0" indent="-457200">
              <a:lnSpc>
                <a:spcPct val="200000"/>
              </a:lnSpc>
              <a:spcBef>
                <a:spcPts val="0"/>
              </a:spcBef>
              <a:buNone/>
            </a:pPr>
            <a:r>
              <a:rPr lang="en-US" sz="1600">
                <a:ea typeface="Calibri" panose="020F0502020204030204" pitchFamily="34" charset="0"/>
              </a:rPr>
              <a:t>[4] Tanabe, J. (2005) Iron Dominated Electromagnets Design, Fabrication, Assembly and Measurements. 	</a:t>
            </a:r>
            <a:r>
              <a:rPr lang="en-US" sz="1600">
                <a:ea typeface="Calibri" panose="020F0502020204030204" pitchFamily="34" charset="0"/>
                <a:hlinkClick r:id="rId5"/>
              </a:rPr>
              <a:t>https://www.slac.stanford.edu/pubs/slacreports/reports16/slac-r-754.pdf</a:t>
            </a:r>
            <a:r>
              <a:rPr lang="en-US" sz="1600">
                <a:ea typeface="Calibri" panose="020F0502020204030204" pitchFamily="34" charset="0"/>
              </a:rPr>
              <a:t>, SLAC-R-754.</a:t>
            </a:r>
            <a:endParaRPr lang="en-US" sz="1600" u="sng">
              <a:effectLst/>
              <a:ea typeface="Calibri" panose="020F0502020204030204" pitchFamily="34" charset="0"/>
            </a:endParaRPr>
          </a:p>
          <a:p>
            <a:pPr marL="0" marR="0" indent="-457200">
              <a:lnSpc>
                <a:spcPct val="200000"/>
              </a:lnSpc>
              <a:spcBef>
                <a:spcPts val="0"/>
              </a:spcBef>
              <a:spcAft>
                <a:spcPts val="0"/>
              </a:spcAft>
              <a:buNone/>
            </a:pPr>
            <a:r>
              <a:rPr lang="en-US" sz="1500">
                <a:effectLst/>
                <a:ea typeface="Calibri" panose="020F0502020204030204" pitchFamily="34" charset="0"/>
              </a:rPr>
              <a:t>[5]Wikimedia Foundation. (2023, June 5). Electrical steel. Wikipedia. https://</a:t>
            </a:r>
            <a:r>
              <a:rPr lang="en-US" sz="1500" err="1">
                <a:effectLst/>
                <a:ea typeface="Calibri" panose="020F0502020204030204" pitchFamily="34" charset="0"/>
              </a:rPr>
              <a:t>en.wikipedia.org</a:t>
            </a:r>
            <a:r>
              <a:rPr lang="en-US" sz="1500">
                <a:effectLst/>
                <a:ea typeface="Calibri" panose="020F0502020204030204" pitchFamily="34" charset="0"/>
              </a:rPr>
              <a:t>/wiki/</a:t>
            </a:r>
            <a:r>
              <a:rPr lang="en-US" sz="1500" err="1">
                <a:effectLst/>
                <a:ea typeface="Calibri" panose="020F0502020204030204" pitchFamily="34" charset="0"/>
              </a:rPr>
              <a:t>Electrical_steel</a:t>
            </a:r>
            <a:r>
              <a:rPr lang="en-US" sz="1500">
                <a:effectLst/>
                <a:ea typeface="Calibri" panose="020F0502020204030204" pitchFamily="34" charset="0"/>
              </a:rPr>
              <a:t> </a:t>
            </a:r>
            <a:endParaRPr lang="en-US" sz="1600" u="sng">
              <a:effectLst/>
              <a:ea typeface="Calibri" panose="020F0502020204030204" pitchFamily="34" charset="0"/>
            </a:endParaRPr>
          </a:p>
          <a:p>
            <a:pPr marL="0" indent="-457200">
              <a:lnSpc>
                <a:spcPct val="200000"/>
              </a:lnSpc>
              <a:spcBef>
                <a:spcPts val="0"/>
              </a:spcBef>
              <a:buNone/>
            </a:pPr>
            <a:r>
              <a:rPr lang="en-US" sz="1600">
                <a:ea typeface="Calibri" panose="020F0502020204030204" pitchFamily="34" charset="0"/>
              </a:rPr>
              <a:t>[6] </a:t>
            </a:r>
            <a:r>
              <a:rPr lang="en-US" sz="1600" err="1">
                <a:ea typeface="Calibri" panose="020F0502020204030204" pitchFamily="34" charset="0"/>
              </a:rPr>
              <a:t>Zickler</a:t>
            </a:r>
            <a:r>
              <a:rPr lang="en-US" sz="1600">
                <a:ea typeface="Calibri" panose="020F0502020204030204" pitchFamily="34" charset="0"/>
              </a:rPr>
              <a:t>, Th. (2010) Basic design and engineering of normal-conducting, iron-dominated electromagnets. CERN, Geneva, Switzerland. 	</a:t>
            </a:r>
            <a:r>
              <a:rPr lang="en-US" sz="1600">
                <a:ea typeface="Calibri" panose="020F0502020204030204" pitchFamily="34" charset="0"/>
                <a:hlinkClick r:id="rId6"/>
              </a:rPr>
              <a:t>https://doi.org/10.48550/arXiv.1103.1119</a:t>
            </a:r>
            <a:r>
              <a:rPr lang="en-US" sz="1600">
                <a:ea typeface="Calibri" panose="020F0502020204030204" pitchFamily="34" charset="0"/>
              </a:rPr>
              <a:t>, CERN, 004, 65-102</a:t>
            </a:r>
          </a:p>
          <a:p>
            <a:pPr marL="0" indent="-457200">
              <a:lnSpc>
                <a:spcPct val="200000"/>
              </a:lnSpc>
              <a:spcBef>
                <a:spcPts val="0"/>
              </a:spcBef>
              <a:buNone/>
            </a:pPr>
            <a:endParaRPr lang="en-US" sz="1600">
              <a:ea typeface="Calibri" panose="020F0502020204030204" pitchFamily="34" charset="0"/>
            </a:endParaRPr>
          </a:p>
          <a:p>
            <a:pPr marL="0" indent="-457200">
              <a:lnSpc>
                <a:spcPct val="200000"/>
              </a:lnSpc>
              <a:spcBef>
                <a:spcPts val="0"/>
              </a:spcBef>
              <a:buNone/>
            </a:pPr>
            <a:endParaRPr lang="en-US" sz="1600">
              <a:ea typeface="Calibri" panose="020F0502020204030204" pitchFamily="34" charset="0"/>
            </a:endParaRPr>
          </a:p>
          <a:p>
            <a:pPr marL="0" indent="-457200">
              <a:lnSpc>
                <a:spcPct val="200000"/>
              </a:lnSpc>
              <a:spcBef>
                <a:spcPts val="0"/>
              </a:spcBef>
              <a:buNone/>
            </a:pPr>
            <a:endParaRPr lang="en-US" sz="1600">
              <a:ea typeface="Calibri" panose="020F0502020204030204" pitchFamily="34" charset="0"/>
            </a:endParaRPr>
          </a:p>
          <a:p>
            <a:pPr marL="0" indent="-457200">
              <a:lnSpc>
                <a:spcPct val="200000"/>
              </a:lnSpc>
              <a:spcBef>
                <a:spcPts val="0"/>
              </a:spcBef>
              <a:buNone/>
            </a:pPr>
            <a:endParaRPr lang="en-US" sz="1600">
              <a:ea typeface="Calibri" panose="020F0502020204030204" pitchFamily="34" charset="0"/>
            </a:endParaRPr>
          </a:p>
          <a:p>
            <a:pPr marL="0" indent="-457200">
              <a:lnSpc>
                <a:spcPct val="200000"/>
              </a:lnSpc>
              <a:spcBef>
                <a:spcPts val="0"/>
              </a:spcBef>
              <a:buNone/>
            </a:pPr>
            <a:endParaRPr lang="en-US" sz="1600">
              <a:ea typeface="Calibri" panose="020F0502020204030204" pitchFamily="34" charset="0"/>
            </a:endParaRPr>
          </a:p>
          <a:p>
            <a:pPr marL="0" indent="0">
              <a:lnSpc>
                <a:spcPct val="200000"/>
              </a:lnSpc>
              <a:spcBef>
                <a:spcPts val="0"/>
              </a:spcBef>
              <a:buNone/>
            </a:pPr>
            <a:endParaRPr lang="en-US" sz="1600">
              <a:effectLst/>
              <a:ea typeface="Calibri" panose="020F0502020204030204" pitchFamily="34" charset="0"/>
            </a:endParaRPr>
          </a:p>
          <a:p>
            <a:endParaRPr lang="en-US" sz="1800"/>
          </a:p>
        </p:txBody>
      </p:sp>
      <p:sp>
        <p:nvSpPr>
          <p:cNvPr id="6" name="Slide Number Placeholder 5">
            <a:extLst>
              <a:ext uri="{FF2B5EF4-FFF2-40B4-BE49-F238E27FC236}">
                <a16:creationId xmlns:a16="http://schemas.microsoft.com/office/drawing/2014/main" id="{50E5FDA4-9446-F625-9843-8180EE597428}"/>
              </a:ext>
            </a:extLst>
          </p:cNvPr>
          <p:cNvSpPr>
            <a:spLocks noGrp="1"/>
          </p:cNvSpPr>
          <p:nvPr>
            <p:ph type="sldNum" sz="quarter" idx="12"/>
          </p:nvPr>
        </p:nvSpPr>
        <p:spPr/>
        <p:txBody>
          <a:bodyPr/>
          <a:lstStyle/>
          <a:p>
            <a:fld id="{5353B96F-9D7A-4A77-8C9F-7B3CC5514152}" type="slidenum">
              <a:rPr lang="en-US" smtClean="0"/>
              <a:pPr/>
              <a:t>22</a:t>
            </a:fld>
            <a:endParaRPr lang="en-US"/>
          </a:p>
        </p:txBody>
      </p:sp>
    </p:spTree>
    <p:extLst>
      <p:ext uri="{BB962C8B-B14F-4D97-AF65-F5344CB8AC3E}">
        <p14:creationId xmlns:p14="http://schemas.microsoft.com/office/powerpoint/2010/main" val="12530621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50474-0E06-F669-5E6C-82958506A74E}"/>
              </a:ext>
            </a:extLst>
          </p:cNvPr>
          <p:cNvSpPr>
            <a:spLocks noGrp="1"/>
          </p:cNvSpPr>
          <p:nvPr>
            <p:ph type="title"/>
          </p:nvPr>
        </p:nvSpPr>
        <p:spPr>
          <a:xfrm>
            <a:off x="739346" y="2465774"/>
            <a:ext cx="10515600" cy="1325563"/>
          </a:xfrm>
        </p:spPr>
        <p:txBody>
          <a:bodyPr/>
          <a:lstStyle/>
          <a:p>
            <a:pPr algn="ctr"/>
            <a:r>
              <a:rPr lang="en-US"/>
              <a:t>Maxwell Basics</a:t>
            </a:r>
          </a:p>
        </p:txBody>
      </p:sp>
      <p:sp>
        <p:nvSpPr>
          <p:cNvPr id="3" name="Slide Number Placeholder 2">
            <a:extLst>
              <a:ext uri="{FF2B5EF4-FFF2-40B4-BE49-F238E27FC236}">
                <a16:creationId xmlns:a16="http://schemas.microsoft.com/office/drawing/2014/main" id="{409F8C35-F653-7A5C-393E-76560F689BB1}"/>
              </a:ext>
            </a:extLst>
          </p:cNvPr>
          <p:cNvSpPr>
            <a:spLocks noGrp="1"/>
          </p:cNvSpPr>
          <p:nvPr>
            <p:ph type="sldNum" sz="quarter" idx="12"/>
          </p:nvPr>
        </p:nvSpPr>
        <p:spPr/>
        <p:txBody>
          <a:bodyPr/>
          <a:lstStyle/>
          <a:p>
            <a:fld id="{5D163D93-25A3-B24B-A169-30E7BD1DC745}" type="slidenum">
              <a:rPr lang="en-US" smtClean="0"/>
              <a:t>2</a:t>
            </a:fld>
            <a:endParaRPr lang="en-US"/>
          </a:p>
        </p:txBody>
      </p:sp>
    </p:spTree>
    <p:extLst>
      <p:ext uri="{BB962C8B-B14F-4D97-AF65-F5344CB8AC3E}">
        <p14:creationId xmlns:p14="http://schemas.microsoft.com/office/powerpoint/2010/main" val="21114240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E51BC-062D-28F2-99ED-247B84B2A6CF}"/>
              </a:ext>
            </a:extLst>
          </p:cNvPr>
          <p:cNvSpPr>
            <a:spLocks noGrp="1"/>
          </p:cNvSpPr>
          <p:nvPr>
            <p:ph type="title"/>
          </p:nvPr>
        </p:nvSpPr>
        <p:spPr/>
        <p:txBody>
          <a:bodyPr/>
          <a:lstStyle/>
          <a:p>
            <a:r>
              <a:rPr lang="en-US"/>
              <a:t>What is an Iron Dominated Magnet?</a:t>
            </a:r>
          </a:p>
        </p:txBody>
      </p:sp>
      <p:sp>
        <p:nvSpPr>
          <p:cNvPr id="3" name="Content Placeholder 2">
            <a:extLst>
              <a:ext uri="{FF2B5EF4-FFF2-40B4-BE49-F238E27FC236}">
                <a16:creationId xmlns:a16="http://schemas.microsoft.com/office/drawing/2014/main" id="{3A665B2D-4F3A-1B41-CB34-8F75B975326A}"/>
              </a:ext>
            </a:extLst>
          </p:cNvPr>
          <p:cNvSpPr>
            <a:spLocks noGrp="1"/>
          </p:cNvSpPr>
          <p:nvPr>
            <p:ph idx="1"/>
          </p:nvPr>
        </p:nvSpPr>
        <p:spPr/>
        <p:txBody>
          <a:bodyPr>
            <a:normAutofit/>
          </a:bodyPr>
          <a:lstStyle/>
          <a:p>
            <a:r>
              <a:rPr lang="en-US" sz="1700"/>
              <a:t>A magnet is a material or object that produces a magnetic field. </a:t>
            </a:r>
          </a:p>
          <a:p>
            <a:r>
              <a:rPr lang="en-US" sz="1700"/>
              <a:t>Iron Dominated means that iron is used to shape the fields inside the magnets (ex. Iron poles shape the fields).</a:t>
            </a:r>
          </a:p>
          <a:p>
            <a:r>
              <a:rPr lang="en-US" sz="1700"/>
              <a:t>Guides the charged particles consistent with  F = qv x B.</a:t>
            </a:r>
          </a:p>
          <a:p>
            <a:r>
              <a:rPr lang="en-US" sz="1700"/>
              <a:t>The Maxwell equations describe the field in the vacuum aperture and magnet assembly.</a:t>
            </a:r>
          </a:p>
          <a:p>
            <a:r>
              <a:rPr lang="en-US" sz="1700"/>
              <a:t>The Magnetic Fields can resolve into components x, y, z and multipole expanded.</a:t>
            </a:r>
          </a:p>
          <a:p>
            <a:endParaRPr lang="en-US"/>
          </a:p>
          <a:p>
            <a:pPr marL="0" indent="0">
              <a:buNone/>
            </a:pPr>
            <a:endParaRPr lang="en-US"/>
          </a:p>
        </p:txBody>
      </p:sp>
      <p:sp>
        <p:nvSpPr>
          <p:cNvPr id="4" name="Slide Number Placeholder 3">
            <a:extLst>
              <a:ext uri="{FF2B5EF4-FFF2-40B4-BE49-F238E27FC236}">
                <a16:creationId xmlns:a16="http://schemas.microsoft.com/office/drawing/2014/main" id="{5AA8D508-1FF0-E5AC-8B34-0927F5C5AA4D}"/>
              </a:ext>
            </a:extLst>
          </p:cNvPr>
          <p:cNvSpPr>
            <a:spLocks noGrp="1"/>
          </p:cNvSpPr>
          <p:nvPr>
            <p:ph type="sldNum" sz="quarter" idx="12"/>
          </p:nvPr>
        </p:nvSpPr>
        <p:spPr/>
        <p:txBody>
          <a:bodyPr/>
          <a:lstStyle/>
          <a:p>
            <a:fld id="{5D163D93-25A3-B24B-A169-30E7BD1DC745}" type="slidenum">
              <a:rPr lang="en-US" smtClean="0"/>
              <a:t>3</a:t>
            </a:fld>
            <a:endParaRPr lang="en-US"/>
          </a:p>
        </p:txBody>
      </p:sp>
    </p:spTree>
    <p:extLst>
      <p:ext uri="{BB962C8B-B14F-4D97-AF65-F5344CB8AC3E}">
        <p14:creationId xmlns:p14="http://schemas.microsoft.com/office/powerpoint/2010/main" val="22550073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FBB04-63EF-D890-D68D-9C1BC86606BE}"/>
              </a:ext>
            </a:extLst>
          </p:cNvPr>
          <p:cNvSpPr>
            <a:spLocks noGrp="1"/>
          </p:cNvSpPr>
          <p:nvPr>
            <p:ph type="title"/>
          </p:nvPr>
        </p:nvSpPr>
        <p:spPr/>
        <p:txBody>
          <a:bodyPr/>
          <a:lstStyle/>
          <a:p>
            <a:r>
              <a:rPr lang="en-US"/>
              <a:t>Maxwell Equations in Vacuum &amp;Matter</a:t>
            </a:r>
          </a:p>
        </p:txBody>
      </p:sp>
      <p:pic>
        <p:nvPicPr>
          <p:cNvPr id="11" name="Content Placeholder 10" descr="A diagram of a mathematical equation&#10;&#10;Description automatically generated">
            <a:extLst>
              <a:ext uri="{FF2B5EF4-FFF2-40B4-BE49-F238E27FC236}">
                <a16:creationId xmlns:a16="http://schemas.microsoft.com/office/drawing/2014/main" id="{5D12073F-BAA7-1FB9-55E7-3B97641F5FF3}"/>
              </a:ext>
            </a:extLst>
          </p:cNvPr>
          <p:cNvPicPr>
            <a:picLocks noGrp="1" noChangeAspect="1"/>
          </p:cNvPicPr>
          <p:nvPr>
            <p:ph idx="1"/>
          </p:nvPr>
        </p:nvPicPr>
        <p:blipFill>
          <a:blip r:embed="rId2"/>
          <a:stretch>
            <a:fillRect/>
          </a:stretch>
        </p:blipFill>
        <p:spPr>
          <a:xfrm>
            <a:off x="801510" y="2323070"/>
            <a:ext cx="5176478" cy="3601264"/>
          </a:xfrm>
        </p:spPr>
      </p:pic>
      <p:pic>
        <p:nvPicPr>
          <p:cNvPr id="13" name="Picture 12" descr="A math equations in a white background&#10;&#10;Description automatically generated with medium confidence">
            <a:extLst>
              <a:ext uri="{FF2B5EF4-FFF2-40B4-BE49-F238E27FC236}">
                <a16:creationId xmlns:a16="http://schemas.microsoft.com/office/drawing/2014/main" id="{482EB73C-F506-D90D-56F5-CBB838155AEE}"/>
              </a:ext>
            </a:extLst>
          </p:cNvPr>
          <p:cNvPicPr>
            <a:picLocks noChangeAspect="1"/>
          </p:cNvPicPr>
          <p:nvPr/>
        </p:nvPicPr>
        <p:blipFill>
          <a:blip r:embed="rId3"/>
          <a:stretch>
            <a:fillRect/>
          </a:stretch>
        </p:blipFill>
        <p:spPr>
          <a:xfrm>
            <a:off x="5977988" y="2416431"/>
            <a:ext cx="5581022" cy="3507903"/>
          </a:xfrm>
          <a:prstGeom prst="rect">
            <a:avLst/>
          </a:prstGeom>
        </p:spPr>
      </p:pic>
      <p:sp>
        <p:nvSpPr>
          <p:cNvPr id="16" name="Slide Number Placeholder 15">
            <a:extLst>
              <a:ext uri="{FF2B5EF4-FFF2-40B4-BE49-F238E27FC236}">
                <a16:creationId xmlns:a16="http://schemas.microsoft.com/office/drawing/2014/main" id="{65A9C1B0-9B7C-30CC-C3A1-E084444768A7}"/>
              </a:ext>
            </a:extLst>
          </p:cNvPr>
          <p:cNvSpPr>
            <a:spLocks noGrp="1"/>
          </p:cNvSpPr>
          <p:nvPr>
            <p:ph type="sldNum" sz="quarter" idx="12"/>
          </p:nvPr>
        </p:nvSpPr>
        <p:spPr/>
        <p:txBody>
          <a:bodyPr/>
          <a:lstStyle/>
          <a:p>
            <a:fld id="{5D163D93-25A3-B24B-A169-30E7BD1DC745}" type="slidenum">
              <a:rPr lang="en-US" smtClean="0"/>
              <a:t>4</a:t>
            </a:fld>
            <a:endParaRPr lang="en-US"/>
          </a:p>
        </p:txBody>
      </p:sp>
    </p:spTree>
    <p:extLst>
      <p:ext uri="{BB962C8B-B14F-4D97-AF65-F5344CB8AC3E}">
        <p14:creationId xmlns:p14="http://schemas.microsoft.com/office/powerpoint/2010/main" val="18528210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E2E43-9E4A-239A-F840-EB91C52413F2}"/>
              </a:ext>
            </a:extLst>
          </p:cNvPr>
          <p:cNvSpPr>
            <a:spLocks noGrp="1"/>
          </p:cNvSpPr>
          <p:nvPr>
            <p:ph type="title"/>
          </p:nvPr>
        </p:nvSpPr>
        <p:spPr/>
        <p:txBody>
          <a:bodyPr/>
          <a:lstStyle/>
          <a:p>
            <a:r>
              <a:rPr lang="en-US"/>
              <a:t>B field</a:t>
            </a:r>
          </a:p>
        </p:txBody>
      </p:sp>
      <p:sp>
        <p:nvSpPr>
          <p:cNvPr id="4" name="Slide Number Placeholder 3">
            <a:extLst>
              <a:ext uri="{FF2B5EF4-FFF2-40B4-BE49-F238E27FC236}">
                <a16:creationId xmlns:a16="http://schemas.microsoft.com/office/drawing/2014/main" id="{1E8F477F-DB76-669F-F996-7A326C47D56A}"/>
              </a:ext>
            </a:extLst>
          </p:cNvPr>
          <p:cNvSpPr>
            <a:spLocks noGrp="1"/>
          </p:cNvSpPr>
          <p:nvPr>
            <p:ph type="sldNum" sz="quarter" idx="12"/>
          </p:nvPr>
        </p:nvSpPr>
        <p:spPr/>
        <p:txBody>
          <a:bodyPr/>
          <a:lstStyle/>
          <a:p>
            <a:fld id="{5D163D93-25A3-B24B-A169-30E7BD1DC745}" type="slidenum">
              <a:rPr lang="en-US" smtClean="0"/>
              <a:t>5</a:t>
            </a:fld>
            <a:endParaRPr lang="en-US"/>
          </a:p>
        </p:txBody>
      </p:sp>
      <p:sp>
        <p:nvSpPr>
          <p:cNvPr id="6" name="TextBox 5">
            <a:extLst>
              <a:ext uri="{FF2B5EF4-FFF2-40B4-BE49-F238E27FC236}">
                <a16:creationId xmlns:a16="http://schemas.microsoft.com/office/drawing/2014/main" id="{29A65C14-7E92-744A-E7B3-74A7DA650BF7}"/>
              </a:ext>
            </a:extLst>
          </p:cNvPr>
          <p:cNvSpPr txBox="1"/>
          <p:nvPr/>
        </p:nvSpPr>
        <p:spPr>
          <a:xfrm>
            <a:off x="838200" y="1754403"/>
            <a:ext cx="5117757" cy="646331"/>
          </a:xfrm>
          <a:prstGeom prst="rect">
            <a:avLst/>
          </a:prstGeom>
          <a:noFill/>
        </p:spPr>
        <p:txBody>
          <a:bodyPr wrap="square" rtlCol="0">
            <a:spAutoFit/>
          </a:bodyPr>
          <a:lstStyle/>
          <a:p>
            <a:r>
              <a:rPr lang="en-US"/>
              <a:t>H is the magnetic field</a:t>
            </a:r>
          </a:p>
          <a:p>
            <a:r>
              <a:rPr lang="en-US"/>
              <a:t>B is the magnetic flux density or magnetic induction</a:t>
            </a:r>
          </a:p>
        </p:txBody>
      </p:sp>
      <p:pic>
        <p:nvPicPr>
          <p:cNvPr id="8" name="Picture 7" descr="A black text with black letters&#10;&#10;Description automatically generated with medium confidence">
            <a:extLst>
              <a:ext uri="{FF2B5EF4-FFF2-40B4-BE49-F238E27FC236}">
                <a16:creationId xmlns:a16="http://schemas.microsoft.com/office/drawing/2014/main" id="{00B94639-6CA8-4338-629B-A548BCE62234}"/>
              </a:ext>
            </a:extLst>
          </p:cNvPr>
          <p:cNvPicPr>
            <a:picLocks noChangeAspect="1"/>
          </p:cNvPicPr>
          <p:nvPr/>
        </p:nvPicPr>
        <p:blipFill>
          <a:blip r:embed="rId2"/>
          <a:stretch>
            <a:fillRect/>
          </a:stretch>
        </p:blipFill>
        <p:spPr>
          <a:xfrm>
            <a:off x="906162" y="2464449"/>
            <a:ext cx="1453979" cy="531262"/>
          </a:xfrm>
          <a:prstGeom prst="rect">
            <a:avLst/>
          </a:prstGeom>
        </p:spPr>
      </p:pic>
      <p:pic>
        <p:nvPicPr>
          <p:cNvPr id="10" name="Picture 9" descr="A black letter with a square in the middle&#10;&#10;Description automatically generated">
            <a:extLst>
              <a:ext uri="{FF2B5EF4-FFF2-40B4-BE49-F238E27FC236}">
                <a16:creationId xmlns:a16="http://schemas.microsoft.com/office/drawing/2014/main" id="{DC7ED8C2-7B9F-0B81-74C4-6F3AE1497D02}"/>
              </a:ext>
            </a:extLst>
          </p:cNvPr>
          <p:cNvPicPr>
            <a:picLocks noChangeAspect="1"/>
          </p:cNvPicPr>
          <p:nvPr/>
        </p:nvPicPr>
        <p:blipFill>
          <a:blip r:embed="rId3"/>
          <a:stretch>
            <a:fillRect/>
          </a:stretch>
        </p:blipFill>
        <p:spPr>
          <a:xfrm>
            <a:off x="940022" y="3059426"/>
            <a:ext cx="1553176" cy="267789"/>
          </a:xfrm>
          <a:prstGeom prst="rect">
            <a:avLst/>
          </a:prstGeom>
        </p:spPr>
      </p:pic>
      <p:sp>
        <p:nvSpPr>
          <p:cNvPr id="11" name="TextBox 10">
            <a:extLst>
              <a:ext uri="{FF2B5EF4-FFF2-40B4-BE49-F238E27FC236}">
                <a16:creationId xmlns:a16="http://schemas.microsoft.com/office/drawing/2014/main" id="{EF4DC645-B911-1DAF-04F1-E1554184F497}"/>
              </a:ext>
            </a:extLst>
          </p:cNvPr>
          <p:cNvSpPr txBox="1"/>
          <p:nvPr/>
        </p:nvSpPr>
        <p:spPr>
          <a:xfrm flipH="1">
            <a:off x="2738273" y="2995711"/>
            <a:ext cx="2735892" cy="369332"/>
          </a:xfrm>
          <a:prstGeom prst="rect">
            <a:avLst/>
          </a:prstGeom>
          <a:noFill/>
        </p:spPr>
        <p:txBody>
          <a:bodyPr wrap="square" rtlCol="0">
            <a:spAutoFit/>
          </a:bodyPr>
          <a:lstStyle/>
          <a:p>
            <a:r>
              <a:rPr lang="en-US"/>
              <a:t>Permeability of free space</a:t>
            </a:r>
          </a:p>
        </p:txBody>
      </p:sp>
      <p:pic>
        <p:nvPicPr>
          <p:cNvPr id="14" name="Picture 13" descr="A black letter on a white background&#10;&#10;Description automatically generated">
            <a:extLst>
              <a:ext uri="{FF2B5EF4-FFF2-40B4-BE49-F238E27FC236}">
                <a16:creationId xmlns:a16="http://schemas.microsoft.com/office/drawing/2014/main" id="{89A42281-5FE9-B2EF-E3E0-678259472607}"/>
              </a:ext>
            </a:extLst>
          </p:cNvPr>
          <p:cNvPicPr>
            <a:picLocks noChangeAspect="1"/>
          </p:cNvPicPr>
          <p:nvPr/>
        </p:nvPicPr>
        <p:blipFill>
          <a:blip r:embed="rId4"/>
          <a:stretch>
            <a:fillRect/>
          </a:stretch>
        </p:blipFill>
        <p:spPr>
          <a:xfrm>
            <a:off x="906162" y="3429000"/>
            <a:ext cx="310071" cy="267789"/>
          </a:xfrm>
          <a:prstGeom prst="rect">
            <a:avLst/>
          </a:prstGeom>
        </p:spPr>
      </p:pic>
      <p:sp>
        <p:nvSpPr>
          <p:cNvPr id="15" name="TextBox 14">
            <a:extLst>
              <a:ext uri="{FF2B5EF4-FFF2-40B4-BE49-F238E27FC236}">
                <a16:creationId xmlns:a16="http://schemas.microsoft.com/office/drawing/2014/main" id="{F4FD4F23-570F-8582-F599-C5A05862DB0E}"/>
              </a:ext>
            </a:extLst>
          </p:cNvPr>
          <p:cNvSpPr txBox="1"/>
          <p:nvPr/>
        </p:nvSpPr>
        <p:spPr>
          <a:xfrm>
            <a:off x="2738273" y="3308292"/>
            <a:ext cx="2236572" cy="369332"/>
          </a:xfrm>
          <a:prstGeom prst="rect">
            <a:avLst/>
          </a:prstGeom>
          <a:noFill/>
        </p:spPr>
        <p:txBody>
          <a:bodyPr wrap="square" rtlCol="0">
            <a:spAutoFit/>
          </a:bodyPr>
          <a:lstStyle/>
          <a:p>
            <a:r>
              <a:rPr lang="en-US"/>
              <a:t>Relative permeability</a:t>
            </a:r>
          </a:p>
        </p:txBody>
      </p:sp>
      <p:sp>
        <p:nvSpPr>
          <p:cNvPr id="16" name="TextBox 15">
            <a:extLst>
              <a:ext uri="{FF2B5EF4-FFF2-40B4-BE49-F238E27FC236}">
                <a16:creationId xmlns:a16="http://schemas.microsoft.com/office/drawing/2014/main" id="{1B3AF6FF-C4E1-309B-A204-A56853C8F384}"/>
              </a:ext>
            </a:extLst>
          </p:cNvPr>
          <p:cNvSpPr txBox="1"/>
          <p:nvPr/>
        </p:nvSpPr>
        <p:spPr>
          <a:xfrm>
            <a:off x="854332" y="4150905"/>
            <a:ext cx="3620529" cy="2031325"/>
          </a:xfrm>
          <a:prstGeom prst="rect">
            <a:avLst/>
          </a:prstGeom>
          <a:noFill/>
        </p:spPr>
        <p:txBody>
          <a:bodyPr wrap="square" rtlCol="0">
            <a:spAutoFit/>
          </a:bodyPr>
          <a:lstStyle/>
          <a:p>
            <a:r>
              <a:rPr lang="en-US"/>
              <a:t>Unlike the permeability of free space,  the relative permeability is not a constant but varies with applied field strength. In some materials like Iron there is a curve that represents B density vs H strength</a:t>
            </a:r>
          </a:p>
        </p:txBody>
      </p:sp>
      <p:pic>
        <p:nvPicPr>
          <p:cNvPr id="20" name="Picture 19" descr="Graph with lines and letters on it&#10;&#10;Description automatically generated">
            <a:extLst>
              <a:ext uri="{FF2B5EF4-FFF2-40B4-BE49-F238E27FC236}">
                <a16:creationId xmlns:a16="http://schemas.microsoft.com/office/drawing/2014/main" id="{9258819E-303B-AD1A-B89D-E5EB4E983925}"/>
              </a:ext>
            </a:extLst>
          </p:cNvPr>
          <p:cNvPicPr>
            <a:picLocks noChangeAspect="1"/>
          </p:cNvPicPr>
          <p:nvPr/>
        </p:nvPicPr>
        <p:blipFill>
          <a:blip r:embed="rId5"/>
          <a:stretch>
            <a:fillRect/>
          </a:stretch>
        </p:blipFill>
        <p:spPr>
          <a:xfrm>
            <a:off x="6096000" y="1027906"/>
            <a:ext cx="5324509" cy="4981574"/>
          </a:xfrm>
          <a:prstGeom prst="rect">
            <a:avLst/>
          </a:prstGeom>
        </p:spPr>
      </p:pic>
      <p:sp>
        <p:nvSpPr>
          <p:cNvPr id="21" name="TextBox 20">
            <a:extLst>
              <a:ext uri="{FF2B5EF4-FFF2-40B4-BE49-F238E27FC236}">
                <a16:creationId xmlns:a16="http://schemas.microsoft.com/office/drawing/2014/main" id="{B19D25EE-B776-6E71-5206-C86A59D114CC}"/>
              </a:ext>
            </a:extLst>
          </p:cNvPr>
          <p:cNvSpPr txBox="1"/>
          <p:nvPr/>
        </p:nvSpPr>
        <p:spPr>
          <a:xfrm>
            <a:off x="6808572" y="6116595"/>
            <a:ext cx="2928551" cy="646331"/>
          </a:xfrm>
          <a:prstGeom prst="rect">
            <a:avLst/>
          </a:prstGeom>
          <a:noFill/>
        </p:spPr>
        <p:txBody>
          <a:bodyPr wrap="square" rtlCol="0">
            <a:spAutoFit/>
          </a:bodyPr>
          <a:lstStyle/>
          <a:p>
            <a:r>
              <a:rPr lang="en-US" sz="1800">
                <a:effectLst/>
                <a:latin typeface="TimesNewRomanPSMT"/>
              </a:rPr>
              <a:t>Magnetization curve and hysteresis loop of iron [1]</a:t>
            </a:r>
            <a:endParaRPr lang="en-US"/>
          </a:p>
        </p:txBody>
      </p:sp>
    </p:spTree>
    <p:extLst>
      <p:ext uri="{BB962C8B-B14F-4D97-AF65-F5344CB8AC3E}">
        <p14:creationId xmlns:p14="http://schemas.microsoft.com/office/powerpoint/2010/main" val="20720398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56432-4B69-1FB0-1D23-917021F2BFA5}"/>
              </a:ext>
            </a:extLst>
          </p:cNvPr>
          <p:cNvSpPr>
            <a:spLocks noGrp="1"/>
          </p:cNvSpPr>
          <p:nvPr>
            <p:ph type="title"/>
          </p:nvPr>
        </p:nvSpPr>
        <p:spPr>
          <a:xfrm>
            <a:off x="838200" y="2766218"/>
            <a:ext cx="10515600" cy="1325563"/>
          </a:xfrm>
        </p:spPr>
        <p:txBody>
          <a:bodyPr/>
          <a:lstStyle/>
          <a:p>
            <a:pPr algn="ctr"/>
            <a:r>
              <a:rPr lang="en-US"/>
              <a:t>Development of B fields</a:t>
            </a:r>
          </a:p>
        </p:txBody>
      </p:sp>
      <p:sp>
        <p:nvSpPr>
          <p:cNvPr id="3" name="Slide Number Placeholder 2">
            <a:extLst>
              <a:ext uri="{FF2B5EF4-FFF2-40B4-BE49-F238E27FC236}">
                <a16:creationId xmlns:a16="http://schemas.microsoft.com/office/drawing/2014/main" id="{5151F85A-AFF7-D983-4B14-5C99DB0C19C0}"/>
              </a:ext>
            </a:extLst>
          </p:cNvPr>
          <p:cNvSpPr>
            <a:spLocks noGrp="1"/>
          </p:cNvSpPr>
          <p:nvPr>
            <p:ph type="sldNum" sz="quarter" idx="12"/>
          </p:nvPr>
        </p:nvSpPr>
        <p:spPr/>
        <p:txBody>
          <a:bodyPr/>
          <a:lstStyle/>
          <a:p>
            <a:fld id="{5D163D93-25A3-B24B-A169-30E7BD1DC745}" type="slidenum">
              <a:rPr lang="en-US" smtClean="0"/>
              <a:t>6</a:t>
            </a:fld>
            <a:endParaRPr lang="en-US"/>
          </a:p>
        </p:txBody>
      </p:sp>
    </p:spTree>
    <p:extLst>
      <p:ext uri="{BB962C8B-B14F-4D97-AF65-F5344CB8AC3E}">
        <p14:creationId xmlns:p14="http://schemas.microsoft.com/office/powerpoint/2010/main" val="32790360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80B83-9D83-CD9E-DB16-B8AB898CE546}"/>
              </a:ext>
            </a:extLst>
          </p:cNvPr>
          <p:cNvSpPr>
            <a:spLocks noGrp="1"/>
          </p:cNvSpPr>
          <p:nvPr>
            <p:ph type="title"/>
          </p:nvPr>
        </p:nvSpPr>
        <p:spPr/>
        <p:txBody>
          <a:bodyPr/>
          <a:lstStyle/>
          <a:p>
            <a:r>
              <a:rPr lang="en-US"/>
              <a:t>B field: Taylor expansion to obtain Multipole Terms</a:t>
            </a:r>
          </a:p>
        </p:txBody>
      </p:sp>
      <p:sp>
        <p:nvSpPr>
          <p:cNvPr id="4" name="Slide Number Placeholder 3">
            <a:extLst>
              <a:ext uri="{FF2B5EF4-FFF2-40B4-BE49-F238E27FC236}">
                <a16:creationId xmlns:a16="http://schemas.microsoft.com/office/drawing/2014/main" id="{26BA1486-379A-149D-0F61-E1C72391A4F3}"/>
              </a:ext>
            </a:extLst>
          </p:cNvPr>
          <p:cNvSpPr>
            <a:spLocks noGrp="1"/>
          </p:cNvSpPr>
          <p:nvPr>
            <p:ph type="sldNum" sz="quarter" idx="12"/>
          </p:nvPr>
        </p:nvSpPr>
        <p:spPr/>
        <p:txBody>
          <a:bodyPr/>
          <a:lstStyle/>
          <a:p>
            <a:fld id="{5D163D93-25A3-B24B-A169-30E7BD1DC745}" type="slidenum">
              <a:rPr lang="en-US" smtClean="0"/>
              <a:t>7</a:t>
            </a:fld>
            <a:endParaRPr lang="en-US"/>
          </a:p>
        </p:txBody>
      </p:sp>
      <p:pic>
        <p:nvPicPr>
          <p:cNvPr id="8" name="Picture 7" descr="A close-up of a number&#10;&#10;Description automatically generated">
            <a:extLst>
              <a:ext uri="{FF2B5EF4-FFF2-40B4-BE49-F238E27FC236}">
                <a16:creationId xmlns:a16="http://schemas.microsoft.com/office/drawing/2014/main" id="{B1EE9A98-1EFF-D6B0-9C26-6FEB30053B1B}"/>
              </a:ext>
            </a:extLst>
          </p:cNvPr>
          <p:cNvPicPr>
            <a:picLocks noChangeAspect="1"/>
          </p:cNvPicPr>
          <p:nvPr/>
        </p:nvPicPr>
        <p:blipFill>
          <a:blip r:embed="rId3"/>
          <a:stretch>
            <a:fillRect/>
          </a:stretch>
        </p:blipFill>
        <p:spPr>
          <a:xfrm>
            <a:off x="9383173" y="2784837"/>
            <a:ext cx="1980924" cy="821041"/>
          </a:xfrm>
          <a:prstGeom prst="rect">
            <a:avLst/>
          </a:prstGeom>
        </p:spPr>
      </p:pic>
      <p:pic>
        <p:nvPicPr>
          <p:cNvPr id="10" name="Picture 9" descr="A math symbols and symbols&#10;&#10;Description automatically generated with medium confidence">
            <a:extLst>
              <a:ext uri="{FF2B5EF4-FFF2-40B4-BE49-F238E27FC236}">
                <a16:creationId xmlns:a16="http://schemas.microsoft.com/office/drawing/2014/main" id="{05C11156-8D75-F057-561C-39DDC097E593}"/>
              </a:ext>
            </a:extLst>
          </p:cNvPr>
          <p:cNvPicPr>
            <a:picLocks noChangeAspect="1"/>
          </p:cNvPicPr>
          <p:nvPr/>
        </p:nvPicPr>
        <p:blipFill>
          <a:blip r:embed="rId4"/>
          <a:stretch>
            <a:fillRect/>
          </a:stretch>
        </p:blipFill>
        <p:spPr>
          <a:xfrm>
            <a:off x="5858709" y="2828061"/>
            <a:ext cx="2906327" cy="722769"/>
          </a:xfrm>
          <a:prstGeom prst="rect">
            <a:avLst/>
          </a:prstGeom>
        </p:spPr>
      </p:pic>
      <p:sp>
        <p:nvSpPr>
          <p:cNvPr id="11" name="TextBox 10">
            <a:extLst>
              <a:ext uri="{FF2B5EF4-FFF2-40B4-BE49-F238E27FC236}">
                <a16:creationId xmlns:a16="http://schemas.microsoft.com/office/drawing/2014/main" id="{72861304-3878-BFB0-C211-E3D45BD2F492}"/>
              </a:ext>
            </a:extLst>
          </p:cNvPr>
          <p:cNvSpPr txBox="1"/>
          <p:nvPr/>
        </p:nvSpPr>
        <p:spPr>
          <a:xfrm>
            <a:off x="838200" y="2564117"/>
            <a:ext cx="3164769" cy="877163"/>
          </a:xfrm>
          <a:prstGeom prst="rect">
            <a:avLst/>
          </a:prstGeom>
          <a:noFill/>
        </p:spPr>
        <p:txBody>
          <a:bodyPr wrap="square" rtlCol="0">
            <a:spAutoFit/>
          </a:bodyPr>
          <a:lstStyle/>
          <a:p>
            <a:pPr marL="285750" indent="-285750">
              <a:buFont typeface="Arial" panose="020B0604020202020204" pitchFamily="34" charset="0"/>
              <a:buChar char="•"/>
            </a:pPr>
            <a:r>
              <a:rPr lang="en-US" sz="1700"/>
              <a:t>The Perpendicular Components of the F and B field are as follows:</a:t>
            </a:r>
          </a:p>
        </p:txBody>
      </p:sp>
      <p:sp>
        <p:nvSpPr>
          <p:cNvPr id="12" name="TextBox 11">
            <a:extLst>
              <a:ext uri="{FF2B5EF4-FFF2-40B4-BE49-F238E27FC236}">
                <a16:creationId xmlns:a16="http://schemas.microsoft.com/office/drawing/2014/main" id="{8E43D091-80A2-A4E0-BB92-29414E0DBA62}"/>
              </a:ext>
            </a:extLst>
          </p:cNvPr>
          <p:cNvSpPr txBox="1"/>
          <p:nvPr/>
        </p:nvSpPr>
        <p:spPr>
          <a:xfrm>
            <a:off x="827903" y="4979773"/>
            <a:ext cx="184731" cy="369332"/>
          </a:xfrm>
          <a:prstGeom prst="rect">
            <a:avLst/>
          </a:prstGeom>
          <a:noFill/>
        </p:spPr>
        <p:txBody>
          <a:bodyPr wrap="none" rtlCol="0">
            <a:spAutoFit/>
          </a:bodyPr>
          <a:lstStyle/>
          <a:p>
            <a:endParaRPr lang="en-US"/>
          </a:p>
        </p:txBody>
      </p:sp>
      <p:pic>
        <p:nvPicPr>
          <p:cNvPr id="15" name="Picture 14" descr="A black text with a white background&#10;&#10;Description automatically generated">
            <a:extLst>
              <a:ext uri="{FF2B5EF4-FFF2-40B4-BE49-F238E27FC236}">
                <a16:creationId xmlns:a16="http://schemas.microsoft.com/office/drawing/2014/main" id="{54A44193-A00F-7839-E845-D8D61F765280}"/>
              </a:ext>
            </a:extLst>
          </p:cNvPr>
          <p:cNvPicPr>
            <a:picLocks noChangeAspect="1"/>
          </p:cNvPicPr>
          <p:nvPr/>
        </p:nvPicPr>
        <p:blipFill>
          <a:blip r:embed="rId5"/>
          <a:stretch>
            <a:fillRect/>
          </a:stretch>
        </p:blipFill>
        <p:spPr>
          <a:xfrm>
            <a:off x="7213446" y="1660426"/>
            <a:ext cx="1345868" cy="500788"/>
          </a:xfrm>
          <a:prstGeom prst="rect">
            <a:avLst/>
          </a:prstGeom>
        </p:spPr>
      </p:pic>
      <p:sp>
        <p:nvSpPr>
          <p:cNvPr id="32" name="TextBox 31">
            <a:extLst>
              <a:ext uri="{FF2B5EF4-FFF2-40B4-BE49-F238E27FC236}">
                <a16:creationId xmlns:a16="http://schemas.microsoft.com/office/drawing/2014/main" id="{DABBBDDD-78BE-B137-074C-2FBDA680A770}"/>
              </a:ext>
            </a:extLst>
          </p:cNvPr>
          <p:cNvSpPr txBox="1"/>
          <p:nvPr/>
        </p:nvSpPr>
        <p:spPr>
          <a:xfrm>
            <a:off x="838200" y="3488650"/>
            <a:ext cx="3682934" cy="2970044"/>
          </a:xfrm>
          <a:prstGeom prst="rect">
            <a:avLst/>
          </a:prstGeom>
          <a:noFill/>
        </p:spPr>
        <p:txBody>
          <a:bodyPr wrap="square" rtlCol="0">
            <a:spAutoFit/>
          </a:bodyPr>
          <a:lstStyle/>
          <a:p>
            <a:pPr marL="285750" indent="-285750">
              <a:buFont typeface="Arial" panose="020B0604020202020204" pitchFamily="34" charset="0"/>
              <a:buChar char="•"/>
            </a:pPr>
            <a:r>
              <a:rPr lang="en-US" sz="1700"/>
              <a:t>We can Expand the B field components using a Tylor series in vacuum aperture</a:t>
            </a:r>
          </a:p>
          <a:p>
            <a:pPr marL="285750" indent="-285750">
              <a:buFont typeface="Arial" panose="020B0604020202020204" pitchFamily="34" charset="0"/>
              <a:buChar char="•"/>
            </a:pPr>
            <a:r>
              <a:rPr lang="en-US" sz="1700"/>
              <a:t>Terms in expansion will depend on the magnet system being analyzed and Initial Conditions</a:t>
            </a:r>
          </a:p>
          <a:p>
            <a:pPr marL="285750" indent="-285750">
              <a:buFont typeface="Arial" panose="020B0604020202020204" pitchFamily="34" charset="0"/>
              <a:buChar char="•"/>
            </a:pPr>
            <a:r>
              <a:rPr lang="en-US" sz="1700"/>
              <a:t>Non-linear terms will have effects. Goal is to minimize in linear optics.</a:t>
            </a:r>
          </a:p>
          <a:p>
            <a:pPr marL="285750" indent="-285750">
              <a:buFont typeface="Arial" panose="020B0604020202020204" pitchFamily="34" charset="0"/>
              <a:buChar char="•"/>
            </a:pPr>
            <a:r>
              <a:rPr lang="en-US" sz="1700"/>
              <a:t>Taylor coefficients not all independent, they must obey Maxwell equations in vacuum</a:t>
            </a:r>
          </a:p>
        </p:txBody>
      </p:sp>
      <p:pic>
        <p:nvPicPr>
          <p:cNvPr id="34" name="Picture 33" descr="A table with mathematical equations&#10;&#10;Description automatically generated">
            <a:extLst>
              <a:ext uri="{FF2B5EF4-FFF2-40B4-BE49-F238E27FC236}">
                <a16:creationId xmlns:a16="http://schemas.microsoft.com/office/drawing/2014/main" id="{4B298ECB-7CB2-543D-4340-83E638BB2143}"/>
              </a:ext>
            </a:extLst>
          </p:cNvPr>
          <p:cNvPicPr>
            <a:picLocks noChangeAspect="1"/>
          </p:cNvPicPr>
          <p:nvPr/>
        </p:nvPicPr>
        <p:blipFill>
          <a:blip r:embed="rId6"/>
          <a:stretch>
            <a:fillRect/>
          </a:stretch>
        </p:blipFill>
        <p:spPr>
          <a:xfrm>
            <a:off x="5552668" y="3940058"/>
            <a:ext cx="5811429" cy="2079430"/>
          </a:xfrm>
          <a:prstGeom prst="rect">
            <a:avLst/>
          </a:prstGeom>
        </p:spPr>
      </p:pic>
      <p:sp>
        <p:nvSpPr>
          <p:cNvPr id="41" name="Content Placeholder 40">
            <a:extLst>
              <a:ext uri="{FF2B5EF4-FFF2-40B4-BE49-F238E27FC236}">
                <a16:creationId xmlns:a16="http://schemas.microsoft.com/office/drawing/2014/main" id="{053ACF00-9E74-8BEF-C472-83F0C294C5FE}"/>
              </a:ext>
            </a:extLst>
          </p:cNvPr>
          <p:cNvSpPr>
            <a:spLocks noGrp="1"/>
          </p:cNvSpPr>
          <p:nvPr>
            <p:ph idx="1"/>
          </p:nvPr>
        </p:nvSpPr>
        <p:spPr>
          <a:xfrm>
            <a:off x="848496" y="1731919"/>
            <a:ext cx="4959179" cy="849161"/>
          </a:xfrm>
        </p:spPr>
        <p:txBody>
          <a:bodyPr>
            <a:normAutofit fontScale="92500" lnSpcReduction="20000"/>
          </a:bodyPr>
          <a:lstStyle/>
          <a:p>
            <a:r>
              <a:rPr lang="en-US" sz="1800">
                <a:cs typeface="Times New Roman" panose="02020603050405020304" pitchFamily="18" charset="0"/>
              </a:rPr>
              <a:t>If the fields are static or sufficiently slowly varying where the time derivatives can be neglected, then the maxwell equations for B in the aperture will satisfy: </a:t>
            </a:r>
          </a:p>
          <a:p>
            <a:endParaRPr lang="en-US" sz="1800">
              <a:cs typeface="Times New Roman" panose="02020603050405020304" pitchFamily="18" charset="0"/>
            </a:endParaRPr>
          </a:p>
        </p:txBody>
      </p:sp>
      <p:pic>
        <p:nvPicPr>
          <p:cNvPr id="43" name="Picture 42" descr="A group of black symbols&#10;&#10;Description automatically generated">
            <a:extLst>
              <a:ext uri="{FF2B5EF4-FFF2-40B4-BE49-F238E27FC236}">
                <a16:creationId xmlns:a16="http://schemas.microsoft.com/office/drawing/2014/main" id="{7D9C46BC-73BA-D731-6422-62DC2844281B}"/>
              </a:ext>
            </a:extLst>
          </p:cNvPr>
          <p:cNvPicPr>
            <a:picLocks noChangeAspect="1"/>
          </p:cNvPicPr>
          <p:nvPr/>
        </p:nvPicPr>
        <p:blipFill>
          <a:blip r:embed="rId7"/>
          <a:stretch>
            <a:fillRect/>
          </a:stretch>
        </p:blipFill>
        <p:spPr>
          <a:xfrm>
            <a:off x="5807675" y="1731919"/>
            <a:ext cx="1345868" cy="775996"/>
          </a:xfrm>
          <a:prstGeom prst="rect">
            <a:avLst/>
          </a:prstGeom>
        </p:spPr>
      </p:pic>
    </p:spTree>
    <p:extLst>
      <p:ext uri="{BB962C8B-B14F-4D97-AF65-F5344CB8AC3E}">
        <p14:creationId xmlns:p14="http://schemas.microsoft.com/office/powerpoint/2010/main" val="1506350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C3AAE-EC48-CFA2-7BDD-70D9B0BE945B}"/>
              </a:ext>
            </a:extLst>
          </p:cNvPr>
          <p:cNvSpPr>
            <a:spLocks noGrp="1"/>
          </p:cNvSpPr>
          <p:nvPr>
            <p:ph type="title"/>
          </p:nvPr>
        </p:nvSpPr>
        <p:spPr/>
        <p:txBody>
          <a:bodyPr/>
          <a:lstStyle/>
          <a:p>
            <a:r>
              <a:rPr lang="en-US"/>
              <a:t>Cauchy Reiman Conditions in B field. B field is an Analytic Function</a:t>
            </a:r>
          </a:p>
        </p:txBody>
      </p:sp>
      <p:sp>
        <p:nvSpPr>
          <p:cNvPr id="3" name="Slide Number Placeholder 2">
            <a:extLst>
              <a:ext uri="{FF2B5EF4-FFF2-40B4-BE49-F238E27FC236}">
                <a16:creationId xmlns:a16="http://schemas.microsoft.com/office/drawing/2014/main" id="{E99DFD19-3DC7-478A-AFDD-501F6E407D27}"/>
              </a:ext>
            </a:extLst>
          </p:cNvPr>
          <p:cNvSpPr>
            <a:spLocks noGrp="1"/>
          </p:cNvSpPr>
          <p:nvPr>
            <p:ph type="sldNum" sz="quarter" idx="12"/>
          </p:nvPr>
        </p:nvSpPr>
        <p:spPr/>
        <p:txBody>
          <a:bodyPr/>
          <a:lstStyle/>
          <a:p>
            <a:fld id="{5D163D93-25A3-B24B-A169-30E7BD1DC745}" type="slidenum">
              <a:rPr lang="en-US" smtClean="0"/>
              <a:t>8</a:t>
            </a:fld>
            <a:endParaRPr lang="en-US"/>
          </a:p>
        </p:txBody>
      </p:sp>
      <p:pic>
        <p:nvPicPr>
          <p:cNvPr id="8" name="Picture 7" descr="A diagram of equations and formulas&#10;&#10;Description automatically generated">
            <a:extLst>
              <a:ext uri="{FF2B5EF4-FFF2-40B4-BE49-F238E27FC236}">
                <a16:creationId xmlns:a16="http://schemas.microsoft.com/office/drawing/2014/main" id="{63D4EBCA-9A6B-0C99-E147-9C50DA4EBF05}"/>
              </a:ext>
            </a:extLst>
          </p:cNvPr>
          <p:cNvPicPr>
            <a:picLocks noChangeAspect="1"/>
          </p:cNvPicPr>
          <p:nvPr/>
        </p:nvPicPr>
        <p:blipFill>
          <a:blip r:embed="rId2"/>
          <a:stretch>
            <a:fillRect/>
          </a:stretch>
        </p:blipFill>
        <p:spPr>
          <a:xfrm>
            <a:off x="5526456" y="3780324"/>
            <a:ext cx="5827344" cy="2500926"/>
          </a:xfrm>
          <a:prstGeom prst="rect">
            <a:avLst/>
          </a:prstGeom>
        </p:spPr>
      </p:pic>
      <p:sp>
        <p:nvSpPr>
          <p:cNvPr id="9" name="TextBox 8">
            <a:extLst>
              <a:ext uri="{FF2B5EF4-FFF2-40B4-BE49-F238E27FC236}">
                <a16:creationId xmlns:a16="http://schemas.microsoft.com/office/drawing/2014/main" id="{4A39F548-DBDC-FDE8-37EF-393D369375E6}"/>
              </a:ext>
            </a:extLst>
          </p:cNvPr>
          <p:cNvSpPr txBox="1"/>
          <p:nvPr/>
        </p:nvSpPr>
        <p:spPr>
          <a:xfrm>
            <a:off x="1039552" y="1870353"/>
            <a:ext cx="3311610" cy="646331"/>
          </a:xfrm>
          <a:prstGeom prst="rect">
            <a:avLst/>
          </a:prstGeom>
          <a:noFill/>
        </p:spPr>
        <p:txBody>
          <a:bodyPr wrap="square" rtlCol="0">
            <a:spAutoFit/>
          </a:bodyPr>
          <a:lstStyle/>
          <a:p>
            <a:r>
              <a:rPr lang="en-US"/>
              <a:t>This B equations satisfy the Maxwell Equations</a:t>
            </a:r>
          </a:p>
        </p:txBody>
      </p:sp>
      <p:pic>
        <p:nvPicPr>
          <p:cNvPr id="11" name="Picture 10" descr="A math equations and formulas&#10;&#10;Description automatically generated">
            <a:extLst>
              <a:ext uri="{FF2B5EF4-FFF2-40B4-BE49-F238E27FC236}">
                <a16:creationId xmlns:a16="http://schemas.microsoft.com/office/drawing/2014/main" id="{B116EC7C-5516-7AD4-FB90-BA435A1F01F6}"/>
              </a:ext>
            </a:extLst>
          </p:cNvPr>
          <p:cNvPicPr>
            <a:picLocks noChangeAspect="1"/>
          </p:cNvPicPr>
          <p:nvPr/>
        </p:nvPicPr>
        <p:blipFill>
          <a:blip r:embed="rId3"/>
          <a:stretch>
            <a:fillRect/>
          </a:stretch>
        </p:blipFill>
        <p:spPr>
          <a:xfrm>
            <a:off x="369656" y="4120659"/>
            <a:ext cx="4230986" cy="1820256"/>
          </a:xfrm>
          <a:prstGeom prst="rect">
            <a:avLst/>
          </a:prstGeom>
        </p:spPr>
      </p:pic>
      <p:pic>
        <p:nvPicPr>
          <p:cNvPr id="26" name="Picture 25">
            <a:extLst>
              <a:ext uri="{FF2B5EF4-FFF2-40B4-BE49-F238E27FC236}">
                <a16:creationId xmlns:a16="http://schemas.microsoft.com/office/drawing/2014/main" id="{3F6D6F3A-7CED-3EF7-13A9-44C4735C68B0}"/>
              </a:ext>
            </a:extLst>
          </p:cNvPr>
          <p:cNvPicPr>
            <a:picLocks noChangeAspect="1"/>
          </p:cNvPicPr>
          <p:nvPr/>
        </p:nvPicPr>
        <p:blipFill>
          <a:blip r:embed="rId4"/>
          <a:srcRect/>
          <a:stretch/>
        </p:blipFill>
        <p:spPr>
          <a:xfrm>
            <a:off x="5599505" y="1904186"/>
            <a:ext cx="4626533" cy="1432138"/>
          </a:xfrm>
          <a:prstGeom prst="rect">
            <a:avLst/>
          </a:prstGeom>
        </p:spPr>
      </p:pic>
      <p:pic>
        <p:nvPicPr>
          <p:cNvPr id="12" name="Picture 11" descr="A group of black symbols&#10;&#10;Description automatically generated">
            <a:extLst>
              <a:ext uri="{FF2B5EF4-FFF2-40B4-BE49-F238E27FC236}">
                <a16:creationId xmlns:a16="http://schemas.microsoft.com/office/drawing/2014/main" id="{B0237A71-FC0A-9BC1-3C54-FE881AC7F456}"/>
              </a:ext>
            </a:extLst>
          </p:cNvPr>
          <p:cNvPicPr>
            <a:picLocks noChangeAspect="1"/>
          </p:cNvPicPr>
          <p:nvPr/>
        </p:nvPicPr>
        <p:blipFill>
          <a:blip r:embed="rId5"/>
          <a:stretch>
            <a:fillRect/>
          </a:stretch>
        </p:blipFill>
        <p:spPr>
          <a:xfrm>
            <a:off x="923000" y="2560328"/>
            <a:ext cx="1345868" cy="775996"/>
          </a:xfrm>
          <a:prstGeom prst="rect">
            <a:avLst/>
          </a:prstGeom>
        </p:spPr>
      </p:pic>
      <p:cxnSp>
        <p:nvCxnSpPr>
          <p:cNvPr id="14" name="Straight Arrow Connector 13">
            <a:extLst>
              <a:ext uri="{FF2B5EF4-FFF2-40B4-BE49-F238E27FC236}">
                <a16:creationId xmlns:a16="http://schemas.microsoft.com/office/drawing/2014/main" id="{C9FF14D7-B491-8747-0EEC-B1C98F76B11F}"/>
              </a:ext>
            </a:extLst>
          </p:cNvPr>
          <p:cNvCxnSpPr>
            <a:cxnSpLocks/>
          </p:cNvCxnSpPr>
          <p:nvPr/>
        </p:nvCxnSpPr>
        <p:spPr>
          <a:xfrm>
            <a:off x="4600642" y="5433346"/>
            <a:ext cx="68805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 name="Straight Arrow Connector 16">
            <a:extLst>
              <a:ext uri="{FF2B5EF4-FFF2-40B4-BE49-F238E27FC236}">
                <a16:creationId xmlns:a16="http://schemas.microsoft.com/office/drawing/2014/main" id="{4FC3F187-FF54-1FAC-3EA9-2F997EC41CC7}"/>
              </a:ext>
            </a:extLst>
          </p:cNvPr>
          <p:cNvCxnSpPr/>
          <p:nvPr/>
        </p:nvCxnSpPr>
        <p:spPr>
          <a:xfrm>
            <a:off x="2000248" y="3225527"/>
            <a:ext cx="0" cy="60548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9" name="Straight Arrow Connector 18">
            <a:extLst>
              <a:ext uri="{FF2B5EF4-FFF2-40B4-BE49-F238E27FC236}">
                <a16:creationId xmlns:a16="http://schemas.microsoft.com/office/drawing/2014/main" id="{400C0A76-8A80-DBF1-0EE3-6F9FD04910C2}"/>
              </a:ext>
            </a:extLst>
          </p:cNvPr>
          <p:cNvCxnSpPr>
            <a:cxnSpLocks/>
          </p:cNvCxnSpPr>
          <p:nvPr/>
        </p:nvCxnSpPr>
        <p:spPr>
          <a:xfrm flipH="1" flipV="1">
            <a:off x="7970108" y="2708281"/>
            <a:ext cx="1755301" cy="103449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1" name="TextBox 20">
            <a:extLst>
              <a:ext uri="{FF2B5EF4-FFF2-40B4-BE49-F238E27FC236}">
                <a16:creationId xmlns:a16="http://schemas.microsoft.com/office/drawing/2014/main" id="{17CC01F2-95BC-AE94-8911-F451496D150D}"/>
              </a:ext>
            </a:extLst>
          </p:cNvPr>
          <p:cNvSpPr txBox="1"/>
          <p:nvPr/>
        </p:nvSpPr>
        <p:spPr>
          <a:xfrm>
            <a:off x="10423399" y="2092728"/>
            <a:ext cx="1458097" cy="615553"/>
          </a:xfrm>
          <a:prstGeom prst="rect">
            <a:avLst/>
          </a:prstGeom>
          <a:noFill/>
        </p:spPr>
        <p:txBody>
          <a:bodyPr wrap="square" rtlCol="0">
            <a:spAutoFit/>
          </a:bodyPr>
          <a:lstStyle/>
          <a:p>
            <a:r>
              <a:rPr lang="en-US" sz="1700"/>
              <a:t>Laurent Series For B Field</a:t>
            </a:r>
          </a:p>
        </p:txBody>
      </p:sp>
      <p:sp>
        <p:nvSpPr>
          <p:cNvPr id="22" name="TextBox 21">
            <a:extLst>
              <a:ext uri="{FF2B5EF4-FFF2-40B4-BE49-F238E27FC236}">
                <a16:creationId xmlns:a16="http://schemas.microsoft.com/office/drawing/2014/main" id="{8E4841F6-4C25-DA06-4330-2D54F602B48F}"/>
              </a:ext>
            </a:extLst>
          </p:cNvPr>
          <p:cNvSpPr txBox="1"/>
          <p:nvPr/>
        </p:nvSpPr>
        <p:spPr>
          <a:xfrm>
            <a:off x="9798908" y="2762731"/>
            <a:ext cx="1989391" cy="369332"/>
          </a:xfrm>
          <a:prstGeom prst="rect">
            <a:avLst/>
          </a:prstGeom>
          <a:noFill/>
        </p:spPr>
        <p:txBody>
          <a:bodyPr wrap="none" rtlCol="0">
            <a:spAutoFit/>
          </a:bodyPr>
          <a:lstStyle/>
          <a:p>
            <a:r>
              <a:rPr lang="en-US"/>
              <a:t>n = multipole index</a:t>
            </a:r>
          </a:p>
        </p:txBody>
      </p:sp>
      <p:sp>
        <p:nvSpPr>
          <p:cNvPr id="24" name="TextBox 23">
            <a:extLst>
              <a:ext uri="{FF2B5EF4-FFF2-40B4-BE49-F238E27FC236}">
                <a16:creationId xmlns:a16="http://schemas.microsoft.com/office/drawing/2014/main" id="{0D75F38E-FA86-D805-842C-9911109B9E83}"/>
              </a:ext>
            </a:extLst>
          </p:cNvPr>
          <p:cNvSpPr txBox="1"/>
          <p:nvPr/>
        </p:nvSpPr>
        <p:spPr>
          <a:xfrm>
            <a:off x="9798908" y="3085274"/>
            <a:ext cx="2150029" cy="369332"/>
          </a:xfrm>
          <a:prstGeom prst="rect">
            <a:avLst/>
          </a:prstGeom>
          <a:noFill/>
        </p:spPr>
        <p:txBody>
          <a:bodyPr wrap="square" rtlCol="0">
            <a:spAutoFit/>
          </a:bodyPr>
          <a:lstStyle/>
          <a:p>
            <a:r>
              <a:rPr lang="en-US"/>
              <a:t>b_n =const(complex)</a:t>
            </a:r>
          </a:p>
        </p:txBody>
      </p:sp>
      <p:sp>
        <p:nvSpPr>
          <p:cNvPr id="28" name="TextBox 27">
            <a:extLst>
              <a:ext uri="{FF2B5EF4-FFF2-40B4-BE49-F238E27FC236}">
                <a16:creationId xmlns:a16="http://schemas.microsoft.com/office/drawing/2014/main" id="{90329C4F-274D-F83A-AD22-9A25B9307528}"/>
              </a:ext>
            </a:extLst>
          </p:cNvPr>
          <p:cNvSpPr txBox="1"/>
          <p:nvPr/>
        </p:nvSpPr>
        <p:spPr>
          <a:xfrm>
            <a:off x="148281" y="5987018"/>
            <a:ext cx="442750" cy="369332"/>
          </a:xfrm>
          <a:prstGeom prst="rect">
            <a:avLst/>
          </a:prstGeom>
          <a:noFill/>
        </p:spPr>
        <p:txBody>
          <a:bodyPr wrap="none" rtlCol="0">
            <a:spAutoFit/>
          </a:bodyPr>
          <a:lstStyle/>
          <a:p>
            <a:r>
              <a:rPr lang="en-US"/>
              <a:t>[3]</a:t>
            </a:r>
          </a:p>
        </p:txBody>
      </p:sp>
      <p:sp>
        <p:nvSpPr>
          <p:cNvPr id="29" name="TextBox 28">
            <a:extLst>
              <a:ext uri="{FF2B5EF4-FFF2-40B4-BE49-F238E27FC236}">
                <a16:creationId xmlns:a16="http://schemas.microsoft.com/office/drawing/2014/main" id="{C43B040B-1FB1-8B47-F503-7014202A5539}"/>
              </a:ext>
            </a:extLst>
          </p:cNvPr>
          <p:cNvSpPr txBox="1"/>
          <p:nvPr/>
        </p:nvSpPr>
        <p:spPr>
          <a:xfrm>
            <a:off x="2695357" y="2621669"/>
            <a:ext cx="1581665" cy="369332"/>
          </a:xfrm>
          <a:prstGeom prst="rect">
            <a:avLst/>
          </a:prstGeom>
          <a:noFill/>
        </p:spPr>
        <p:txBody>
          <a:bodyPr wrap="square" rtlCol="0">
            <a:spAutoFit/>
          </a:bodyPr>
          <a:lstStyle/>
          <a:p>
            <a:r>
              <a:rPr lang="en-US"/>
              <a:t>B(</a:t>
            </a:r>
            <a:r>
              <a:rPr lang="en-US" err="1"/>
              <a:t>x,y,z</a:t>
            </a:r>
            <a:r>
              <a:rPr lang="en-US"/>
              <a:t>)</a:t>
            </a:r>
          </a:p>
        </p:txBody>
      </p:sp>
    </p:spTree>
    <p:extLst>
      <p:ext uri="{BB962C8B-B14F-4D97-AF65-F5344CB8AC3E}">
        <p14:creationId xmlns:p14="http://schemas.microsoft.com/office/powerpoint/2010/main" val="244452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23</Slides>
  <Notes>2</Notes>
  <HiddenSlides>0</HiddenSlide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Theme</vt:lpstr>
      <vt:lpstr>Phys 862 Iron Dominated Magnets</vt:lpstr>
      <vt:lpstr>Table of Contents</vt:lpstr>
      <vt:lpstr>Maxwell Basics</vt:lpstr>
      <vt:lpstr>What is an Iron Dominated Magnet?</vt:lpstr>
      <vt:lpstr>Maxwell Equations in Vacuum &amp;Matter</vt:lpstr>
      <vt:lpstr>B field</vt:lpstr>
      <vt:lpstr>Development of B fields</vt:lpstr>
      <vt:lpstr>B field: Taylor expansion to obtain Multipole Terms</vt:lpstr>
      <vt:lpstr>Cauchy Reiman Conditions in B field. B field is an Analytic Function</vt:lpstr>
      <vt:lpstr>B fields</vt:lpstr>
      <vt:lpstr>Types of Magnets &amp; Designs</vt:lpstr>
      <vt:lpstr>Magnet Types </vt:lpstr>
      <vt:lpstr>Generating Fields</vt:lpstr>
      <vt:lpstr>Boundary Conditions/Magnetic Potential</vt:lpstr>
      <vt:lpstr>Field errors Non-ideal</vt:lpstr>
      <vt:lpstr>Quadrupole Magnet and Good field Radius </vt:lpstr>
      <vt:lpstr>Dipoles Magnets</vt:lpstr>
      <vt:lpstr>Quadrupole Magnets</vt:lpstr>
      <vt:lpstr>Coil Excitation/Hysteresis</vt:lpstr>
      <vt:lpstr>Coil Excitations For Dipole, Quad, Sextupole</vt:lpstr>
      <vt:lpstr>Hysteresis B(H) curves</vt:lpstr>
      <vt:lpstr>Conclusion</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Phys 862 Iron Dominated Magnets</dc:title>
  <dc:creator>Garabito Ruiz, Luis</dc:creator>
  <cp:revision>40</cp:revision>
  <dcterms:created xsi:type="dcterms:W3CDTF">2023-11-27T05:39:09Z</dcterms:created>
  <dcterms:modified xsi:type="dcterms:W3CDTF">2023-12-13T22:11:24Z</dcterms:modified>
</cp:coreProperties>
</file>