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569" r:id="rId2"/>
    <p:sldId id="578" r:id="rId3"/>
    <p:sldId id="584" r:id="rId4"/>
    <p:sldId id="585" r:id="rId5"/>
    <p:sldId id="589" r:id="rId6"/>
    <p:sldId id="590" r:id="rId7"/>
    <p:sldId id="588" r:id="rId8"/>
    <p:sldId id="586" r:id="rId9"/>
    <p:sldId id="587" r:id="rId10"/>
    <p:sldId id="591" r:id="rId11"/>
    <p:sldId id="593" r:id="rId12"/>
    <p:sldId id="592" r:id="rId13"/>
    <p:sldId id="594" r:id="rId14"/>
    <p:sldId id="575" r:id="rId15"/>
    <p:sldId id="583" r:id="rId1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stroumov, Peter N." initials="OP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9933"/>
    <a:srgbClr val="0000FF"/>
    <a:srgbClr val="FF0000"/>
    <a:srgbClr val="003300"/>
    <a:srgbClr val="CC3300"/>
    <a:srgbClr val="CC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03" autoAdjust="0"/>
    <p:restoredTop sz="78170" autoAdjust="0"/>
  </p:normalViewPr>
  <p:slideViewPr>
    <p:cSldViewPr snapToGrid="0">
      <p:cViewPr>
        <p:scale>
          <a:sx n="90" d="100"/>
          <a:sy n="90" d="100"/>
        </p:scale>
        <p:origin x="1080" y="53"/>
      </p:cViewPr>
      <p:guideLst>
        <p:guide orient="horz" pos="2160"/>
        <p:guide pos="2880"/>
      </p:guideLst>
    </p:cSldViewPr>
  </p:slideViewPr>
  <p:notesTextViewPr>
    <p:cViewPr>
      <p:scale>
        <a:sx n="100" d="100"/>
        <a:sy n="100" d="100"/>
      </p:scale>
      <p:origin x="0" y="-605"/>
    </p:cViewPr>
  </p:notesTextViewPr>
  <p:sorterViewPr>
    <p:cViewPr>
      <p:scale>
        <a:sx n="100" d="100"/>
        <a:sy n="100" d="100"/>
      </p:scale>
      <p:origin x="0" y="0"/>
    </p:cViewPr>
  </p:sorterViewPr>
  <p:notesViewPr>
    <p:cSldViewPr snapToGrid="0">
      <p:cViewPr varScale="1">
        <p:scale>
          <a:sx n="88" d="100"/>
          <a:sy n="88" d="100"/>
        </p:scale>
        <p:origin x="-3738" y="-120"/>
      </p:cViewPr>
      <p:guideLst>
        <p:guide orient="horz" pos="2928"/>
        <p:guide pos="2208"/>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7" name="Picture 5" descr="slide footer_blue_646.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757338"/>
            <a:ext cx="9347200" cy="53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descr="slide header_646.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6800" y="0"/>
            <a:ext cx="9347200" cy="15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sz="quarter" idx="1"/>
          </p:nvPr>
        </p:nvSpPr>
        <p:spPr bwMode="auto">
          <a:xfrm>
            <a:off x="3970938" y="154940"/>
            <a:ext cx="3037840" cy="30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fld id="{AECD3826-B642-4C45-8138-A01107123D57}" type="datetime1">
              <a:rPr lang="en-US"/>
              <a:pPr/>
              <a:t>12/13/2023</a:t>
            </a:fld>
            <a:endParaRPr lang="en-US"/>
          </a:p>
        </p:txBody>
      </p:sp>
      <p:sp>
        <p:nvSpPr>
          <p:cNvPr id="5124" name="Rectangle 4"/>
          <p:cNvSpPr>
            <a:spLocks noGrp="1" noChangeArrowheads="1"/>
          </p:cNvSpPr>
          <p:nvPr>
            <p:ph type="ftr" sz="quarter" idx="2"/>
          </p:nvPr>
        </p:nvSpPr>
        <p:spPr bwMode="auto">
          <a:xfrm>
            <a:off x="778933" y="8754110"/>
            <a:ext cx="4907280" cy="232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r>
              <a:rPr lang="en-US"/>
              <a:t>Go to "View | Header and Footer" to add your organization, sponsor, meeting name here; then, click "Apply to All"</a:t>
            </a:r>
          </a:p>
        </p:txBody>
      </p:sp>
      <p:sp>
        <p:nvSpPr>
          <p:cNvPr id="5125" name="Rectangle 5"/>
          <p:cNvSpPr>
            <a:spLocks noGrp="1" noChangeArrowheads="1"/>
          </p:cNvSpPr>
          <p:nvPr>
            <p:ph type="sldNum" sz="quarter" idx="3"/>
          </p:nvPr>
        </p:nvSpPr>
        <p:spPr bwMode="auto">
          <a:xfrm>
            <a:off x="5919894" y="8829967"/>
            <a:ext cx="1088884"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7BF49E97-F253-4AB1-8EDA-5C1339D3283F}" type="slidenum">
              <a:rPr lang="en-US"/>
              <a:pPr/>
              <a:t>‹#›</a:t>
            </a:fld>
            <a:endParaRPr lang="en-US"/>
          </a:p>
        </p:txBody>
      </p:sp>
    </p:spTree>
    <p:extLst>
      <p:ext uri="{BB962C8B-B14F-4D97-AF65-F5344CB8AC3E}">
        <p14:creationId xmlns:p14="http://schemas.microsoft.com/office/powerpoint/2010/main" val="209080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atin typeface="Arial" charset="0"/>
              </a:defRPr>
            </a:lvl1pPr>
          </a:lstStyle>
          <a:p>
            <a:endParaRPr lang="en-US"/>
          </a:p>
        </p:txBody>
      </p:sp>
      <p:sp>
        <p:nvSpPr>
          <p:cNvPr id="8195"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fld id="{A7D61171-93F6-4AD2-ABD0-479A7A29DC91}" type="datetime1">
              <a:rPr lang="en-US"/>
              <a:pPr/>
              <a:t>12/13/2023</a:t>
            </a:fld>
            <a:endParaRPr lang="en-US"/>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atin typeface="Arial" charset="0"/>
              </a:defRPr>
            </a:lvl1pPr>
          </a:lstStyle>
          <a:p>
            <a:r>
              <a:rPr lang="en-US"/>
              <a:t>Go to "View | Header and Footer" to add your organization, sponsor, meeting name here; then, click "Apply to All"</a:t>
            </a:r>
          </a:p>
        </p:txBody>
      </p:sp>
      <p:sp>
        <p:nvSpPr>
          <p:cNvPr id="8199"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fld id="{AA1BBEB0-6A19-4686-89A6-4CAB0DF94A2E}" type="slidenum">
              <a:rPr lang="en-US"/>
              <a:pPr/>
              <a:t>‹#›</a:t>
            </a:fld>
            <a:endParaRPr lang="en-US"/>
          </a:p>
        </p:txBody>
      </p:sp>
    </p:spTree>
    <p:extLst>
      <p:ext uri="{BB962C8B-B14F-4D97-AF65-F5344CB8AC3E}">
        <p14:creationId xmlns:p14="http://schemas.microsoft.com/office/powerpoint/2010/main" val="1366086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spas.fnal.gov/materials/12UTA/Cathode_4.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spas.fnal.gov/materials/12UTA/Cathode_4.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050"/>
          <p:cNvSpPr>
            <a:spLocks noGrp="1" noRot="1" noChangeAspect="1" noTextEdit="1"/>
          </p:cNvSpPr>
          <p:nvPr>
            <p:ph type="sldImg"/>
          </p:nvPr>
        </p:nvSpPr>
        <p:spPr bwMode="auto">
          <a:noFill/>
          <a:ln>
            <a:solidFill>
              <a:srgbClr val="000000"/>
            </a:solidFill>
            <a:miter lim="800000"/>
            <a:headEnd/>
            <a:tailEnd/>
          </a:ln>
        </p:spPr>
      </p:sp>
      <p:sp>
        <p:nvSpPr>
          <p:cNvPr id="14339" name="Rectangle 2051"/>
          <p:cNvSpPr>
            <a:spLocks noGrp="1"/>
          </p:cNvSpPr>
          <p:nvPr>
            <p:ph type="body" idx="1"/>
          </p:nvPr>
        </p:nvSpPr>
        <p:spPr bwMode="auto">
          <a:noFill/>
        </p:spPr>
        <p:txBody>
          <a:bodyPr/>
          <a:lstStyle/>
          <a:p>
            <a:endParaRPr lang="en-US" dirty="0">
              <a:ea typeface="ヒラギノ角ゴ Pro W3"/>
              <a:cs typeface="ヒラギノ角ゴ Pro W3"/>
            </a:endParaRPr>
          </a:p>
        </p:txBody>
      </p:sp>
    </p:spTree>
    <p:extLst>
      <p:ext uri="{BB962C8B-B14F-4D97-AF65-F5344CB8AC3E}">
        <p14:creationId xmlns:p14="http://schemas.microsoft.com/office/powerpoint/2010/main" val="164087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Hoff lectures images the key thing here is Higher charge bunches are in RF but only occurs in pulse mode at much lower frequency then that of the rf source. The DC can have continuous field allowing longer bunches and frees from time dependent forces. Slide 4 </a:t>
            </a:r>
            <a:r>
              <a:rPr lang="en-US" dirty="0" err="1"/>
              <a:t>hoff</a:t>
            </a:r>
            <a:r>
              <a:rPr lang="en-US" dirty="0"/>
              <a:t> lectures</a:t>
            </a:r>
          </a:p>
        </p:txBody>
      </p:sp>
      <p:sp>
        <p:nvSpPr>
          <p:cNvPr id="4" name="Slide Number Placeholder 3"/>
          <p:cNvSpPr>
            <a:spLocks noGrp="1"/>
          </p:cNvSpPr>
          <p:nvPr>
            <p:ph type="sldNum" sz="quarter" idx="5"/>
          </p:nvPr>
        </p:nvSpPr>
        <p:spPr/>
        <p:txBody>
          <a:bodyPr/>
          <a:lstStyle/>
          <a:p>
            <a:fld id="{AA1BBEB0-6A19-4686-89A6-4CAB0DF94A2E}" type="slidenum">
              <a:rPr lang="en-US" smtClean="0"/>
              <a:pPr/>
              <a:t>10</a:t>
            </a:fld>
            <a:endParaRPr lang="en-US"/>
          </a:p>
        </p:txBody>
      </p:sp>
    </p:spTree>
    <p:extLst>
      <p:ext uri="{BB962C8B-B14F-4D97-AF65-F5344CB8AC3E}">
        <p14:creationId xmlns:p14="http://schemas.microsoft.com/office/powerpoint/2010/main" val="1321097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picture illustrates the concept of high charge bunches being emitted that highly accelerate but are not continuous </a:t>
            </a:r>
            <a:r>
              <a:rPr lang="en-US" dirty="0" err="1"/>
              <a:t>Machicoane</a:t>
            </a:r>
            <a:r>
              <a:rPr lang="en-US" dirty="0"/>
              <a:t> slide 48 </a:t>
            </a:r>
          </a:p>
          <a:p>
            <a:r>
              <a:rPr lang="en-US" dirty="0"/>
              <a:t>The second is a another example of a warm rf gun it illustrates the relatively simple design, without the booster/bunching cavities which is associated with DC</a:t>
            </a:r>
          </a:p>
          <a:p>
            <a:r>
              <a:rPr lang="en-US" dirty="0">
                <a:hlinkClick r:id="rId3"/>
              </a:rPr>
              <a:t>Slide 1 (fnal.gov)</a:t>
            </a:r>
            <a:r>
              <a:rPr lang="en-US" dirty="0"/>
              <a:t> slide 11</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Typically chosen to produce higher bunch charge than DC- up to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nC’s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of charge when pulsed-, high accelerating gradient in &gt;150 MV/m range over cm’s with low emittance, high rigidity, high brightness, and immunity to space charge effects. They are relatively simple to design and do not require the use of booster/ bunching cavities (which are utilized in DC to get high charge bunches). However, it can be difficult to reach high average current as it is difficult to get the necessary rf power into the cavity without overheating. There are ways to overcome this 1 is by lower rf cycle and the other by utilizing SC cavities . </a:t>
            </a:r>
          </a:p>
          <a:p>
            <a:endParaRPr lang="en-US" dirty="0"/>
          </a:p>
          <a:p>
            <a:endParaRPr lang="en-US" dirty="0"/>
          </a:p>
        </p:txBody>
      </p:sp>
      <p:sp>
        <p:nvSpPr>
          <p:cNvPr id="4" name="Slide Number Placeholder 3"/>
          <p:cNvSpPr>
            <a:spLocks noGrp="1"/>
          </p:cNvSpPr>
          <p:nvPr>
            <p:ph type="sldNum" sz="quarter" idx="5"/>
          </p:nvPr>
        </p:nvSpPr>
        <p:spPr/>
        <p:txBody>
          <a:bodyPr/>
          <a:lstStyle/>
          <a:p>
            <a:fld id="{AA1BBEB0-6A19-4686-89A6-4CAB0DF94A2E}" type="slidenum">
              <a:rPr lang="en-US" smtClean="0"/>
              <a:pPr/>
              <a:t>11</a:t>
            </a:fld>
            <a:endParaRPr lang="en-US"/>
          </a:p>
        </p:txBody>
      </p:sp>
    </p:spTree>
    <p:extLst>
      <p:ext uri="{BB962C8B-B14F-4D97-AF65-F5344CB8AC3E}">
        <p14:creationId xmlns:p14="http://schemas.microsoft.com/office/powerpoint/2010/main" val="706109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picture is of SLACs polarized electron source which utilized GaAs  (Cs) as its cathode for low thermal emittance and helicity matching the incident photons. The Dc source here was well suited for the application as its accelerating fields are constant and create a continuous source.</a:t>
            </a:r>
          </a:p>
          <a:p>
            <a:r>
              <a:rPr lang="en-US" dirty="0">
                <a:hlinkClick r:id="rId3"/>
              </a:rPr>
              <a:t>Slide 1 (fnal.gov)</a:t>
            </a:r>
            <a:r>
              <a:rPr lang="en-US" dirty="0"/>
              <a:t> slide 41</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DC guns are utilized for their long lifetimes (years of use), excellent vacuum performance, and relatively high average current due to their continuous operation.  However, due to their low gradient near 5MV/m  they are limited in their current density which subjects them to space charge issues and makes it difficult to achieve high peak and high brightness. Dc guns have been used in SLACs polarized electron beam source due to its constant fields, which allow continuous acceleration, and its reliable vacuum performance. FEL’s from Electron recovery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Linacs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utilized DC guns for their continuous fields. However, DC FEL’s are limited in their intensity due to voltage limitations .</a:t>
            </a:r>
          </a:p>
          <a:p>
            <a:endParaRPr lang="en-US" dirty="0"/>
          </a:p>
        </p:txBody>
      </p:sp>
      <p:sp>
        <p:nvSpPr>
          <p:cNvPr id="4" name="Slide Number Placeholder 3"/>
          <p:cNvSpPr>
            <a:spLocks noGrp="1"/>
          </p:cNvSpPr>
          <p:nvPr>
            <p:ph type="sldNum" sz="quarter" idx="5"/>
          </p:nvPr>
        </p:nvSpPr>
        <p:spPr/>
        <p:txBody>
          <a:bodyPr/>
          <a:lstStyle/>
          <a:p>
            <a:fld id="{AA1BBEB0-6A19-4686-89A6-4CAB0DF94A2E}" type="slidenum">
              <a:rPr lang="en-US" smtClean="0"/>
              <a:pPr/>
              <a:t>12</a:t>
            </a:fld>
            <a:endParaRPr lang="en-US"/>
          </a:p>
        </p:txBody>
      </p:sp>
    </p:spTree>
    <p:extLst>
      <p:ext uri="{BB962C8B-B14F-4D97-AF65-F5344CB8AC3E}">
        <p14:creationId xmlns:p14="http://schemas.microsoft.com/office/powerpoint/2010/main" val="533361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explanation- Example diagram of the SCRF gun similar to that produced by the </a:t>
            </a:r>
            <a:r>
              <a:rPr lang="en-US" dirty="0" err="1"/>
              <a:t>rossendorf</a:t>
            </a:r>
            <a:r>
              <a:rPr lang="en-US" dirty="0"/>
              <a:t> group around 2008 which opened the gateway to many of the consideration of SCRF guns for continuous runs.</a:t>
            </a:r>
          </a:p>
          <a:p>
            <a:r>
              <a:rPr lang="en-US" dirty="0"/>
              <a:t>Bottom – Is the </a:t>
            </a:r>
            <a:r>
              <a:rPr lang="en-US" dirty="0" err="1"/>
              <a:t>Boening</a:t>
            </a:r>
            <a:r>
              <a:rPr lang="en-US" dirty="0"/>
              <a:t> LANL which was shown to operate at 25% duty cycle at a peak current of 45-132 and was the standard of high duty cycle Normal conducting RF gun</a:t>
            </a:r>
          </a:p>
          <a:p>
            <a:endParaRPr lang="en-US" dirty="0"/>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discussed previously DC guns are when used in continuous low current situations such as polarized beams or Electron recovery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linac</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FEL’s . RF with its high gradient is good for high intensity situations due its duty cycle limitations and heating issues.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question becomes how to achieve sustained high duty cycle RF with high intensity/brightness?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One may be lowering the duty cycle such has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boenings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LANL gun which lowered the rf cycle to achieve 25% duty factor but this limits the field gradient.</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Another answer may be SCRF cavities which can cool the cavities and allow high frequency fields.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Studies from Cornell Laboratory for Accelerator-based Sciences and Education indicate superior performance for high emittance cathodes (where high fields are needed)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are some technical issues of thermal isolation of the SC cavity and the cathode but it the upcoming years it may prove to be valuable area of study.</a:t>
            </a:r>
          </a:p>
          <a:p>
            <a:endParaRPr lang="en-US" dirty="0"/>
          </a:p>
        </p:txBody>
      </p:sp>
      <p:sp>
        <p:nvSpPr>
          <p:cNvPr id="4" name="Slide Number Placeholder 3"/>
          <p:cNvSpPr>
            <a:spLocks noGrp="1"/>
          </p:cNvSpPr>
          <p:nvPr>
            <p:ph type="sldNum" sz="quarter" idx="5"/>
          </p:nvPr>
        </p:nvSpPr>
        <p:spPr/>
        <p:txBody>
          <a:bodyPr/>
          <a:lstStyle/>
          <a:p>
            <a:fld id="{AA1BBEB0-6A19-4686-89A6-4CAB0DF94A2E}" type="slidenum">
              <a:rPr lang="en-US" smtClean="0"/>
              <a:pPr/>
              <a:t>13</a:t>
            </a:fld>
            <a:endParaRPr lang="en-US"/>
          </a:p>
        </p:txBody>
      </p:sp>
    </p:spTree>
    <p:extLst>
      <p:ext uri="{BB962C8B-B14F-4D97-AF65-F5344CB8AC3E}">
        <p14:creationId xmlns:p14="http://schemas.microsoft.com/office/powerpoint/2010/main" val="3827094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Jefferson DC photocathode descendent of SLAC polarized e beam </a:t>
            </a:r>
          </a:p>
        </p:txBody>
      </p:sp>
      <p:sp>
        <p:nvSpPr>
          <p:cNvPr id="4" name="Slide Number Placeholder 3"/>
          <p:cNvSpPr>
            <a:spLocks noGrp="1"/>
          </p:cNvSpPr>
          <p:nvPr>
            <p:ph type="sldNum" sz="quarter" idx="5"/>
          </p:nvPr>
        </p:nvSpPr>
        <p:spPr/>
        <p:txBody>
          <a:bodyPr/>
          <a:lstStyle/>
          <a:p>
            <a:fld id="{AA1BBEB0-6A19-4686-89A6-4CAB0DF94A2E}" type="slidenum">
              <a:rPr lang="en-US" smtClean="0"/>
              <a:pPr/>
              <a:t>2</a:t>
            </a:fld>
            <a:endParaRPr lang="en-US"/>
          </a:p>
        </p:txBody>
      </p:sp>
    </p:spTree>
    <p:extLst>
      <p:ext uri="{BB962C8B-B14F-4D97-AF65-F5344CB8AC3E}">
        <p14:creationId xmlns:p14="http://schemas.microsoft.com/office/powerpoint/2010/main" val="4070968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photo illustrates the concept of energy bands namely how they overlap and can easily move between bands by gaining or releasing energy (for certain interatomic spacing). </a:t>
            </a:r>
          </a:p>
          <a:p>
            <a:r>
              <a:rPr lang="en-US" dirty="0"/>
              <a:t>The equations show distribution probabilities for fermions and bosons the key here is the simplicity in the Maxwell </a:t>
            </a:r>
            <a:r>
              <a:rPr lang="en-US" dirty="0" err="1"/>
              <a:t>botlzmann</a:t>
            </a:r>
            <a:r>
              <a:rPr lang="en-US" dirty="0"/>
              <a:t> vs fermi </a:t>
            </a:r>
            <a:r>
              <a:rPr lang="en-US" dirty="0" err="1"/>
              <a:t>dirac</a:t>
            </a:r>
            <a:r>
              <a:rPr lang="en-US" dirty="0"/>
              <a:t>.</a:t>
            </a:r>
          </a:p>
          <a:p>
            <a:endParaRPr lang="en-US" dirty="0"/>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Electron pairs spin and fill discrete energy quantities or energy bands. As electrons orbit the nucleus they will experience changes in their energy levels by absorption or emission of discrete energy quantities. As these changes in energy happen somewhat randomly a probability function was proposed to describe the likelihood electrons fall in distinct energy states.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Since electrons are fermions (1/2 integer spins/ multiple can fill one level) They follow the Dirac- Fermi distribution within a given material – a function that describes the probability an electron inhabits an energy state. In this distribution is an energy state called the fermi level (dependent on temperature) which hypothetically holds a 50% probability of being inhabited by electrons.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 electrons to become free of the material they must be moved from these fermi levels to vacuum this is known as the work function </a:t>
            </a:r>
          </a:p>
        </p:txBody>
      </p:sp>
      <p:sp>
        <p:nvSpPr>
          <p:cNvPr id="4" name="Slide Number Placeholder 3"/>
          <p:cNvSpPr>
            <a:spLocks noGrp="1"/>
          </p:cNvSpPr>
          <p:nvPr>
            <p:ph type="sldNum" sz="quarter" idx="5"/>
          </p:nvPr>
        </p:nvSpPr>
        <p:spPr/>
        <p:txBody>
          <a:bodyPr/>
          <a:lstStyle/>
          <a:p>
            <a:fld id="{AA1BBEB0-6A19-4686-89A6-4CAB0DF94A2E}" type="slidenum">
              <a:rPr lang="en-US" smtClean="0"/>
              <a:pPr/>
              <a:t>3</a:t>
            </a:fld>
            <a:endParaRPr lang="en-US"/>
          </a:p>
        </p:txBody>
      </p:sp>
    </p:spTree>
    <p:extLst>
      <p:ext uri="{BB962C8B-B14F-4D97-AF65-F5344CB8AC3E}">
        <p14:creationId xmlns:p14="http://schemas.microsoft.com/office/powerpoint/2010/main" val="3562916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photo illustrates how different materials fermi levels distribute relative to the vacuum</a:t>
            </a:r>
          </a:p>
          <a:p>
            <a:r>
              <a:rPr lang="en-US" dirty="0"/>
              <a:t>The second shows different work functions of metals and also those metals melting points</a:t>
            </a:r>
          </a:p>
          <a:p>
            <a:endParaRPr lang="en-US" dirty="0"/>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Electron energy bands often (especially in metals) overlap and form something of a continuum where travelling to another energy band only requires energy absorption/emission.</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However, in the continuum of possible energy levels there exists bandgaps – where electrons are not able to inhabit. These bandgaps mean a precise quantum of energy, and no lower, must be imparted to an electron to inhabit a higher band, or it will stay in the same band it presently exists in. The fermi level band gap blocking electrons from vacuum is large for insulators, appreciable for dielectrics, and basically nonexistent for metals as their bands overlap.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Fermi level of a material is temperature dependent but also can be changed by being put into contact with another material of a different fermi level, in such a case electrons will flow between them until an equilibrium and new fermi level is achieved.</a:t>
            </a:r>
          </a:p>
          <a:p>
            <a:endParaRPr lang="en-US" dirty="0"/>
          </a:p>
        </p:txBody>
      </p:sp>
      <p:sp>
        <p:nvSpPr>
          <p:cNvPr id="4" name="Slide Number Placeholder 3"/>
          <p:cNvSpPr>
            <a:spLocks noGrp="1"/>
          </p:cNvSpPr>
          <p:nvPr>
            <p:ph type="sldNum" sz="quarter" idx="5"/>
          </p:nvPr>
        </p:nvSpPr>
        <p:spPr/>
        <p:txBody>
          <a:bodyPr/>
          <a:lstStyle/>
          <a:p>
            <a:fld id="{AA1BBEB0-6A19-4686-89A6-4CAB0DF94A2E}" type="slidenum">
              <a:rPr lang="en-US" smtClean="0"/>
              <a:pPr/>
              <a:t>4</a:t>
            </a:fld>
            <a:endParaRPr lang="en-US"/>
          </a:p>
        </p:txBody>
      </p:sp>
    </p:spTree>
    <p:extLst>
      <p:ext uri="{BB962C8B-B14F-4D97-AF65-F5344CB8AC3E}">
        <p14:creationId xmlns:p14="http://schemas.microsoft.com/office/powerpoint/2010/main" val="1957936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equation for thermal emittance illustrates an important concept that emittance rises with thermal energy. Sigma is rms beam size.</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Each type of electron emission requires sources of energy to excite electrons above a materials work function. In order for electrons to escape it needs to have sufficient kinetic energy in direction of the barrier.</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Some important beam quality components are emittance.</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Emittance- Area occupied by beam in a position/ momentum phase space. Basically a product of beam size and divergence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Perveance- Space charge created by the e- already extracted from surface limits number of additional e- that can be extracted.</a:t>
            </a:r>
          </a:p>
          <a:p>
            <a:endParaRPr lang="en-US" dirty="0"/>
          </a:p>
        </p:txBody>
      </p:sp>
      <p:sp>
        <p:nvSpPr>
          <p:cNvPr id="4" name="Slide Number Placeholder 3"/>
          <p:cNvSpPr>
            <a:spLocks noGrp="1"/>
          </p:cNvSpPr>
          <p:nvPr>
            <p:ph type="sldNum" sz="quarter" idx="5"/>
          </p:nvPr>
        </p:nvSpPr>
        <p:spPr/>
        <p:txBody>
          <a:bodyPr/>
          <a:lstStyle/>
          <a:p>
            <a:fld id="{AA1BBEB0-6A19-4686-89A6-4CAB0DF94A2E}" type="slidenum">
              <a:rPr lang="en-US" smtClean="0"/>
              <a:pPr/>
              <a:t>5</a:t>
            </a:fld>
            <a:endParaRPr lang="en-US"/>
          </a:p>
        </p:txBody>
      </p:sp>
    </p:spTree>
    <p:extLst>
      <p:ext uri="{BB962C8B-B14F-4D97-AF65-F5344CB8AC3E}">
        <p14:creationId xmlns:p14="http://schemas.microsoft.com/office/powerpoint/2010/main" val="3207455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high enough energies the Fermi </a:t>
            </a:r>
            <a:r>
              <a:rPr lang="en-US" dirty="0" err="1"/>
              <a:t>dirac</a:t>
            </a:r>
            <a:r>
              <a:rPr lang="en-US" dirty="0"/>
              <a:t> probabilities can be switched for Maxwell </a:t>
            </a:r>
            <a:r>
              <a:rPr lang="en-US" dirty="0" err="1"/>
              <a:t>Boltzman</a:t>
            </a:r>
            <a:r>
              <a:rPr lang="en-US" dirty="0"/>
              <a:t> distributions which can be utilized to derive the Richard </a:t>
            </a:r>
            <a:r>
              <a:rPr lang="en-US" dirty="0" err="1"/>
              <a:t>Dushman</a:t>
            </a:r>
            <a:r>
              <a:rPr lang="en-US" dirty="0"/>
              <a:t> equations. </a:t>
            </a:r>
          </a:p>
          <a:p>
            <a:r>
              <a:rPr lang="en-US" dirty="0"/>
              <a:t>The second image is the Richardson </a:t>
            </a:r>
            <a:r>
              <a:rPr lang="en-US" dirty="0" err="1"/>
              <a:t>dushman</a:t>
            </a:r>
            <a:r>
              <a:rPr lang="en-US" dirty="0"/>
              <a:t> equation which illustrate the current excited from thermionic emission is exponentially dependent on the temperature.</a:t>
            </a:r>
          </a:p>
          <a:p>
            <a:endParaRPr lang="en-US" dirty="0"/>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thermionic emission heat is added to a materials lattice and then is transferred to all the valence/conduction electrons. decreasing the work function. Exponential dependence of the current on the temperature. This type of emission is most useful for narrow Bandgap (preferably zero) thermal excitation at low energy applications.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Energy spread varies greatly with temperature for copper rising from.02eV at room temp to .2 eV at 2500k the energy needed to release bound e-</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Initial spread in transverse velocity due to electron temperature gives beam angular divergence and hence its thermionic emittance</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assume Large enough field to remove electrons from surface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no space charge effects, but not high enough so that barrier effects occur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Schottky</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Nio wave uses a Thermionic system has the need high intensity but not necessarily precise emittance.</a:t>
            </a:r>
          </a:p>
          <a:p>
            <a:endParaRPr lang="en-US" dirty="0"/>
          </a:p>
        </p:txBody>
      </p:sp>
      <p:sp>
        <p:nvSpPr>
          <p:cNvPr id="4" name="Slide Number Placeholder 3"/>
          <p:cNvSpPr>
            <a:spLocks noGrp="1"/>
          </p:cNvSpPr>
          <p:nvPr>
            <p:ph type="sldNum" sz="quarter" idx="5"/>
          </p:nvPr>
        </p:nvSpPr>
        <p:spPr/>
        <p:txBody>
          <a:bodyPr/>
          <a:lstStyle/>
          <a:p>
            <a:fld id="{AA1BBEB0-6A19-4686-89A6-4CAB0DF94A2E}" type="slidenum">
              <a:rPr lang="en-US" smtClean="0"/>
              <a:pPr/>
              <a:t>6</a:t>
            </a:fld>
            <a:endParaRPr lang="en-US"/>
          </a:p>
        </p:txBody>
      </p:sp>
    </p:spTree>
    <p:extLst>
      <p:ext uri="{BB962C8B-B14F-4D97-AF65-F5344CB8AC3E}">
        <p14:creationId xmlns:p14="http://schemas.microsoft.com/office/powerpoint/2010/main" val="1406746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image details the photoemission process- photon absorption, electron transport to the surface, escape from the barrier. It differs from thermionic as energy is received by the e- itself and not to the entirety of the atom it belongs to. ???? Check this</a:t>
            </a:r>
          </a:p>
          <a:p>
            <a:r>
              <a:rPr lang="en-US" dirty="0"/>
              <a:t>The second photo is the equation for the energy needed to overcome the work function and kinetic energy needed to escape the barrier both being supplied by the incident photon. </a:t>
            </a:r>
            <a:r>
              <a:rPr lang="en-US" dirty="0" err="1"/>
              <a:t>Plancks</a:t>
            </a:r>
            <a:r>
              <a:rPr lang="en-US" dirty="0"/>
              <a:t> and velocity.</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photoelectric electron emission a photon strikes a material and causes it to emit a electron based on the photoelectric effect. The photon energy described as the product of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plancks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constant and the waves velocity must provide energy to overcome the work function and electrons kinetic energy to break the barrier. If above the threshold the electron will break free to vacuum if its not enough scattering occurs. Scattering can either be electron- electron as it is for metals or electron phonon where electron interacts with energized lattice such as the case for dielectrics. Depending on the incident waves penetration depth an electron can scatter 2-3 times before even reaching the surface.</a:t>
            </a:r>
          </a:p>
          <a:p>
            <a:endParaRPr lang="en-US" dirty="0"/>
          </a:p>
        </p:txBody>
      </p:sp>
      <p:sp>
        <p:nvSpPr>
          <p:cNvPr id="4" name="Slide Number Placeholder 3"/>
          <p:cNvSpPr>
            <a:spLocks noGrp="1"/>
          </p:cNvSpPr>
          <p:nvPr>
            <p:ph type="sldNum" sz="quarter" idx="5"/>
          </p:nvPr>
        </p:nvSpPr>
        <p:spPr/>
        <p:txBody>
          <a:bodyPr/>
          <a:lstStyle/>
          <a:p>
            <a:fld id="{AA1BBEB0-6A19-4686-89A6-4CAB0DF94A2E}" type="slidenum">
              <a:rPr lang="en-US" smtClean="0"/>
              <a:pPr/>
              <a:t>7</a:t>
            </a:fld>
            <a:endParaRPr lang="en-US"/>
          </a:p>
        </p:txBody>
      </p:sp>
    </p:spTree>
    <p:extLst>
      <p:ext uri="{BB962C8B-B14F-4D97-AF65-F5344CB8AC3E}">
        <p14:creationId xmlns:p14="http://schemas.microsoft.com/office/powerpoint/2010/main" val="2934144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explanation- The top is Gallium arsenic </a:t>
            </a:r>
            <a:r>
              <a:rPr lang="en-US" dirty="0" err="1"/>
              <a:t>dieletric</a:t>
            </a:r>
            <a:r>
              <a:rPr lang="en-US" dirty="0"/>
              <a:t> often used for its low thermal emittance and delayed electron emission. Has high quantum yield making useful for photoemission but is very sensitive to vacuum and has short lifetime of 100’s of hours. Cesium may be added to lower work function</a:t>
            </a:r>
          </a:p>
          <a:p>
            <a:r>
              <a:rPr lang="en-US" dirty="0"/>
              <a:t>Tungsten- Is often used for metal cathodes due to its high </a:t>
            </a:r>
            <a:r>
              <a:rPr lang="en-US" dirty="0" err="1"/>
              <a:t>metling</a:t>
            </a:r>
            <a:r>
              <a:rPr lang="en-US" dirty="0"/>
              <a:t> point but its work function is higher than most metals</a:t>
            </a:r>
          </a:p>
          <a:p>
            <a:endParaRPr lang="en-US" dirty="0"/>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Cathode - material from which the electrons are extracted</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Mostly applied to photocathodes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Due to their low work function coupled with their high conduction band electron density of 10^23 metals such as copper were among the first cathodes used for free electron production. They are used mostly in high gradient applications for their long lifetime(with some </a:t>
            </a:r>
            <a:r>
              <a:rPr lang="en-US" sz="1800" kern="100">
                <a:effectLst/>
                <a:latin typeface="Calibri" panose="020F0502020204030204" pitchFamily="34" charset="0"/>
                <a:ea typeface="Calibri" panose="020F0502020204030204" pitchFamily="34" charset="0"/>
                <a:cs typeface="Times New Roman" panose="02020603050405020304" pitchFamily="18" charset="0"/>
              </a:rPr>
              <a:t>maintenance;ncan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last years), tolerance of poor vacuum and prompt response time. But are highly inefficient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Semiconductors on the other hand have higher work functions but can be lot more efficient- between 1-10% QE for photocathodes- and can have delayed e- emission Meaning electron phonon interactions occur and the lattice reached equilibrium before emitting at a well known emittance . Dielectrics require high vacuum have a slow response and are generally complicated to manufacture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GaAs(Cs) has delayed electron emission and low thermal emittance but is very sensitive to vacuum and has very limited lifetime of 100’s hours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Often used for its helicity properties and its ability to match an incident photons polarization</a:t>
            </a:r>
          </a:p>
          <a:p>
            <a:r>
              <a:rPr lang="en-US" dirty="0"/>
              <a:t> </a:t>
            </a:r>
          </a:p>
        </p:txBody>
      </p:sp>
      <p:sp>
        <p:nvSpPr>
          <p:cNvPr id="4" name="Slide Number Placeholder 3"/>
          <p:cNvSpPr>
            <a:spLocks noGrp="1"/>
          </p:cNvSpPr>
          <p:nvPr>
            <p:ph type="sldNum" sz="quarter" idx="5"/>
          </p:nvPr>
        </p:nvSpPr>
        <p:spPr/>
        <p:txBody>
          <a:bodyPr/>
          <a:lstStyle/>
          <a:p>
            <a:fld id="{AA1BBEB0-6A19-4686-89A6-4CAB0DF94A2E}" type="slidenum">
              <a:rPr lang="en-US" smtClean="0"/>
              <a:pPr/>
              <a:t>8</a:t>
            </a:fld>
            <a:endParaRPr lang="en-US"/>
          </a:p>
        </p:txBody>
      </p:sp>
    </p:spTree>
    <p:extLst>
      <p:ext uri="{BB962C8B-B14F-4D97-AF65-F5344CB8AC3E}">
        <p14:creationId xmlns:p14="http://schemas.microsoft.com/office/powerpoint/2010/main" val="2660033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image demonstrates the uniquity of field emission electron sources – the energy does not make the electrons overcome the work barrier but tunnel straight through it. </a:t>
            </a:r>
            <a:r>
              <a:rPr lang="en-US" dirty="0" err="1"/>
              <a:t>Machicoane</a:t>
            </a:r>
            <a:r>
              <a:rPr lang="en-US" dirty="0"/>
              <a:t> slide 16</a:t>
            </a:r>
          </a:p>
          <a:p>
            <a:r>
              <a:rPr lang="en-US" dirty="0"/>
              <a:t>The second exemplifies the importance of very precise, dimensionally small (point-like) apertures and its impact on field . Field generation can be extremely limited by the geometry of the source. </a:t>
            </a:r>
            <a:r>
              <a:rPr lang="en-US" dirty="0" err="1"/>
              <a:t>Machicoane</a:t>
            </a:r>
            <a:r>
              <a:rPr lang="en-US" dirty="0"/>
              <a:t> slide 32</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field emission Electrons are forced through the barrier by the Schottky effect where an external field is applied which lowers the barrier suppression. The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schottky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effect requires a field in the order of 10^9 V/m and the current from field emission is exponentially dependent on the external field. Therefore in order to produce these high fields it becomes necessary to have very minimal small tips for the applied field aperture .</a:t>
            </a:r>
          </a:p>
          <a:p>
            <a:pPr marL="0" marR="0">
              <a:lnSpc>
                <a:spcPct val="107000"/>
              </a:lnSpc>
              <a:spcBef>
                <a:spcPts val="0"/>
              </a:spcBef>
              <a:spcAft>
                <a:spcPts val="800"/>
              </a:spcAft>
            </a:pPr>
            <a:r>
              <a:rPr lang="en-US" sz="1800" b="1" i="1" u="sng" kern="100" dirty="0">
                <a:effectLst/>
                <a:latin typeface="Calibri" panose="020F0502020204030204" pitchFamily="34" charset="0"/>
                <a:ea typeface="Calibri" panose="020F0502020204030204" pitchFamily="34" charset="0"/>
                <a:cs typeface="Times New Roman" panose="02020603050405020304" pitchFamily="18" charset="0"/>
              </a:rPr>
              <a:t>Often Field emission can be combine with other types of emission such as thermionic since high fields are harder to produce than heat.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i="1" u="sng" kern="100" dirty="0">
                <a:effectLst/>
                <a:latin typeface="Calibri" panose="020F0502020204030204" pitchFamily="34" charset="0"/>
                <a:ea typeface="Calibri" panose="020F0502020204030204" pitchFamily="34" charset="0"/>
                <a:cs typeface="Times New Roman" panose="02020603050405020304" pitchFamily="18" charset="0"/>
              </a:rPr>
              <a:t>Thermionic emission typically causes emittance about 10 times higher than that of a photocathode.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1BBEB0-6A19-4686-89A6-4CAB0DF94A2E}" type="slidenum">
              <a:rPr lang="en-US" smtClean="0"/>
              <a:pPr/>
              <a:t>9</a:t>
            </a:fld>
            <a:endParaRPr lang="en-US"/>
          </a:p>
        </p:txBody>
      </p:sp>
    </p:spTree>
    <p:extLst>
      <p:ext uri="{BB962C8B-B14F-4D97-AF65-F5344CB8AC3E}">
        <p14:creationId xmlns:p14="http://schemas.microsoft.com/office/powerpoint/2010/main" val="2585577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85838" y="1671638"/>
            <a:ext cx="7696200" cy="1069975"/>
          </a:xfrm>
        </p:spPr>
        <p:txBody>
          <a:bodyPr/>
          <a:lstStyle>
            <a:lvl1pPr>
              <a:defRPr sz="3000"/>
            </a:lvl1pPr>
          </a:lstStyle>
          <a:p>
            <a:pPr lvl="0"/>
            <a:r>
              <a:rPr lang="en-US" noProof="0"/>
              <a:t>Click to edit Master title style</a:t>
            </a:r>
          </a:p>
        </p:txBody>
      </p:sp>
      <p:sp>
        <p:nvSpPr>
          <p:cNvPr id="3075" name="Rectangle 3"/>
          <p:cNvSpPr>
            <a:spLocks noGrp="1" noChangeArrowheads="1"/>
          </p:cNvSpPr>
          <p:nvPr>
            <p:ph type="subTitle" idx="1"/>
          </p:nvPr>
        </p:nvSpPr>
        <p:spPr>
          <a:xfrm>
            <a:off x="985838" y="3125788"/>
            <a:ext cx="6400800" cy="1752600"/>
          </a:xfrm>
        </p:spPr>
        <p:txBody>
          <a:bodyPr/>
          <a:lstStyle>
            <a:lvl1pPr marL="0" indent="0">
              <a:buFont typeface="Wingdings" pitchFamily="2" charset="2"/>
              <a:buNone/>
              <a:defRPr/>
            </a:lvl1pPr>
          </a:lstStyle>
          <a:p>
            <a:pPr lvl="0"/>
            <a:r>
              <a:rPr lang="en-US" noProof="0"/>
              <a:t>Click to edit Master subtitle style</a:t>
            </a:r>
          </a:p>
        </p:txBody>
      </p:sp>
      <p:pic>
        <p:nvPicPr>
          <p:cNvPr id="3079" name="Picture 7" descr="title header_Blue_64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7" descr="doe_blac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4963" y="6456363"/>
            <a:ext cx="960437" cy="231775"/>
          </a:xfrm>
          <a:prstGeom prst="rect">
            <a:avLst/>
          </a:prstGeom>
          <a:noFill/>
          <a:ln>
            <a:noFill/>
          </a:ln>
          <a:extLst>
            <a:ext uri="{909E8E84-426E-40DD-AFC4-6F175D3DCCD1}">
              <a14:hiddenFill xmlns:a14="http://schemas.microsoft.com/office/drawing/2010/main">
                <a:solidFill>
                  <a:srgbClr val="FFFFFF">
                    <a:alpha val="75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8" descr="title footer_Blue_64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794500"/>
            <a:ext cx="91440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Fall 2022</a:t>
            </a:r>
          </a:p>
        </p:txBody>
      </p:sp>
      <p:sp>
        <p:nvSpPr>
          <p:cNvPr id="5" name="Footer Placeholder 4"/>
          <p:cNvSpPr>
            <a:spLocks noGrp="1"/>
          </p:cNvSpPr>
          <p:nvPr>
            <p:ph type="ftr" sz="quarter" idx="11"/>
          </p:nvPr>
        </p:nvSpPr>
        <p:spPr/>
        <p:txBody>
          <a:bodyPr/>
          <a:lstStyle>
            <a:lvl1pPr>
              <a:defRPr/>
            </a:lvl1pPr>
          </a:lstStyle>
          <a:p>
            <a:r>
              <a:rPr lang="en-US" altLang="ja-JP"/>
              <a:t>P.N. Ostroumov                                                                                 PHY862 "Accelerator Systems"  </a:t>
            </a:r>
            <a:endParaRPr lang="en-US"/>
          </a:p>
        </p:txBody>
      </p:sp>
      <p:sp>
        <p:nvSpPr>
          <p:cNvPr id="6" name="Slide Number Placeholder 5"/>
          <p:cNvSpPr>
            <a:spLocks noGrp="1"/>
          </p:cNvSpPr>
          <p:nvPr>
            <p:ph type="sldNum" sz="quarter" idx="12"/>
          </p:nvPr>
        </p:nvSpPr>
        <p:spPr/>
        <p:txBody>
          <a:bodyPr/>
          <a:lstStyle>
            <a:lvl1pPr>
              <a:defRPr/>
            </a:lvl1pPr>
          </a:lstStyle>
          <a:p>
            <a:fld id="{BCA7BD93-47AE-4788-B991-33F55F31AE65}" type="slidenum">
              <a:rPr lang="en-US"/>
              <a:pPr/>
              <a:t>‹#›</a:t>
            </a:fld>
            <a:endParaRPr lang="en-US"/>
          </a:p>
        </p:txBody>
      </p:sp>
    </p:spTree>
    <p:extLst>
      <p:ext uri="{BB962C8B-B14F-4D97-AF65-F5344CB8AC3E}">
        <p14:creationId xmlns:p14="http://schemas.microsoft.com/office/powerpoint/2010/main" val="2406584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Fall 2022</a:t>
            </a:r>
          </a:p>
        </p:txBody>
      </p:sp>
      <p:sp>
        <p:nvSpPr>
          <p:cNvPr id="5" name="Footer Placeholder 4"/>
          <p:cNvSpPr>
            <a:spLocks noGrp="1"/>
          </p:cNvSpPr>
          <p:nvPr>
            <p:ph type="ftr" sz="quarter" idx="11"/>
          </p:nvPr>
        </p:nvSpPr>
        <p:spPr/>
        <p:txBody>
          <a:bodyPr/>
          <a:lstStyle>
            <a:lvl1pPr>
              <a:defRPr/>
            </a:lvl1pPr>
          </a:lstStyle>
          <a:p>
            <a:r>
              <a:rPr lang="en-US" altLang="ja-JP"/>
              <a:t>P.N. Ostroumov                                                                                 PHY862 "Accelerator Systems"  </a:t>
            </a:r>
            <a:endParaRPr lang="en-US"/>
          </a:p>
        </p:txBody>
      </p:sp>
      <p:sp>
        <p:nvSpPr>
          <p:cNvPr id="6" name="Slide Number Placeholder 5"/>
          <p:cNvSpPr>
            <a:spLocks noGrp="1"/>
          </p:cNvSpPr>
          <p:nvPr>
            <p:ph type="sldNum" sz="quarter" idx="12"/>
          </p:nvPr>
        </p:nvSpPr>
        <p:spPr/>
        <p:txBody>
          <a:bodyPr/>
          <a:lstStyle>
            <a:lvl1pPr>
              <a:defRPr/>
            </a:lvl1pPr>
          </a:lstStyle>
          <a:p>
            <a:fld id="{E4533459-E987-4E57-A679-08FB8545D936}" type="slidenum">
              <a:rPr lang="en-US"/>
              <a:pPr/>
              <a:t>‹#›</a:t>
            </a:fld>
            <a:endParaRPr lang="en-US"/>
          </a:p>
        </p:txBody>
      </p:sp>
    </p:spTree>
    <p:extLst>
      <p:ext uri="{BB962C8B-B14F-4D97-AF65-F5344CB8AC3E}">
        <p14:creationId xmlns:p14="http://schemas.microsoft.com/office/powerpoint/2010/main" val="3192722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a:t>Click to edit Master title style</a:t>
            </a:r>
          </a:p>
        </p:txBody>
      </p:sp>
      <p:sp>
        <p:nvSpPr>
          <p:cNvPr id="3" name="SmartArt Placeholder 2"/>
          <p:cNvSpPr>
            <a:spLocks noGrp="1"/>
          </p:cNvSpPr>
          <p:nvPr>
            <p:ph type="dgm" idx="1"/>
          </p:nvPr>
        </p:nvSpPr>
        <p:spPr>
          <a:xfrm>
            <a:off x="457200" y="990600"/>
            <a:ext cx="8229600" cy="5135563"/>
          </a:xfrm>
        </p:spPr>
        <p:txBody>
          <a:bodyPr/>
          <a:lstStyle/>
          <a:p>
            <a:endParaRPr lang="en-US"/>
          </a:p>
        </p:txBody>
      </p:sp>
      <p:sp>
        <p:nvSpPr>
          <p:cNvPr id="4" name="Date Placeholder 3"/>
          <p:cNvSpPr>
            <a:spLocks noGrp="1"/>
          </p:cNvSpPr>
          <p:nvPr>
            <p:ph type="dt" sz="half" idx="10"/>
          </p:nvPr>
        </p:nvSpPr>
        <p:spPr>
          <a:xfrm>
            <a:off x="7010400" y="6572250"/>
            <a:ext cx="1371600" cy="209550"/>
          </a:xfrm>
        </p:spPr>
        <p:txBody>
          <a:bodyPr/>
          <a:lstStyle>
            <a:lvl1pPr>
              <a:defRPr/>
            </a:lvl1pPr>
          </a:lstStyle>
          <a:p>
            <a:r>
              <a:rPr lang="en-US"/>
              <a:t>Fall 2022</a:t>
            </a:r>
          </a:p>
        </p:txBody>
      </p:sp>
      <p:sp>
        <p:nvSpPr>
          <p:cNvPr id="5" name="Footer Placeholder 4"/>
          <p:cNvSpPr>
            <a:spLocks noGrp="1"/>
          </p:cNvSpPr>
          <p:nvPr>
            <p:ph type="ftr" sz="quarter" idx="11"/>
          </p:nvPr>
        </p:nvSpPr>
        <p:spPr>
          <a:xfrm>
            <a:off x="657225" y="6307138"/>
            <a:ext cx="5942013" cy="228600"/>
          </a:xfrm>
        </p:spPr>
        <p:txBody>
          <a:bodyPr/>
          <a:lstStyle>
            <a:lvl1pPr>
              <a:defRPr/>
            </a:lvl1pPr>
          </a:lstStyle>
          <a:p>
            <a:r>
              <a:rPr lang="en-US" altLang="ja-JP"/>
              <a:t>P.N. Ostroumov                                                                                 PHY862 "Accelerator Systems"  </a:t>
            </a:r>
            <a:endParaRPr lang="en-US"/>
          </a:p>
        </p:txBody>
      </p:sp>
      <p:sp>
        <p:nvSpPr>
          <p:cNvPr id="6" name="Slide Number Placeholder 5"/>
          <p:cNvSpPr>
            <a:spLocks noGrp="1"/>
          </p:cNvSpPr>
          <p:nvPr>
            <p:ph type="sldNum" sz="quarter" idx="12"/>
          </p:nvPr>
        </p:nvSpPr>
        <p:spPr>
          <a:xfrm>
            <a:off x="8610600" y="6489700"/>
            <a:ext cx="384175" cy="365125"/>
          </a:xfrm>
        </p:spPr>
        <p:txBody>
          <a:bodyPr/>
          <a:lstStyle>
            <a:lvl1pPr>
              <a:defRPr/>
            </a:lvl1pPr>
          </a:lstStyle>
          <a:p>
            <a:fld id="{3DEC933A-0A49-43A3-BAC0-D8BCA91BBC2A}" type="slidenum">
              <a:rPr lang="en-US"/>
              <a:pPr/>
              <a:t>‹#›</a:t>
            </a:fld>
            <a:endParaRPr lang="en-US"/>
          </a:p>
        </p:txBody>
      </p:sp>
    </p:spTree>
    <p:extLst>
      <p:ext uri="{BB962C8B-B14F-4D97-AF65-F5344CB8AC3E}">
        <p14:creationId xmlns:p14="http://schemas.microsoft.com/office/powerpoint/2010/main" val="937426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a:t>Click to edit Master title style</a:t>
            </a:r>
          </a:p>
        </p:txBody>
      </p:sp>
      <p:sp>
        <p:nvSpPr>
          <p:cNvPr id="3" name="Text Placeholder 2"/>
          <p:cNvSpPr>
            <a:spLocks noGrp="1"/>
          </p:cNvSpPr>
          <p:nvPr>
            <p:ph type="body" sz="half" idx="1"/>
          </p:nvPr>
        </p:nvSpPr>
        <p:spPr>
          <a:xfrm>
            <a:off x="457200" y="990600"/>
            <a:ext cx="4038600" cy="5135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90600"/>
            <a:ext cx="4038600" cy="5135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010400" y="6572250"/>
            <a:ext cx="1371600" cy="209550"/>
          </a:xfrm>
        </p:spPr>
        <p:txBody>
          <a:bodyPr/>
          <a:lstStyle>
            <a:lvl1pPr>
              <a:defRPr/>
            </a:lvl1pPr>
          </a:lstStyle>
          <a:p>
            <a:r>
              <a:rPr lang="en-US"/>
              <a:t>Fall 2022</a:t>
            </a:r>
          </a:p>
        </p:txBody>
      </p:sp>
      <p:sp>
        <p:nvSpPr>
          <p:cNvPr id="6" name="Footer Placeholder 5"/>
          <p:cNvSpPr>
            <a:spLocks noGrp="1"/>
          </p:cNvSpPr>
          <p:nvPr>
            <p:ph type="ftr" sz="quarter" idx="11"/>
          </p:nvPr>
        </p:nvSpPr>
        <p:spPr>
          <a:xfrm>
            <a:off x="657225" y="6307138"/>
            <a:ext cx="5942013" cy="228600"/>
          </a:xfrm>
        </p:spPr>
        <p:txBody>
          <a:bodyPr/>
          <a:lstStyle>
            <a:lvl1pPr>
              <a:defRPr/>
            </a:lvl1pPr>
          </a:lstStyle>
          <a:p>
            <a:r>
              <a:rPr lang="en-US" altLang="ja-JP"/>
              <a:t>P.N. Ostroumov                                                                                 PHY862 "Accelerator Systems"  </a:t>
            </a:r>
            <a:endParaRPr lang="en-US"/>
          </a:p>
        </p:txBody>
      </p:sp>
      <p:sp>
        <p:nvSpPr>
          <p:cNvPr id="7" name="Slide Number Placeholder 6"/>
          <p:cNvSpPr>
            <a:spLocks noGrp="1"/>
          </p:cNvSpPr>
          <p:nvPr>
            <p:ph type="sldNum" sz="quarter" idx="12"/>
          </p:nvPr>
        </p:nvSpPr>
        <p:spPr>
          <a:xfrm>
            <a:off x="8610600" y="6489700"/>
            <a:ext cx="384175" cy="365125"/>
          </a:xfrm>
        </p:spPr>
        <p:txBody>
          <a:bodyPr/>
          <a:lstStyle>
            <a:lvl1pPr>
              <a:defRPr/>
            </a:lvl1pPr>
          </a:lstStyle>
          <a:p>
            <a:fld id="{7AFD23C5-901B-40C7-BE37-E4E05D87C79F}" type="slidenum">
              <a:rPr lang="en-US"/>
              <a:pPr/>
              <a:t>‹#›</a:t>
            </a:fld>
            <a:endParaRPr lang="en-US"/>
          </a:p>
        </p:txBody>
      </p:sp>
    </p:spTree>
    <p:extLst>
      <p:ext uri="{BB962C8B-B14F-4D97-AF65-F5344CB8AC3E}">
        <p14:creationId xmlns:p14="http://schemas.microsoft.com/office/powerpoint/2010/main" val="493121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a:t>Click to edit Master title style</a:t>
            </a:r>
          </a:p>
        </p:txBody>
      </p:sp>
      <p:sp>
        <p:nvSpPr>
          <p:cNvPr id="3" name="Text Placeholder 2"/>
          <p:cNvSpPr>
            <a:spLocks noGrp="1"/>
          </p:cNvSpPr>
          <p:nvPr>
            <p:ph type="body" sz="half" idx="1"/>
          </p:nvPr>
        </p:nvSpPr>
        <p:spPr>
          <a:xfrm>
            <a:off x="457200" y="990600"/>
            <a:ext cx="4038600" cy="5135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990600"/>
            <a:ext cx="4038600" cy="2490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633788"/>
            <a:ext cx="4038600" cy="2492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7010400" y="6572250"/>
            <a:ext cx="1371600" cy="209550"/>
          </a:xfrm>
        </p:spPr>
        <p:txBody>
          <a:bodyPr/>
          <a:lstStyle>
            <a:lvl1pPr>
              <a:defRPr/>
            </a:lvl1pPr>
          </a:lstStyle>
          <a:p>
            <a:r>
              <a:rPr lang="en-US"/>
              <a:t>Fall 2022</a:t>
            </a:r>
          </a:p>
        </p:txBody>
      </p:sp>
      <p:sp>
        <p:nvSpPr>
          <p:cNvPr id="7" name="Footer Placeholder 6"/>
          <p:cNvSpPr>
            <a:spLocks noGrp="1"/>
          </p:cNvSpPr>
          <p:nvPr>
            <p:ph type="ftr" sz="quarter" idx="11"/>
          </p:nvPr>
        </p:nvSpPr>
        <p:spPr>
          <a:xfrm>
            <a:off x="657225" y="6307138"/>
            <a:ext cx="5942013" cy="228600"/>
          </a:xfrm>
        </p:spPr>
        <p:txBody>
          <a:bodyPr/>
          <a:lstStyle>
            <a:lvl1pPr>
              <a:defRPr/>
            </a:lvl1pPr>
          </a:lstStyle>
          <a:p>
            <a:r>
              <a:rPr lang="en-US" altLang="ja-JP"/>
              <a:t>P.N. Ostroumov                                                                                 PHY862 "Accelerator Systems"  </a:t>
            </a:r>
            <a:endParaRPr lang="en-US"/>
          </a:p>
        </p:txBody>
      </p:sp>
      <p:sp>
        <p:nvSpPr>
          <p:cNvPr id="8" name="Slide Number Placeholder 7"/>
          <p:cNvSpPr>
            <a:spLocks noGrp="1"/>
          </p:cNvSpPr>
          <p:nvPr>
            <p:ph type="sldNum" sz="quarter" idx="12"/>
          </p:nvPr>
        </p:nvSpPr>
        <p:spPr>
          <a:xfrm>
            <a:off x="8610600" y="6489700"/>
            <a:ext cx="384175" cy="365125"/>
          </a:xfrm>
        </p:spPr>
        <p:txBody>
          <a:bodyPr/>
          <a:lstStyle>
            <a:lvl1pPr>
              <a:defRPr/>
            </a:lvl1pPr>
          </a:lstStyle>
          <a:p>
            <a:fld id="{875899C3-9A3E-4648-A949-F09E7C6ABABE}" type="slidenum">
              <a:rPr lang="en-US"/>
              <a:pPr/>
              <a:t>‹#›</a:t>
            </a:fld>
            <a:endParaRPr lang="en-US"/>
          </a:p>
        </p:txBody>
      </p:sp>
    </p:spTree>
    <p:extLst>
      <p:ext uri="{BB962C8B-B14F-4D97-AF65-F5344CB8AC3E}">
        <p14:creationId xmlns:p14="http://schemas.microsoft.com/office/powerpoint/2010/main" val="296336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7010400" y="6572250"/>
            <a:ext cx="1371600" cy="209550"/>
          </a:xfrm>
        </p:spPr>
        <p:txBody>
          <a:bodyPr/>
          <a:lstStyle>
            <a:lvl1pPr>
              <a:defRPr/>
            </a:lvl1pPr>
          </a:lstStyle>
          <a:p>
            <a:r>
              <a:rPr lang="en-US"/>
              <a:t>Fall 2022</a:t>
            </a:r>
          </a:p>
        </p:txBody>
      </p:sp>
      <p:sp>
        <p:nvSpPr>
          <p:cNvPr id="4" name="Footer Placeholder 3"/>
          <p:cNvSpPr>
            <a:spLocks noGrp="1"/>
          </p:cNvSpPr>
          <p:nvPr>
            <p:ph type="ftr" sz="quarter" idx="11"/>
          </p:nvPr>
        </p:nvSpPr>
        <p:spPr>
          <a:xfrm>
            <a:off x="657225" y="6307138"/>
            <a:ext cx="5942013" cy="228600"/>
          </a:xfrm>
        </p:spPr>
        <p:txBody>
          <a:bodyPr/>
          <a:lstStyle>
            <a:lvl1pPr>
              <a:defRPr/>
            </a:lvl1pPr>
          </a:lstStyle>
          <a:p>
            <a:r>
              <a:rPr lang="en-US" altLang="ja-JP"/>
              <a:t>P.N. Ostroumov                                                                                 PHY862 "Accelerator Systems"  </a:t>
            </a:r>
            <a:endParaRPr lang="en-US"/>
          </a:p>
        </p:txBody>
      </p:sp>
      <p:sp>
        <p:nvSpPr>
          <p:cNvPr id="5" name="Slide Number Placeholder 4"/>
          <p:cNvSpPr>
            <a:spLocks noGrp="1"/>
          </p:cNvSpPr>
          <p:nvPr>
            <p:ph type="sldNum" sz="quarter" idx="12"/>
          </p:nvPr>
        </p:nvSpPr>
        <p:spPr>
          <a:xfrm>
            <a:off x="8610600" y="6489700"/>
            <a:ext cx="384175" cy="365125"/>
          </a:xfrm>
        </p:spPr>
        <p:txBody>
          <a:bodyPr/>
          <a:lstStyle>
            <a:lvl1pPr>
              <a:defRPr/>
            </a:lvl1pPr>
          </a:lstStyle>
          <a:p>
            <a:fld id="{3B7E554A-CD88-49DD-AA08-1C974E24BA53}" type="slidenum">
              <a:rPr lang="en-US"/>
              <a:pPr/>
              <a:t>‹#›</a:t>
            </a:fld>
            <a:endParaRPr lang="en-US"/>
          </a:p>
        </p:txBody>
      </p:sp>
    </p:spTree>
    <p:extLst>
      <p:ext uri="{BB962C8B-B14F-4D97-AF65-F5344CB8AC3E}">
        <p14:creationId xmlns:p14="http://schemas.microsoft.com/office/powerpoint/2010/main" val="4256670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a:t>Click to edit Master title style</a:t>
            </a:r>
          </a:p>
        </p:txBody>
      </p:sp>
      <p:sp>
        <p:nvSpPr>
          <p:cNvPr id="3" name="Table Placeholder 2"/>
          <p:cNvSpPr>
            <a:spLocks noGrp="1"/>
          </p:cNvSpPr>
          <p:nvPr>
            <p:ph type="tbl" idx="1"/>
          </p:nvPr>
        </p:nvSpPr>
        <p:spPr>
          <a:xfrm>
            <a:off x="457200" y="990600"/>
            <a:ext cx="8229600" cy="5135563"/>
          </a:xfrm>
        </p:spPr>
        <p:txBody>
          <a:bodyPr/>
          <a:lstStyle/>
          <a:p>
            <a:endParaRPr lang="en-US"/>
          </a:p>
        </p:txBody>
      </p:sp>
      <p:sp>
        <p:nvSpPr>
          <p:cNvPr id="4" name="Date Placeholder 3"/>
          <p:cNvSpPr>
            <a:spLocks noGrp="1"/>
          </p:cNvSpPr>
          <p:nvPr>
            <p:ph type="dt" sz="half" idx="10"/>
          </p:nvPr>
        </p:nvSpPr>
        <p:spPr>
          <a:xfrm>
            <a:off x="7010400" y="6572250"/>
            <a:ext cx="1371600" cy="209550"/>
          </a:xfrm>
        </p:spPr>
        <p:txBody>
          <a:bodyPr/>
          <a:lstStyle>
            <a:lvl1pPr>
              <a:defRPr/>
            </a:lvl1pPr>
          </a:lstStyle>
          <a:p>
            <a:r>
              <a:rPr lang="en-US"/>
              <a:t>Fall 2022</a:t>
            </a:r>
          </a:p>
        </p:txBody>
      </p:sp>
      <p:sp>
        <p:nvSpPr>
          <p:cNvPr id="5" name="Footer Placeholder 4"/>
          <p:cNvSpPr>
            <a:spLocks noGrp="1"/>
          </p:cNvSpPr>
          <p:nvPr>
            <p:ph type="ftr" sz="quarter" idx="11"/>
          </p:nvPr>
        </p:nvSpPr>
        <p:spPr>
          <a:xfrm>
            <a:off x="657225" y="6307138"/>
            <a:ext cx="5942013" cy="228600"/>
          </a:xfrm>
        </p:spPr>
        <p:txBody>
          <a:bodyPr/>
          <a:lstStyle>
            <a:lvl1pPr>
              <a:defRPr/>
            </a:lvl1pPr>
          </a:lstStyle>
          <a:p>
            <a:r>
              <a:rPr lang="en-US" altLang="ja-JP"/>
              <a:t>P.N. Ostroumov                                                                                 PHY862 "Accelerator Systems"  </a:t>
            </a:r>
            <a:endParaRPr lang="en-US"/>
          </a:p>
        </p:txBody>
      </p:sp>
      <p:sp>
        <p:nvSpPr>
          <p:cNvPr id="6" name="Slide Number Placeholder 5"/>
          <p:cNvSpPr>
            <a:spLocks noGrp="1"/>
          </p:cNvSpPr>
          <p:nvPr>
            <p:ph type="sldNum" sz="quarter" idx="12"/>
          </p:nvPr>
        </p:nvSpPr>
        <p:spPr>
          <a:xfrm>
            <a:off x="8610600" y="6489700"/>
            <a:ext cx="384175" cy="365125"/>
          </a:xfrm>
        </p:spPr>
        <p:txBody>
          <a:bodyPr/>
          <a:lstStyle>
            <a:lvl1pPr>
              <a:defRPr/>
            </a:lvl1pPr>
          </a:lstStyle>
          <a:p>
            <a:fld id="{28850463-CA2E-4FBE-B1F7-6DA1D0CE3061}" type="slidenum">
              <a:rPr lang="en-US"/>
              <a:pPr/>
              <a:t>‹#›</a:t>
            </a:fld>
            <a:endParaRPr lang="en-US"/>
          </a:p>
        </p:txBody>
      </p:sp>
    </p:spTree>
    <p:extLst>
      <p:ext uri="{BB962C8B-B14F-4D97-AF65-F5344CB8AC3E}">
        <p14:creationId xmlns:p14="http://schemas.microsoft.com/office/powerpoint/2010/main" val="735955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p:spTree>
      <p:nvGrpSpPr>
        <p:cNvPr id="1" name=""/>
        <p:cNvGrpSpPr/>
        <p:nvPr/>
      </p:nvGrpSpPr>
      <p:grpSpPr>
        <a:xfrm>
          <a:off x="0" y="0"/>
          <a:ext cx="0" cy="0"/>
          <a:chOff x="0" y="0"/>
          <a:chExt cx="0" cy="0"/>
        </a:xfrm>
      </p:grpSpPr>
      <p:pic>
        <p:nvPicPr>
          <p:cNvPr id="4" name="Picture 4" descr="ppt_bkg1.png"/>
          <p:cNvPicPr>
            <a:picLocks noChangeAspect="1"/>
          </p:cNvPicPr>
          <p:nvPr/>
        </p:nvPicPr>
        <p:blipFill>
          <a:blip r:embed="rId2" cstate="print"/>
          <a:srcRect t="2948"/>
          <a:stretch>
            <a:fillRect/>
          </a:stretch>
        </p:blipFill>
        <p:spPr bwMode="auto">
          <a:xfrm>
            <a:off x="71062" y="0"/>
            <a:ext cx="9001881" cy="6655828"/>
          </a:xfrm>
          <a:prstGeom prst="rect">
            <a:avLst/>
          </a:prstGeom>
          <a:noFill/>
          <a:ln w="9525">
            <a:noFill/>
            <a:miter lim="800000"/>
            <a:headEnd/>
            <a:tailEnd/>
          </a:ln>
        </p:spPr>
      </p:pic>
      <p:sp>
        <p:nvSpPr>
          <p:cNvPr id="5" name="Text Box 5"/>
          <p:cNvSpPr txBox="1">
            <a:spLocks noChangeArrowheads="1"/>
          </p:cNvSpPr>
          <p:nvPr/>
        </p:nvSpPr>
        <p:spPr bwMode="auto">
          <a:xfrm>
            <a:off x="638024" y="1238250"/>
            <a:ext cx="7489976" cy="453926"/>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86447" tIns="43223" rIns="86447" bIns="43223">
            <a:spAutoFit/>
          </a:bodyPr>
          <a:lstStyle/>
          <a:p>
            <a:pPr defTabSz="456996" eaLnBrk="0" hangingPunct="0">
              <a:lnSpc>
                <a:spcPct val="90000"/>
              </a:lnSpc>
              <a:defRPr/>
            </a:pPr>
            <a:endParaRPr lang="en-US" sz="2600" dirty="0">
              <a:latin typeface="Helvetica" pitchFamily="-107" charset="0"/>
              <a:ea typeface="ヒラギノ角ゴ Pro W3" pitchFamily="-107" charset="-128"/>
              <a:cs typeface="Arial" charset="0"/>
            </a:endParaRPr>
          </a:p>
        </p:txBody>
      </p:sp>
      <p:sp>
        <p:nvSpPr>
          <p:cNvPr id="9" name="Subtitle 2"/>
          <p:cNvSpPr>
            <a:spLocks noGrp="1"/>
          </p:cNvSpPr>
          <p:nvPr>
            <p:ph type="subTitle" idx="1"/>
          </p:nvPr>
        </p:nvSpPr>
        <p:spPr>
          <a:xfrm>
            <a:off x="1524000" y="4071938"/>
            <a:ext cx="6096000" cy="1143000"/>
          </a:xfrm>
        </p:spPr>
        <p:txBody>
          <a:bodyPr/>
          <a:lstStyle>
            <a:lvl1pPr marL="0" indent="0" algn="ctr">
              <a:buNone/>
              <a:defRPr/>
            </a:lvl1pPr>
            <a:lvl2pPr marL="432235" indent="0" algn="ctr">
              <a:buNone/>
              <a:defRPr/>
            </a:lvl2pPr>
            <a:lvl3pPr marL="864469" indent="0" algn="ctr">
              <a:buNone/>
              <a:defRPr/>
            </a:lvl3pPr>
            <a:lvl4pPr marL="1296702" indent="0" algn="ctr">
              <a:buNone/>
              <a:defRPr/>
            </a:lvl4pPr>
            <a:lvl5pPr marL="1728938" indent="0" algn="ctr">
              <a:buNone/>
              <a:defRPr/>
            </a:lvl5pPr>
            <a:lvl6pPr marL="2161172" indent="0" algn="ctr">
              <a:buNone/>
              <a:defRPr/>
            </a:lvl6pPr>
            <a:lvl7pPr marL="2593406" indent="0" algn="ctr">
              <a:buNone/>
              <a:defRPr/>
            </a:lvl7pPr>
            <a:lvl8pPr marL="3025640" indent="0" algn="ctr">
              <a:buNone/>
              <a:defRPr/>
            </a:lvl8pPr>
            <a:lvl9pPr marL="3457874" indent="0" algn="ctr">
              <a:buNone/>
              <a:defRPr/>
            </a:lvl9pPr>
          </a:lstStyle>
          <a:p>
            <a:r>
              <a:rPr lang="en-US"/>
              <a:t>Click to edit Master subtitle style</a:t>
            </a:r>
            <a:endParaRPr lang="en-US" dirty="0"/>
          </a:p>
        </p:txBody>
      </p:sp>
      <p:sp>
        <p:nvSpPr>
          <p:cNvPr id="7" name="Rectangle 2"/>
          <p:cNvSpPr>
            <a:spLocks noGrp="1" noChangeArrowheads="1"/>
          </p:cNvSpPr>
          <p:nvPr>
            <p:ph type="title"/>
          </p:nvPr>
        </p:nvSpPr>
        <p:spPr bwMode="auto">
          <a:xfrm>
            <a:off x="71438" y="3143254"/>
            <a:ext cx="9001124" cy="486668"/>
          </a:xfrm>
          <a:prstGeom prst="rect">
            <a:avLst/>
          </a:prstGeom>
          <a:noFill/>
          <a:ln w="12700">
            <a:noFill/>
            <a:miter lim="800000"/>
            <a:headEnd/>
            <a:tailEnd/>
          </a:ln>
        </p:spPr>
        <p:txBody>
          <a:bodyPr lIns="56061" tIns="22425" rIns="56061" bIns="22425"/>
          <a:lstStyle/>
          <a:p>
            <a:pPr lvl="0"/>
            <a:r>
              <a:rPr lang="en-US"/>
              <a:t>Click to edit Master title style</a:t>
            </a:r>
            <a:endParaRPr lang="en-US" dirty="0"/>
          </a:p>
        </p:txBody>
      </p:sp>
      <p:sp>
        <p:nvSpPr>
          <p:cNvPr id="6" name="TextBox 5"/>
          <p:cNvSpPr txBox="1"/>
          <p:nvPr userDrawn="1"/>
        </p:nvSpPr>
        <p:spPr>
          <a:xfrm>
            <a:off x="-152400" y="6387148"/>
            <a:ext cx="9448800" cy="348941"/>
          </a:xfrm>
          <a:prstGeom prst="rect">
            <a:avLst/>
          </a:prstGeom>
          <a:noFill/>
        </p:spPr>
        <p:txBody>
          <a:bodyPr wrap="square" lIns="86486" tIns="43243" rIns="86486" bIns="43243" rtlCol="0">
            <a:spAutoFit/>
          </a:bodyPr>
          <a:lstStyle/>
          <a:p>
            <a:pPr algn="ctr"/>
            <a:r>
              <a:rPr lang="en-US" sz="850" kern="1200" dirty="0">
                <a:solidFill>
                  <a:schemeClr val="tx1"/>
                </a:solidFill>
                <a:latin typeface="+mn-lt"/>
                <a:ea typeface="ヒラギノ角ゴ Pro W3"/>
                <a:cs typeface="ヒラギノ角ゴ Pro W3"/>
              </a:rPr>
              <a:t>This material is based upon work supported by the U.S. Department of Energy Office of Science under Cooperative Agreement DE-SC0000661, the State of Michigan and</a:t>
            </a:r>
            <a:r>
              <a:rPr lang="en-US" sz="850" kern="1200" baseline="0" dirty="0">
                <a:solidFill>
                  <a:schemeClr val="tx1"/>
                </a:solidFill>
                <a:latin typeface="+mn-lt"/>
                <a:ea typeface="ヒラギノ角ゴ Pro W3"/>
                <a:cs typeface="ヒラギノ角ゴ Pro W3"/>
              </a:rPr>
              <a:t> Michigan </a:t>
            </a:r>
          </a:p>
          <a:p>
            <a:pPr algn="ctr"/>
            <a:r>
              <a:rPr lang="en-US" sz="850" kern="1200" baseline="0" dirty="0">
                <a:solidFill>
                  <a:schemeClr val="tx1"/>
                </a:solidFill>
                <a:latin typeface="+mn-lt"/>
                <a:ea typeface="ヒラギノ角ゴ Pro W3"/>
                <a:cs typeface="ヒラギノ角ゴ Pro W3"/>
              </a:rPr>
              <a:t>  State University. </a:t>
            </a:r>
            <a:r>
              <a:rPr lang="en-US" sz="850" kern="1200" dirty="0">
                <a:solidFill>
                  <a:schemeClr val="tx1"/>
                </a:solidFill>
                <a:latin typeface="+mn-lt"/>
                <a:ea typeface="ヒラギノ角ゴ Pro W3"/>
                <a:cs typeface="ヒラギノ角ゴ Pro W3"/>
              </a:rPr>
              <a:t>Michigan State University designs and establishes FRIB as a DOE Office of Science National User Facility in support of the mission of the Office of Nuclear Physics.</a:t>
            </a:r>
          </a:p>
        </p:txBody>
      </p:sp>
      <p:sp>
        <p:nvSpPr>
          <p:cNvPr id="10" name="Rectangle 9"/>
          <p:cNvSpPr/>
          <p:nvPr userDrawn="1"/>
        </p:nvSpPr>
        <p:spPr>
          <a:xfrm>
            <a:off x="3011412" y="415238"/>
            <a:ext cx="2743200" cy="20999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71900" y="471295"/>
            <a:ext cx="1600200" cy="2043892"/>
          </a:xfrm>
          <a:prstGeom prst="rect">
            <a:avLst/>
          </a:prstGeom>
        </p:spPr>
      </p:pic>
    </p:spTree>
    <p:extLst>
      <p:ext uri="{BB962C8B-B14F-4D97-AF65-F5344CB8AC3E}">
        <p14:creationId xmlns:p14="http://schemas.microsoft.com/office/powerpoint/2010/main" val="2164484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a:t>Fall 2022</a:t>
            </a:r>
          </a:p>
        </p:txBody>
      </p:sp>
      <p:sp>
        <p:nvSpPr>
          <p:cNvPr id="5" name="Footer Placeholder 4"/>
          <p:cNvSpPr>
            <a:spLocks noGrp="1"/>
          </p:cNvSpPr>
          <p:nvPr>
            <p:ph type="ftr" sz="quarter" idx="11"/>
          </p:nvPr>
        </p:nvSpPr>
        <p:spPr/>
        <p:txBody>
          <a:bodyPr/>
          <a:lstStyle>
            <a:lvl1pPr>
              <a:defRPr/>
            </a:lvl1pPr>
          </a:lstStyle>
          <a:p>
            <a:r>
              <a:rPr lang="en-US" altLang="ja-JP"/>
              <a:t>P.N. Ostroumov                                                                                 PHY862 "Accelerator Systems"  </a:t>
            </a:r>
            <a:endParaRPr lang="en-US"/>
          </a:p>
        </p:txBody>
      </p:sp>
      <p:sp>
        <p:nvSpPr>
          <p:cNvPr id="6" name="Slide Number Placeholder 5"/>
          <p:cNvSpPr>
            <a:spLocks noGrp="1"/>
          </p:cNvSpPr>
          <p:nvPr>
            <p:ph type="sldNum" sz="quarter" idx="12"/>
          </p:nvPr>
        </p:nvSpPr>
        <p:spPr/>
        <p:txBody>
          <a:bodyPr/>
          <a:lstStyle>
            <a:lvl1pPr>
              <a:defRPr/>
            </a:lvl1pPr>
          </a:lstStyle>
          <a:p>
            <a:fld id="{5353B96F-9D7A-4A77-8C9F-7B3CC5514152}" type="slidenum">
              <a:rPr lang="en-US"/>
              <a:pPr/>
              <a:t>‹#›</a:t>
            </a:fld>
            <a:endParaRPr lang="en-US"/>
          </a:p>
        </p:txBody>
      </p:sp>
    </p:spTree>
    <p:extLst>
      <p:ext uri="{BB962C8B-B14F-4D97-AF65-F5344CB8AC3E}">
        <p14:creationId xmlns:p14="http://schemas.microsoft.com/office/powerpoint/2010/main" val="3378548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Fall 2022</a:t>
            </a:r>
          </a:p>
        </p:txBody>
      </p:sp>
      <p:sp>
        <p:nvSpPr>
          <p:cNvPr id="5" name="Footer Placeholder 4"/>
          <p:cNvSpPr>
            <a:spLocks noGrp="1"/>
          </p:cNvSpPr>
          <p:nvPr>
            <p:ph type="ftr" sz="quarter" idx="11"/>
          </p:nvPr>
        </p:nvSpPr>
        <p:spPr/>
        <p:txBody>
          <a:bodyPr/>
          <a:lstStyle>
            <a:lvl1pPr>
              <a:defRPr/>
            </a:lvl1pPr>
          </a:lstStyle>
          <a:p>
            <a:r>
              <a:rPr lang="en-US" altLang="ja-JP"/>
              <a:t>P.N. Ostroumov                                                                                 PHY862 "Accelerator Systems"  </a:t>
            </a:r>
            <a:endParaRPr lang="en-US"/>
          </a:p>
        </p:txBody>
      </p:sp>
      <p:sp>
        <p:nvSpPr>
          <p:cNvPr id="6" name="Slide Number Placeholder 5"/>
          <p:cNvSpPr>
            <a:spLocks noGrp="1"/>
          </p:cNvSpPr>
          <p:nvPr>
            <p:ph type="sldNum" sz="quarter" idx="12"/>
          </p:nvPr>
        </p:nvSpPr>
        <p:spPr/>
        <p:txBody>
          <a:bodyPr/>
          <a:lstStyle>
            <a:lvl1pPr>
              <a:defRPr/>
            </a:lvl1pPr>
          </a:lstStyle>
          <a:p>
            <a:fld id="{2068B1B1-B231-4F8B-803C-A8092790E48C}" type="slidenum">
              <a:rPr lang="en-US"/>
              <a:pPr/>
              <a:t>‹#›</a:t>
            </a:fld>
            <a:endParaRPr lang="en-US"/>
          </a:p>
        </p:txBody>
      </p:sp>
    </p:spTree>
    <p:extLst>
      <p:ext uri="{BB962C8B-B14F-4D97-AF65-F5344CB8AC3E}">
        <p14:creationId xmlns:p14="http://schemas.microsoft.com/office/powerpoint/2010/main" val="521386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t>Fall 2022</a:t>
            </a:r>
          </a:p>
        </p:txBody>
      </p:sp>
      <p:sp>
        <p:nvSpPr>
          <p:cNvPr id="6" name="Footer Placeholder 5"/>
          <p:cNvSpPr>
            <a:spLocks noGrp="1"/>
          </p:cNvSpPr>
          <p:nvPr>
            <p:ph type="ftr" sz="quarter" idx="11"/>
          </p:nvPr>
        </p:nvSpPr>
        <p:spPr/>
        <p:txBody>
          <a:bodyPr/>
          <a:lstStyle>
            <a:lvl1pPr>
              <a:defRPr/>
            </a:lvl1pPr>
          </a:lstStyle>
          <a:p>
            <a:r>
              <a:rPr lang="en-US" altLang="ja-JP"/>
              <a:t>P.N. Ostroumov                                                                                 PHY862 "Accelerator Systems"  </a:t>
            </a:r>
            <a:endParaRPr lang="en-US"/>
          </a:p>
        </p:txBody>
      </p:sp>
      <p:sp>
        <p:nvSpPr>
          <p:cNvPr id="7" name="Slide Number Placeholder 6"/>
          <p:cNvSpPr>
            <a:spLocks noGrp="1"/>
          </p:cNvSpPr>
          <p:nvPr>
            <p:ph type="sldNum" sz="quarter" idx="12"/>
          </p:nvPr>
        </p:nvSpPr>
        <p:spPr/>
        <p:txBody>
          <a:bodyPr/>
          <a:lstStyle>
            <a:lvl1pPr>
              <a:defRPr/>
            </a:lvl1pPr>
          </a:lstStyle>
          <a:p>
            <a:fld id="{A1F972F9-F918-4560-B594-82297E2405CF}" type="slidenum">
              <a:rPr lang="en-US"/>
              <a:pPr/>
              <a:t>‹#›</a:t>
            </a:fld>
            <a:endParaRPr lang="en-US"/>
          </a:p>
        </p:txBody>
      </p:sp>
    </p:spTree>
    <p:extLst>
      <p:ext uri="{BB962C8B-B14F-4D97-AF65-F5344CB8AC3E}">
        <p14:creationId xmlns:p14="http://schemas.microsoft.com/office/powerpoint/2010/main" val="551099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t>Fall 2022</a:t>
            </a:r>
          </a:p>
        </p:txBody>
      </p:sp>
      <p:sp>
        <p:nvSpPr>
          <p:cNvPr id="8" name="Footer Placeholder 7"/>
          <p:cNvSpPr>
            <a:spLocks noGrp="1"/>
          </p:cNvSpPr>
          <p:nvPr>
            <p:ph type="ftr" sz="quarter" idx="11"/>
          </p:nvPr>
        </p:nvSpPr>
        <p:spPr/>
        <p:txBody>
          <a:bodyPr/>
          <a:lstStyle>
            <a:lvl1pPr>
              <a:defRPr/>
            </a:lvl1pPr>
          </a:lstStyle>
          <a:p>
            <a:r>
              <a:rPr lang="en-US" altLang="ja-JP"/>
              <a:t>P.N. Ostroumov                                                                                 PHY862 "Accelerator Systems"  </a:t>
            </a:r>
            <a:endParaRPr lang="en-US"/>
          </a:p>
        </p:txBody>
      </p:sp>
      <p:sp>
        <p:nvSpPr>
          <p:cNvPr id="9" name="Slide Number Placeholder 8"/>
          <p:cNvSpPr>
            <a:spLocks noGrp="1"/>
          </p:cNvSpPr>
          <p:nvPr>
            <p:ph type="sldNum" sz="quarter" idx="12"/>
          </p:nvPr>
        </p:nvSpPr>
        <p:spPr/>
        <p:txBody>
          <a:bodyPr/>
          <a:lstStyle>
            <a:lvl1pPr>
              <a:defRPr/>
            </a:lvl1pPr>
          </a:lstStyle>
          <a:p>
            <a:fld id="{532265FE-C664-4639-9178-3ED6D88A93A2}" type="slidenum">
              <a:rPr lang="en-US"/>
              <a:pPr/>
              <a:t>‹#›</a:t>
            </a:fld>
            <a:endParaRPr lang="en-US"/>
          </a:p>
        </p:txBody>
      </p:sp>
    </p:spTree>
    <p:extLst>
      <p:ext uri="{BB962C8B-B14F-4D97-AF65-F5344CB8AC3E}">
        <p14:creationId xmlns:p14="http://schemas.microsoft.com/office/powerpoint/2010/main" val="131091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t>Fall 2022</a:t>
            </a:r>
          </a:p>
        </p:txBody>
      </p:sp>
      <p:sp>
        <p:nvSpPr>
          <p:cNvPr id="4" name="Footer Placeholder 3"/>
          <p:cNvSpPr>
            <a:spLocks noGrp="1"/>
          </p:cNvSpPr>
          <p:nvPr>
            <p:ph type="ftr" sz="quarter" idx="11"/>
          </p:nvPr>
        </p:nvSpPr>
        <p:spPr/>
        <p:txBody>
          <a:bodyPr/>
          <a:lstStyle>
            <a:lvl1pPr>
              <a:defRPr/>
            </a:lvl1pPr>
          </a:lstStyle>
          <a:p>
            <a:r>
              <a:rPr lang="en-US" altLang="ja-JP"/>
              <a:t>P.N. Ostroumov                                                                                 PHY862 "Accelerator Systems"  </a:t>
            </a:r>
            <a:endParaRPr lang="en-US"/>
          </a:p>
        </p:txBody>
      </p:sp>
      <p:sp>
        <p:nvSpPr>
          <p:cNvPr id="5" name="Slide Number Placeholder 4"/>
          <p:cNvSpPr>
            <a:spLocks noGrp="1"/>
          </p:cNvSpPr>
          <p:nvPr>
            <p:ph type="sldNum" sz="quarter" idx="12"/>
          </p:nvPr>
        </p:nvSpPr>
        <p:spPr/>
        <p:txBody>
          <a:bodyPr/>
          <a:lstStyle>
            <a:lvl1pPr>
              <a:defRPr/>
            </a:lvl1pPr>
          </a:lstStyle>
          <a:p>
            <a:fld id="{992B6CD5-8518-43D1-A2E5-021FE9373CD1}" type="slidenum">
              <a:rPr lang="en-US"/>
              <a:pPr/>
              <a:t>‹#›</a:t>
            </a:fld>
            <a:endParaRPr lang="en-US"/>
          </a:p>
        </p:txBody>
      </p:sp>
    </p:spTree>
    <p:extLst>
      <p:ext uri="{BB962C8B-B14F-4D97-AF65-F5344CB8AC3E}">
        <p14:creationId xmlns:p14="http://schemas.microsoft.com/office/powerpoint/2010/main" val="612332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Fall 2022</a:t>
            </a:r>
          </a:p>
        </p:txBody>
      </p:sp>
      <p:sp>
        <p:nvSpPr>
          <p:cNvPr id="3" name="Footer Placeholder 2"/>
          <p:cNvSpPr>
            <a:spLocks noGrp="1"/>
          </p:cNvSpPr>
          <p:nvPr>
            <p:ph type="ftr" sz="quarter" idx="11"/>
          </p:nvPr>
        </p:nvSpPr>
        <p:spPr/>
        <p:txBody>
          <a:bodyPr/>
          <a:lstStyle>
            <a:lvl1pPr>
              <a:defRPr/>
            </a:lvl1pPr>
          </a:lstStyle>
          <a:p>
            <a:r>
              <a:rPr lang="en-US" altLang="ja-JP"/>
              <a:t>P.N. Ostroumov                                                                                 PHY862 "Accelerator Systems"  </a:t>
            </a:r>
            <a:endParaRPr lang="en-US"/>
          </a:p>
        </p:txBody>
      </p:sp>
      <p:sp>
        <p:nvSpPr>
          <p:cNvPr id="4" name="Slide Number Placeholder 3"/>
          <p:cNvSpPr>
            <a:spLocks noGrp="1"/>
          </p:cNvSpPr>
          <p:nvPr>
            <p:ph type="sldNum" sz="quarter" idx="12"/>
          </p:nvPr>
        </p:nvSpPr>
        <p:spPr/>
        <p:txBody>
          <a:bodyPr/>
          <a:lstStyle>
            <a:lvl1pPr>
              <a:defRPr/>
            </a:lvl1pPr>
          </a:lstStyle>
          <a:p>
            <a:fld id="{2319E40E-04B9-4F1E-80AD-3C72D111AE94}" type="slidenum">
              <a:rPr lang="en-US"/>
              <a:pPr/>
              <a:t>‹#›</a:t>
            </a:fld>
            <a:endParaRPr lang="en-US"/>
          </a:p>
        </p:txBody>
      </p:sp>
    </p:spTree>
    <p:extLst>
      <p:ext uri="{BB962C8B-B14F-4D97-AF65-F5344CB8AC3E}">
        <p14:creationId xmlns:p14="http://schemas.microsoft.com/office/powerpoint/2010/main" val="3723726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Fall 2022</a:t>
            </a:r>
          </a:p>
        </p:txBody>
      </p:sp>
      <p:sp>
        <p:nvSpPr>
          <p:cNvPr id="6" name="Footer Placeholder 5"/>
          <p:cNvSpPr>
            <a:spLocks noGrp="1"/>
          </p:cNvSpPr>
          <p:nvPr>
            <p:ph type="ftr" sz="quarter" idx="11"/>
          </p:nvPr>
        </p:nvSpPr>
        <p:spPr/>
        <p:txBody>
          <a:bodyPr/>
          <a:lstStyle>
            <a:lvl1pPr>
              <a:defRPr/>
            </a:lvl1pPr>
          </a:lstStyle>
          <a:p>
            <a:r>
              <a:rPr lang="en-US" altLang="ja-JP"/>
              <a:t>P.N. Ostroumov                                                                                 PHY862 "Accelerator Systems"  </a:t>
            </a:r>
            <a:endParaRPr lang="en-US"/>
          </a:p>
        </p:txBody>
      </p:sp>
      <p:sp>
        <p:nvSpPr>
          <p:cNvPr id="7" name="Slide Number Placeholder 6"/>
          <p:cNvSpPr>
            <a:spLocks noGrp="1"/>
          </p:cNvSpPr>
          <p:nvPr>
            <p:ph type="sldNum" sz="quarter" idx="12"/>
          </p:nvPr>
        </p:nvSpPr>
        <p:spPr/>
        <p:txBody>
          <a:bodyPr/>
          <a:lstStyle>
            <a:lvl1pPr>
              <a:defRPr/>
            </a:lvl1pPr>
          </a:lstStyle>
          <a:p>
            <a:fld id="{438AF99C-1040-416F-AE2B-58926A90059F}" type="slidenum">
              <a:rPr lang="en-US"/>
              <a:pPr/>
              <a:t>‹#›</a:t>
            </a:fld>
            <a:endParaRPr lang="en-US"/>
          </a:p>
        </p:txBody>
      </p:sp>
    </p:spTree>
    <p:extLst>
      <p:ext uri="{BB962C8B-B14F-4D97-AF65-F5344CB8AC3E}">
        <p14:creationId xmlns:p14="http://schemas.microsoft.com/office/powerpoint/2010/main" val="3572038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Fall 2022</a:t>
            </a:r>
          </a:p>
        </p:txBody>
      </p:sp>
      <p:sp>
        <p:nvSpPr>
          <p:cNvPr id="6" name="Footer Placeholder 5"/>
          <p:cNvSpPr>
            <a:spLocks noGrp="1"/>
          </p:cNvSpPr>
          <p:nvPr>
            <p:ph type="ftr" sz="quarter" idx="11"/>
          </p:nvPr>
        </p:nvSpPr>
        <p:spPr/>
        <p:txBody>
          <a:bodyPr/>
          <a:lstStyle>
            <a:lvl1pPr>
              <a:defRPr/>
            </a:lvl1pPr>
          </a:lstStyle>
          <a:p>
            <a:r>
              <a:rPr lang="en-US" altLang="ja-JP"/>
              <a:t>P.N. Ostroumov                                                                                 PHY862 "Accelerator Systems"  </a:t>
            </a:r>
            <a:endParaRPr lang="en-US"/>
          </a:p>
        </p:txBody>
      </p:sp>
      <p:sp>
        <p:nvSpPr>
          <p:cNvPr id="7" name="Slide Number Placeholder 6"/>
          <p:cNvSpPr>
            <a:spLocks noGrp="1"/>
          </p:cNvSpPr>
          <p:nvPr>
            <p:ph type="sldNum" sz="quarter" idx="12"/>
          </p:nvPr>
        </p:nvSpPr>
        <p:spPr/>
        <p:txBody>
          <a:bodyPr/>
          <a:lstStyle>
            <a:lvl1pPr>
              <a:defRPr/>
            </a:lvl1pPr>
          </a:lstStyle>
          <a:p>
            <a:fld id="{2C8CD720-3585-4E93-AFAF-AFE29A899CA6}" type="slidenum">
              <a:rPr lang="en-US"/>
              <a:pPr/>
              <a:t>‹#›</a:t>
            </a:fld>
            <a:endParaRPr lang="en-US"/>
          </a:p>
        </p:txBody>
      </p:sp>
    </p:spTree>
    <p:extLst>
      <p:ext uri="{BB962C8B-B14F-4D97-AF65-F5344CB8AC3E}">
        <p14:creationId xmlns:p14="http://schemas.microsoft.com/office/powerpoint/2010/main" val="465171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5" descr="slide footer_blue_646.jpg"/>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0" y="6324600"/>
            <a:ext cx="9144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457200" y="274638"/>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990600"/>
            <a:ext cx="8229600" cy="513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010400" y="6572250"/>
            <a:ext cx="13716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r>
              <a:rPr lang="en-US"/>
              <a:t>Fall 2022</a:t>
            </a:r>
          </a:p>
        </p:txBody>
      </p:sp>
      <p:sp>
        <p:nvSpPr>
          <p:cNvPr id="1029" name="Rectangle 5"/>
          <p:cNvSpPr>
            <a:spLocks noGrp="1" noChangeArrowheads="1"/>
          </p:cNvSpPr>
          <p:nvPr>
            <p:ph type="ftr" sz="quarter" idx="3"/>
          </p:nvPr>
        </p:nvSpPr>
        <p:spPr bwMode="auto">
          <a:xfrm>
            <a:off x="657225" y="6307138"/>
            <a:ext cx="59420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ea typeface="ＭＳ Ｐゴシック" pitchFamily="1" charset="-128"/>
              </a:defRPr>
            </a:lvl1pPr>
          </a:lstStyle>
          <a:p>
            <a:r>
              <a:rPr lang="en-US" altLang="ja-JP"/>
              <a:t>P.N. Ostroumov                                                                                 PHY862 "Accelerator Systems"  </a:t>
            </a:r>
            <a:endParaRPr lang="en-US">
              <a:ea typeface="+mn-ea"/>
            </a:endParaRPr>
          </a:p>
        </p:txBody>
      </p:sp>
      <p:sp>
        <p:nvSpPr>
          <p:cNvPr id="1030" name="Rectangle 6"/>
          <p:cNvSpPr>
            <a:spLocks noGrp="1" noChangeArrowheads="1"/>
          </p:cNvSpPr>
          <p:nvPr>
            <p:ph type="sldNum" sz="quarter" idx="4"/>
          </p:nvPr>
        </p:nvSpPr>
        <p:spPr bwMode="auto">
          <a:xfrm>
            <a:off x="8610600" y="6489700"/>
            <a:ext cx="3841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a:lvl1pPr>
          </a:lstStyle>
          <a:p>
            <a:fld id="{E1B455A4-CE46-4804-ADA0-8857E55B6D25}" type="slidenum">
              <a:rPr lang="en-US"/>
              <a:pPr/>
              <a:t>‹#›</a:t>
            </a:fld>
            <a:endParaRPr lang="en-US"/>
          </a:p>
        </p:txBody>
      </p:sp>
      <p:pic>
        <p:nvPicPr>
          <p:cNvPr id="1031" name="Picture 7" descr="slide header_646.jpg"/>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0"/>
            <a:ext cx="91440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p:txStyles>
    <p:titleStyle>
      <a:lvl1pPr algn="l" rtl="0" fontAlgn="base">
        <a:spcBef>
          <a:spcPct val="0"/>
        </a:spcBef>
        <a:spcAft>
          <a:spcPct val="0"/>
        </a:spcAft>
        <a:defRPr sz="2600" b="1">
          <a:solidFill>
            <a:schemeClr val="tx2"/>
          </a:solidFill>
          <a:latin typeface="+mj-lt"/>
          <a:ea typeface="+mj-ea"/>
          <a:cs typeface="+mj-cs"/>
        </a:defRPr>
      </a:lvl1pPr>
      <a:lvl2pPr algn="l" rtl="0" fontAlgn="base">
        <a:spcBef>
          <a:spcPct val="0"/>
        </a:spcBef>
        <a:spcAft>
          <a:spcPct val="0"/>
        </a:spcAft>
        <a:defRPr sz="2600" b="1">
          <a:solidFill>
            <a:schemeClr val="tx2"/>
          </a:solidFill>
          <a:latin typeface="Trebuchet MS" pitchFamily="34" charset="0"/>
        </a:defRPr>
      </a:lvl2pPr>
      <a:lvl3pPr algn="l" rtl="0" fontAlgn="base">
        <a:spcBef>
          <a:spcPct val="0"/>
        </a:spcBef>
        <a:spcAft>
          <a:spcPct val="0"/>
        </a:spcAft>
        <a:defRPr sz="2600" b="1">
          <a:solidFill>
            <a:schemeClr val="tx2"/>
          </a:solidFill>
          <a:latin typeface="Trebuchet MS" pitchFamily="34" charset="0"/>
        </a:defRPr>
      </a:lvl3pPr>
      <a:lvl4pPr algn="l" rtl="0" fontAlgn="base">
        <a:spcBef>
          <a:spcPct val="0"/>
        </a:spcBef>
        <a:spcAft>
          <a:spcPct val="0"/>
        </a:spcAft>
        <a:defRPr sz="2600" b="1">
          <a:solidFill>
            <a:schemeClr val="tx2"/>
          </a:solidFill>
          <a:latin typeface="Trebuchet MS" pitchFamily="34" charset="0"/>
        </a:defRPr>
      </a:lvl4pPr>
      <a:lvl5pPr algn="l" rtl="0" fontAlgn="base">
        <a:spcBef>
          <a:spcPct val="0"/>
        </a:spcBef>
        <a:spcAft>
          <a:spcPct val="0"/>
        </a:spcAft>
        <a:defRPr sz="2600" b="1">
          <a:solidFill>
            <a:schemeClr val="tx2"/>
          </a:solidFill>
          <a:latin typeface="Trebuchet MS" pitchFamily="34" charset="0"/>
        </a:defRPr>
      </a:lvl5pPr>
      <a:lvl6pPr marL="457200" algn="l" rtl="0" fontAlgn="base">
        <a:spcBef>
          <a:spcPct val="0"/>
        </a:spcBef>
        <a:spcAft>
          <a:spcPct val="0"/>
        </a:spcAft>
        <a:defRPr sz="2600" b="1">
          <a:solidFill>
            <a:schemeClr val="tx2"/>
          </a:solidFill>
          <a:latin typeface="Trebuchet MS" pitchFamily="34" charset="0"/>
        </a:defRPr>
      </a:lvl6pPr>
      <a:lvl7pPr marL="914400" algn="l" rtl="0" fontAlgn="base">
        <a:spcBef>
          <a:spcPct val="0"/>
        </a:spcBef>
        <a:spcAft>
          <a:spcPct val="0"/>
        </a:spcAft>
        <a:defRPr sz="2600" b="1">
          <a:solidFill>
            <a:schemeClr val="tx2"/>
          </a:solidFill>
          <a:latin typeface="Trebuchet MS" pitchFamily="34" charset="0"/>
        </a:defRPr>
      </a:lvl7pPr>
      <a:lvl8pPr marL="1371600" algn="l" rtl="0" fontAlgn="base">
        <a:spcBef>
          <a:spcPct val="0"/>
        </a:spcBef>
        <a:spcAft>
          <a:spcPct val="0"/>
        </a:spcAft>
        <a:defRPr sz="2600" b="1">
          <a:solidFill>
            <a:schemeClr val="tx2"/>
          </a:solidFill>
          <a:latin typeface="Trebuchet MS" pitchFamily="34" charset="0"/>
        </a:defRPr>
      </a:lvl8pPr>
      <a:lvl9pPr marL="1828800" algn="l" rtl="0" fontAlgn="base">
        <a:spcBef>
          <a:spcPct val="0"/>
        </a:spcBef>
        <a:spcAft>
          <a:spcPct val="0"/>
        </a:spcAft>
        <a:defRPr sz="2600" b="1">
          <a:solidFill>
            <a:schemeClr val="tx2"/>
          </a:solidFill>
          <a:latin typeface="Trebuchet MS" pitchFamily="34" charset="0"/>
        </a:defRPr>
      </a:lvl9pPr>
    </p:titleStyle>
    <p:bodyStyle>
      <a:lvl1pPr marL="342900" indent="-342900" algn="l" rtl="0" fontAlgn="base">
        <a:spcBef>
          <a:spcPct val="20000"/>
        </a:spcBef>
        <a:spcAft>
          <a:spcPct val="0"/>
        </a:spcAft>
        <a:buClr>
          <a:srgbClr val="1F497D"/>
        </a:buClr>
        <a:buFont typeface="Wingdings" pitchFamily="2" charset="2"/>
        <a:buChar char="§"/>
        <a:defRPr>
          <a:solidFill>
            <a:schemeClr val="tx1"/>
          </a:solidFill>
          <a:latin typeface="+mn-lt"/>
          <a:ea typeface="+mn-ea"/>
          <a:cs typeface="+mn-cs"/>
        </a:defRPr>
      </a:lvl1pPr>
      <a:lvl2pPr marL="742950" indent="-285750" algn="l" rtl="0" fontAlgn="base">
        <a:spcBef>
          <a:spcPct val="20000"/>
        </a:spcBef>
        <a:spcAft>
          <a:spcPct val="0"/>
        </a:spcAft>
        <a:buClr>
          <a:srgbClr val="1F497D"/>
        </a:buClr>
        <a:buChar char="–"/>
        <a:defRPr sz="1600">
          <a:solidFill>
            <a:schemeClr val="tx1"/>
          </a:solidFill>
          <a:latin typeface="+mn-lt"/>
        </a:defRPr>
      </a:lvl2pPr>
      <a:lvl3pPr marL="1143000" indent="-228600" algn="l" rtl="0" fontAlgn="base">
        <a:spcBef>
          <a:spcPct val="20000"/>
        </a:spcBef>
        <a:spcAft>
          <a:spcPct val="0"/>
        </a:spcAft>
        <a:buClr>
          <a:srgbClr val="1F497D"/>
        </a:buClr>
        <a:buChar char="•"/>
        <a:defRPr sz="1400">
          <a:solidFill>
            <a:schemeClr val="tx1"/>
          </a:solidFill>
          <a:latin typeface="+mn-lt"/>
        </a:defRPr>
      </a:lvl3pPr>
      <a:lvl4pPr marL="1600200" indent="-228600" algn="l" rtl="0" fontAlgn="base">
        <a:spcBef>
          <a:spcPct val="20000"/>
        </a:spcBef>
        <a:spcAft>
          <a:spcPct val="0"/>
        </a:spcAft>
        <a:buClr>
          <a:srgbClr val="1F497D"/>
        </a:buClr>
        <a:buChar char="–"/>
        <a:defRPr sz="1400">
          <a:solidFill>
            <a:schemeClr val="tx1"/>
          </a:solidFill>
          <a:latin typeface="+mn-lt"/>
        </a:defRPr>
      </a:lvl4pPr>
      <a:lvl5pPr marL="2057400" indent="-228600" algn="l" rtl="0" fontAlgn="base">
        <a:spcBef>
          <a:spcPct val="20000"/>
        </a:spcBef>
        <a:spcAft>
          <a:spcPct val="0"/>
        </a:spcAft>
        <a:buClr>
          <a:srgbClr val="1F497D"/>
        </a:buClr>
        <a:buFont typeface="Arial" charset="0"/>
        <a:buChar char="»"/>
        <a:defRPr sz="1400">
          <a:solidFill>
            <a:schemeClr val="tx1"/>
          </a:solidFill>
          <a:latin typeface="+mn-lt"/>
        </a:defRPr>
      </a:lvl5pPr>
      <a:lvl6pPr marL="2514600" indent="-228600" algn="l" rtl="0" fontAlgn="base">
        <a:spcBef>
          <a:spcPct val="20000"/>
        </a:spcBef>
        <a:spcAft>
          <a:spcPct val="0"/>
        </a:spcAft>
        <a:buClr>
          <a:srgbClr val="1F497D"/>
        </a:buClr>
        <a:buFont typeface="Arial" charset="0"/>
        <a:buChar char="»"/>
        <a:defRPr sz="1400">
          <a:solidFill>
            <a:schemeClr val="tx1"/>
          </a:solidFill>
          <a:latin typeface="+mn-lt"/>
        </a:defRPr>
      </a:lvl6pPr>
      <a:lvl7pPr marL="2971800" indent="-228600" algn="l" rtl="0" fontAlgn="base">
        <a:spcBef>
          <a:spcPct val="20000"/>
        </a:spcBef>
        <a:spcAft>
          <a:spcPct val="0"/>
        </a:spcAft>
        <a:buClr>
          <a:srgbClr val="1F497D"/>
        </a:buClr>
        <a:buFont typeface="Arial" charset="0"/>
        <a:buChar char="»"/>
        <a:defRPr sz="1400">
          <a:solidFill>
            <a:schemeClr val="tx1"/>
          </a:solidFill>
          <a:latin typeface="+mn-lt"/>
        </a:defRPr>
      </a:lvl7pPr>
      <a:lvl8pPr marL="3429000" indent="-228600" algn="l" rtl="0" fontAlgn="base">
        <a:spcBef>
          <a:spcPct val="20000"/>
        </a:spcBef>
        <a:spcAft>
          <a:spcPct val="0"/>
        </a:spcAft>
        <a:buClr>
          <a:srgbClr val="1F497D"/>
        </a:buClr>
        <a:buFont typeface="Arial" charset="0"/>
        <a:buChar char="»"/>
        <a:defRPr sz="1400">
          <a:solidFill>
            <a:schemeClr val="tx1"/>
          </a:solidFill>
          <a:latin typeface="+mn-lt"/>
        </a:defRPr>
      </a:lvl8pPr>
      <a:lvl9pPr marL="3886200" indent="-228600" algn="l" rtl="0" fontAlgn="base">
        <a:spcBef>
          <a:spcPct val="20000"/>
        </a:spcBef>
        <a:spcAft>
          <a:spcPct val="0"/>
        </a:spcAft>
        <a:buClr>
          <a:srgbClr val="1F497D"/>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hyperlink" Target="https://uspas.fnal.gov/materials/08UCSC/HBl11_Classes_of%20_Injectors.pdf" TargetMode="External"/><Relationship Id="rId2" Type="http://schemas.openxmlformats.org/officeDocument/2006/relationships/hyperlink" Target="https://www.classe.cornell.edu/~hoff/LECTURES/08S_688/08S_688_080225.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britannica.com/science/Fermi-level" TargetMode="External"/><Relationship Id="rId2" Type="http://schemas.openxmlformats.org/officeDocument/2006/relationships/hyperlink" Target="https://doi.org/10.1103/physrevstab.14.072001" TargetMode="External"/><Relationship Id="rId1" Type="http://schemas.openxmlformats.org/officeDocument/2006/relationships/slideLayout" Target="../slideLayouts/slideLayout2.xml"/><Relationship Id="rId4" Type="http://schemas.openxmlformats.org/officeDocument/2006/relationships/hyperlink" Target="https://researchoutreach.org/articles/free-electron-lasers-biggest-brightest-light-sourc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6"/>
          <p:cNvSpPr>
            <a:spLocks noGrp="1"/>
          </p:cNvSpPr>
          <p:nvPr>
            <p:ph type="subTitle" idx="1"/>
          </p:nvPr>
        </p:nvSpPr>
        <p:spPr>
          <a:xfrm>
            <a:off x="501070" y="4071938"/>
            <a:ext cx="7988239" cy="1143000"/>
          </a:xfrm>
        </p:spPr>
        <p:txBody>
          <a:bodyPr/>
          <a:lstStyle/>
          <a:p>
            <a:r>
              <a:rPr lang="en-US" dirty="0">
                <a:solidFill>
                  <a:srgbClr val="006600"/>
                </a:solidFill>
                <a:latin typeface="Arial" pitchFamily="34" charset="0"/>
                <a:ea typeface="ＭＳ Ｐゴシック"/>
                <a:cs typeface="ＭＳ Ｐゴシック"/>
              </a:rPr>
              <a:t>Malachi Keener</a:t>
            </a:r>
          </a:p>
          <a:p>
            <a:r>
              <a:rPr lang="en-US" dirty="0">
                <a:solidFill>
                  <a:srgbClr val="006600"/>
                </a:solidFill>
                <a:latin typeface="Arial" pitchFamily="34" charset="0"/>
                <a:ea typeface="ＭＳ Ｐゴシック"/>
                <a:cs typeface="ＭＳ Ｐゴシック"/>
              </a:rPr>
              <a:t>Phys 862: Accelerator Systems</a:t>
            </a:r>
            <a:endParaRPr lang="en-US" dirty="0">
              <a:latin typeface="Arial" pitchFamily="34" charset="0"/>
              <a:ea typeface="ＭＳ Ｐゴシック"/>
              <a:cs typeface="ＭＳ Ｐゴシック"/>
            </a:endParaRPr>
          </a:p>
          <a:p>
            <a:endParaRPr lang="en-US" dirty="0">
              <a:latin typeface="Arial" pitchFamily="34" charset="0"/>
              <a:ea typeface="ＭＳ Ｐゴシック"/>
              <a:cs typeface="ＭＳ Ｐゴシック"/>
            </a:endParaRPr>
          </a:p>
        </p:txBody>
      </p:sp>
      <p:sp>
        <p:nvSpPr>
          <p:cNvPr id="9219" name="Title 5"/>
          <p:cNvSpPr>
            <a:spLocks noGrp="1"/>
          </p:cNvSpPr>
          <p:nvPr>
            <p:ph type="title"/>
          </p:nvPr>
        </p:nvSpPr>
        <p:spPr>
          <a:xfrm>
            <a:off x="71438" y="3147281"/>
            <a:ext cx="9001124" cy="566075"/>
          </a:xfrm>
        </p:spPr>
        <p:txBody>
          <a:bodyPr/>
          <a:lstStyle/>
          <a:p>
            <a:pPr algn="ctr"/>
            <a:r>
              <a:rPr lang="en-US" altLang="en-US" dirty="0">
                <a:solidFill>
                  <a:srgbClr val="006600"/>
                </a:solidFill>
              </a:rPr>
              <a:t>Electron Guns</a:t>
            </a:r>
          </a:p>
        </p:txBody>
      </p:sp>
    </p:spTree>
    <p:extLst>
      <p:ext uri="{BB962C8B-B14F-4D97-AF65-F5344CB8AC3E}">
        <p14:creationId xmlns:p14="http://schemas.microsoft.com/office/powerpoint/2010/main" val="3169680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F4D3A-AD1E-9387-E0AF-6B753B19403F}"/>
              </a:ext>
            </a:extLst>
          </p:cNvPr>
          <p:cNvSpPr>
            <a:spLocks noGrp="1"/>
          </p:cNvSpPr>
          <p:nvPr>
            <p:ph type="title"/>
          </p:nvPr>
        </p:nvSpPr>
        <p:spPr/>
        <p:txBody>
          <a:bodyPr/>
          <a:lstStyle/>
          <a:p>
            <a:r>
              <a:rPr lang="en-US" dirty="0"/>
              <a:t>RF v DC</a:t>
            </a:r>
          </a:p>
        </p:txBody>
      </p:sp>
      <p:pic>
        <p:nvPicPr>
          <p:cNvPr id="8" name="Content Placeholder 7">
            <a:extLst>
              <a:ext uri="{FF2B5EF4-FFF2-40B4-BE49-F238E27FC236}">
                <a16:creationId xmlns:a16="http://schemas.microsoft.com/office/drawing/2014/main" id="{0FF4B5EC-E87B-12A4-D6C0-3E9E9574925D}"/>
              </a:ext>
            </a:extLst>
          </p:cNvPr>
          <p:cNvPicPr>
            <a:picLocks noGrp="1" noChangeAspect="1"/>
          </p:cNvPicPr>
          <p:nvPr>
            <p:ph idx="1"/>
          </p:nvPr>
        </p:nvPicPr>
        <p:blipFill>
          <a:blip r:embed="rId3"/>
          <a:stretch>
            <a:fillRect/>
          </a:stretch>
        </p:blipFill>
        <p:spPr>
          <a:xfrm>
            <a:off x="4749800" y="169333"/>
            <a:ext cx="3937000" cy="2658913"/>
          </a:xfrm>
        </p:spPr>
      </p:pic>
      <p:sp>
        <p:nvSpPr>
          <p:cNvPr id="4" name="Date Placeholder 3">
            <a:extLst>
              <a:ext uri="{FF2B5EF4-FFF2-40B4-BE49-F238E27FC236}">
                <a16:creationId xmlns:a16="http://schemas.microsoft.com/office/drawing/2014/main" id="{0A87C760-E307-DD65-4029-0EC662AFBE42}"/>
              </a:ext>
            </a:extLst>
          </p:cNvPr>
          <p:cNvSpPr>
            <a:spLocks noGrp="1"/>
          </p:cNvSpPr>
          <p:nvPr>
            <p:ph type="dt" sz="half" idx="10"/>
          </p:nvPr>
        </p:nvSpPr>
        <p:spPr/>
        <p:txBody>
          <a:bodyPr/>
          <a:lstStyle/>
          <a:p>
            <a:r>
              <a:rPr lang="en-US"/>
              <a:t>Fall 2022</a:t>
            </a:r>
          </a:p>
        </p:txBody>
      </p:sp>
      <p:sp>
        <p:nvSpPr>
          <p:cNvPr id="5" name="Footer Placeholder 4">
            <a:extLst>
              <a:ext uri="{FF2B5EF4-FFF2-40B4-BE49-F238E27FC236}">
                <a16:creationId xmlns:a16="http://schemas.microsoft.com/office/drawing/2014/main" id="{356C3C08-BC41-D442-F183-0055CC07CAD5}"/>
              </a:ext>
            </a:extLst>
          </p:cNvPr>
          <p:cNvSpPr>
            <a:spLocks noGrp="1"/>
          </p:cNvSpPr>
          <p:nvPr>
            <p:ph type="ftr" sz="quarter" idx="11"/>
          </p:nvPr>
        </p:nvSpPr>
        <p:spPr/>
        <p:txBody>
          <a:bodyPr/>
          <a:lstStyle/>
          <a:p>
            <a:r>
              <a:rPr lang="en-US" altLang="ja-JP" dirty="0"/>
              <a:t>Malachi Keener                                                                                  PHY862 "Accelerator Systems"  </a:t>
            </a:r>
            <a:endParaRPr lang="en-US" dirty="0"/>
          </a:p>
        </p:txBody>
      </p:sp>
      <p:sp>
        <p:nvSpPr>
          <p:cNvPr id="6" name="Slide Number Placeholder 5">
            <a:extLst>
              <a:ext uri="{FF2B5EF4-FFF2-40B4-BE49-F238E27FC236}">
                <a16:creationId xmlns:a16="http://schemas.microsoft.com/office/drawing/2014/main" id="{BD4B84C2-4831-520C-C8AE-40249BFC8CC2}"/>
              </a:ext>
            </a:extLst>
          </p:cNvPr>
          <p:cNvSpPr>
            <a:spLocks noGrp="1"/>
          </p:cNvSpPr>
          <p:nvPr>
            <p:ph type="sldNum" sz="quarter" idx="12"/>
          </p:nvPr>
        </p:nvSpPr>
        <p:spPr/>
        <p:txBody>
          <a:bodyPr/>
          <a:lstStyle/>
          <a:p>
            <a:fld id="{5353B96F-9D7A-4A77-8C9F-7B3CC5514152}" type="slidenum">
              <a:rPr lang="en-US" smtClean="0"/>
              <a:pPr/>
              <a:t>10</a:t>
            </a:fld>
            <a:endParaRPr lang="en-US"/>
          </a:p>
        </p:txBody>
      </p:sp>
      <p:pic>
        <p:nvPicPr>
          <p:cNvPr id="10" name="Picture 9">
            <a:extLst>
              <a:ext uri="{FF2B5EF4-FFF2-40B4-BE49-F238E27FC236}">
                <a16:creationId xmlns:a16="http://schemas.microsoft.com/office/drawing/2014/main" id="{476D0D06-1DE8-CD75-1B06-A6AAD602A406}"/>
              </a:ext>
            </a:extLst>
          </p:cNvPr>
          <p:cNvPicPr>
            <a:picLocks noChangeAspect="1"/>
          </p:cNvPicPr>
          <p:nvPr/>
        </p:nvPicPr>
        <p:blipFill>
          <a:blip r:embed="rId4"/>
          <a:stretch>
            <a:fillRect/>
          </a:stretch>
        </p:blipFill>
        <p:spPr>
          <a:xfrm>
            <a:off x="4620950" y="2779182"/>
            <a:ext cx="4237952" cy="2874437"/>
          </a:xfrm>
          <a:prstGeom prst="rect">
            <a:avLst/>
          </a:prstGeom>
        </p:spPr>
      </p:pic>
      <p:sp>
        <p:nvSpPr>
          <p:cNvPr id="11" name="TextBox 10">
            <a:extLst>
              <a:ext uri="{FF2B5EF4-FFF2-40B4-BE49-F238E27FC236}">
                <a16:creationId xmlns:a16="http://schemas.microsoft.com/office/drawing/2014/main" id="{D97637ED-FE96-D599-B616-19F727980DA1}"/>
              </a:ext>
            </a:extLst>
          </p:cNvPr>
          <p:cNvSpPr txBox="1"/>
          <p:nvPr/>
        </p:nvSpPr>
        <p:spPr>
          <a:xfrm>
            <a:off x="385823" y="1204381"/>
            <a:ext cx="4821178" cy="3693319"/>
          </a:xfrm>
          <a:prstGeom prst="rect">
            <a:avLst/>
          </a:prstGeom>
          <a:noFill/>
        </p:spPr>
        <p:txBody>
          <a:bodyPr wrap="square" rtlCol="0">
            <a:spAutoFit/>
          </a:bodyPr>
          <a:lstStyle/>
          <a:p>
            <a:r>
              <a:rPr lang="en-US" sz="2400" dirty="0">
                <a:solidFill>
                  <a:srgbClr val="00B050"/>
                </a:solidFill>
              </a:rPr>
              <a:t>Bunch charges vs Duty Cycle</a:t>
            </a:r>
          </a:p>
          <a:p>
            <a:endParaRPr lang="en-US" sz="2400" dirty="0"/>
          </a:p>
          <a:p>
            <a:pPr marL="342900" indent="-342900">
              <a:buFont typeface="Arial" panose="020B0604020202020204" pitchFamily="34" charset="0"/>
              <a:buChar char="•"/>
            </a:pPr>
            <a:r>
              <a:rPr lang="en-US" sz="2400" dirty="0"/>
              <a:t>High bunch charge applications (</a:t>
            </a:r>
            <a:r>
              <a:rPr lang="en-US" sz="2400" dirty="0" err="1"/>
              <a:t>nC</a:t>
            </a:r>
            <a:r>
              <a:rPr lang="en-US" sz="2400" dirty="0"/>
              <a:t> range) -&gt; RF</a:t>
            </a:r>
          </a:p>
          <a:p>
            <a:endParaRPr lang="en-US" sz="2400" dirty="0"/>
          </a:p>
          <a:p>
            <a:pPr marL="342900" indent="-342900">
              <a:buFont typeface="Arial" panose="020B0604020202020204" pitchFamily="34" charset="0"/>
              <a:buChar char="•"/>
            </a:pPr>
            <a:r>
              <a:rPr lang="en-US" sz="2400" dirty="0"/>
              <a:t>Continuous wave (Constant acceleration) -&gt; DC</a:t>
            </a:r>
          </a:p>
          <a:p>
            <a:pPr marL="342900" indent="-342900">
              <a:buFont typeface="Arial" panose="020B0604020202020204" pitchFamily="34" charset="0"/>
              <a:buChar char="•"/>
            </a:pPr>
            <a:endParaRPr lang="en-US" sz="2400" dirty="0"/>
          </a:p>
          <a:p>
            <a:endParaRPr lang="en-US" sz="2400" dirty="0"/>
          </a:p>
          <a:p>
            <a:endParaRPr lang="en-US" dirty="0"/>
          </a:p>
        </p:txBody>
      </p:sp>
    </p:spTree>
    <p:extLst>
      <p:ext uri="{BB962C8B-B14F-4D97-AF65-F5344CB8AC3E}">
        <p14:creationId xmlns:p14="http://schemas.microsoft.com/office/powerpoint/2010/main" val="44180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2074-C8CF-457A-5F14-B4CC16A71C30}"/>
              </a:ext>
            </a:extLst>
          </p:cNvPr>
          <p:cNvSpPr>
            <a:spLocks noGrp="1"/>
          </p:cNvSpPr>
          <p:nvPr>
            <p:ph type="title"/>
          </p:nvPr>
        </p:nvSpPr>
        <p:spPr/>
        <p:txBody>
          <a:bodyPr/>
          <a:lstStyle/>
          <a:p>
            <a:r>
              <a:rPr lang="en-US" dirty="0"/>
              <a:t>RF </a:t>
            </a:r>
          </a:p>
        </p:txBody>
      </p:sp>
      <p:pic>
        <p:nvPicPr>
          <p:cNvPr id="8" name="Content Placeholder 7">
            <a:extLst>
              <a:ext uri="{FF2B5EF4-FFF2-40B4-BE49-F238E27FC236}">
                <a16:creationId xmlns:a16="http://schemas.microsoft.com/office/drawing/2014/main" id="{81AD1BFE-4B45-848A-BC76-C129AD2E72DD}"/>
              </a:ext>
            </a:extLst>
          </p:cNvPr>
          <p:cNvPicPr>
            <a:picLocks noGrp="1" noChangeAspect="1"/>
          </p:cNvPicPr>
          <p:nvPr>
            <p:ph idx="1"/>
          </p:nvPr>
        </p:nvPicPr>
        <p:blipFill>
          <a:blip r:embed="rId3"/>
          <a:stretch>
            <a:fillRect/>
          </a:stretch>
        </p:blipFill>
        <p:spPr>
          <a:xfrm>
            <a:off x="6425413" y="257195"/>
            <a:ext cx="2100520" cy="2802318"/>
          </a:xfrm>
        </p:spPr>
      </p:pic>
      <p:sp>
        <p:nvSpPr>
          <p:cNvPr id="4" name="Date Placeholder 3">
            <a:extLst>
              <a:ext uri="{FF2B5EF4-FFF2-40B4-BE49-F238E27FC236}">
                <a16:creationId xmlns:a16="http://schemas.microsoft.com/office/drawing/2014/main" id="{C66F501F-7F2E-8896-1457-0E0BD2A0E064}"/>
              </a:ext>
            </a:extLst>
          </p:cNvPr>
          <p:cNvSpPr>
            <a:spLocks noGrp="1"/>
          </p:cNvSpPr>
          <p:nvPr>
            <p:ph type="dt" sz="half" idx="10"/>
          </p:nvPr>
        </p:nvSpPr>
        <p:spPr/>
        <p:txBody>
          <a:bodyPr/>
          <a:lstStyle/>
          <a:p>
            <a:r>
              <a:rPr lang="en-US"/>
              <a:t>Fall 2022</a:t>
            </a:r>
          </a:p>
        </p:txBody>
      </p:sp>
      <p:sp>
        <p:nvSpPr>
          <p:cNvPr id="5" name="Footer Placeholder 4">
            <a:extLst>
              <a:ext uri="{FF2B5EF4-FFF2-40B4-BE49-F238E27FC236}">
                <a16:creationId xmlns:a16="http://schemas.microsoft.com/office/drawing/2014/main" id="{34ABC993-53BB-2CA7-F96A-C568324F831D}"/>
              </a:ext>
            </a:extLst>
          </p:cNvPr>
          <p:cNvSpPr>
            <a:spLocks noGrp="1"/>
          </p:cNvSpPr>
          <p:nvPr>
            <p:ph type="ftr" sz="quarter" idx="11"/>
          </p:nvPr>
        </p:nvSpPr>
        <p:spPr/>
        <p:txBody>
          <a:bodyPr/>
          <a:lstStyle/>
          <a:p>
            <a:r>
              <a:rPr lang="en-US" altLang="ja-JP" dirty="0"/>
              <a:t>Malachi Keener                                                                                      PHY862 "Accelerator Systems"  </a:t>
            </a:r>
            <a:endParaRPr lang="en-US" dirty="0"/>
          </a:p>
        </p:txBody>
      </p:sp>
      <p:sp>
        <p:nvSpPr>
          <p:cNvPr id="6" name="Slide Number Placeholder 5">
            <a:extLst>
              <a:ext uri="{FF2B5EF4-FFF2-40B4-BE49-F238E27FC236}">
                <a16:creationId xmlns:a16="http://schemas.microsoft.com/office/drawing/2014/main" id="{2EDF5E39-9CF3-E608-BCCF-23C721377774}"/>
              </a:ext>
            </a:extLst>
          </p:cNvPr>
          <p:cNvSpPr>
            <a:spLocks noGrp="1"/>
          </p:cNvSpPr>
          <p:nvPr>
            <p:ph type="sldNum" sz="quarter" idx="12"/>
          </p:nvPr>
        </p:nvSpPr>
        <p:spPr/>
        <p:txBody>
          <a:bodyPr/>
          <a:lstStyle/>
          <a:p>
            <a:fld id="{5353B96F-9D7A-4A77-8C9F-7B3CC5514152}" type="slidenum">
              <a:rPr lang="en-US" smtClean="0"/>
              <a:pPr/>
              <a:t>11</a:t>
            </a:fld>
            <a:endParaRPr lang="en-US"/>
          </a:p>
        </p:txBody>
      </p:sp>
      <p:pic>
        <p:nvPicPr>
          <p:cNvPr id="10" name="Picture 9">
            <a:extLst>
              <a:ext uri="{FF2B5EF4-FFF2-40B4-BE49-F238E27FC236}">
                <a16:creationId xmlns:a16="http://schemas.microsoft.com/office/drawing/2014/main" id="{0B4A100C-C4B3-1991-ACEC-6BDD2E472CAB}"/>
              </a:ext>
            </a:extLst>
          </p:cNvPr>
          <p:cNvPicPr>
            <a:picLocks noChangeAspect="1"/>
          </p:cNvPicPr>
          <p:nvPr/>
        </p:nvPicPr>
        <p:blipFill>
          <a:blip r:embed="rId4"/>
          <a:stretch>
            <a:fillRect/>
          </a:stretch>
        </p:blipFill>
        <p:spPr>
          <a:xfrm>
            <a:off x="4831120" y="3522535"/>
            <a:ext cx="3970800" cy="2586693"/>
          </a:xfrm>
          <a:prstGeom prst="rect">
            <a:avLst/>
          </a:prstGeom>
        </p:spPr>
      </p:pic>
      <p:pic>
        <p:nvPicPr>
          <p:cNvPr id="12" name="Picture 11">
            <a:extLst>
              <a:ext uri="{FF2B5EF4-FFF2-40B4-BE49-F238E27FC236}">
                <a16:creationId xmlns:a16="http://schemas.microsoft.com/office/drawing/2014/main" id="{240E3FD1-7764-BF3E-50FC-214A48BC315A}"/>
              </a:ext>
            </a:extLst>
          </p:cNvPr>
          <p:cNvPicPr>
            <a:picLocks noChangeAspect="1"/>
          </p:cNvPicPr>
          <p:nvPr/>
        </p:nvPicPr>
        <p:blipFill>
          <a:blip r:embed="rId5"/>
          <a:stretch>
            <a:fillRect/>
          </a:stretch>
        </p:blipFill>
        <p:spPr>
          <a:xfrm>
            <a:off x="6377688" y="2837268"/>
            <a:ext cx="2195969" cy="685267"/>
          </a:xfrm>
          <a:prstGeom prst="rect">
            <a:avLst/>
          </a:prstGeom>
        </p:spPr>
      </p:pic>
      <p:sp>
        <p:nvSpPr>
          <p:cNvPr id="13" name="TextBox 12">
            <a:extLst>
              <a:ext uri="{FF2B5EF4-FFF2-40B4-BE49-F238E27FC236}">
                <a16:creationId xmlns:a16="http://schemas.microsoft.com/office/drawing/2014/main" id="{7BF24A15-D420-FE93-D0DB-0456F683515C}"/>
              </a:ext>
            </a:extLst>
          </p:cNvPr>
          <p:cNvSpPr txBox="1"/>
          <p:nvPr/>
        </p:nvSpPr>
        <p:spPr>
          <a:xfrm>
            <a:off x="541867" y="1032933"/>
            <a:ext cx="5377888" cy="4093428"/>
          </a:xfrm>
          <a:prstGeom prst="rect">
            <a:avLst/>
          </a:prstGeom>
          <a:noFill/>
        </p:spPr>
        <p:txBody>
          <a:bodyPr wrap="square" rtlCol="0">
            <a:spAutoFit/>
          </a:bodyPr>
          <a:lstStyle/>
          <a:p>
            <a:pPr marL="285750" indent="-285750">
              <a:buFont typeface="Arial" panose="020B0604020202020204" pitchFamily="34" charset="0"/>
              <a:buChar char="•"/>
            </a:pPr>
            <a:r>
              <a:rPr lang="en-US" sz="2200" dirty="0">
                <a:solidFill>
                  <a:srgbClr val="00B050"/>
                </a:solidFill>
              </a:rPr>
              <a:t>Why use RF?</a:t>
            </a:r>
          </a:p>
          <a:p>
            <a:pPr marL="742950" lvl="1" indent="-285750">
              <a:buFont typeface="Arial" panose="020B0604020202020204" pitchFamily="34" charset="0"/>
              <a:buChar char="•"/>
            </a:pPr>
            <a:r>
              <a:rPr lang="en-US" dirty="0"/>
              <a:t>Higher bunch charge (</a:t>
            </a:r>
            <a:r>
              <a:rPr lang="en-US" dirty="0" err="1"/>
              <a:t>nC</a:t>
            </a:r>
            <a:r>
              <a:rPr lang="en-US" dirty="0"/>
              <a:t>)</a:t>
            </a:r>
          </a:p>
          <a:p>
            <a:pPr marL="742950" lvl="1" indent="-285750">
              <a:buFont typeface="Arial" panose="020B0604020202020204" pitchFamily="34" charset="0"/>
              <a:buChar char="•"/>
            </a:pPr>
            <a:r>
              <a:rPr lang="en-US" dirty="0"/>
              <a:t>High accelerating gradient (&gt;150 MV/m)</a:t>
            </a:r>
          </a:p>
          <a:p>
            <a:pPr marL="742950" lvl="1" indent="-285750">
              <a:buFont typeface="Arial" panose="020B0604020202020204" pitchFamily="34" charset="0"/>
              <a:buChar char="•"/>
            </a:pPr>
            <a:r>
              <a:rPr lang="en-US" dirty="0"/>
              <a:t>High Rigidity/Brightness</a:t>
            </a:r>
          </a:p>
          <a:p>
            <a:pPr marL="742950" lvl="1" indent="-285750">
              <a:buFont typeface="Arial" panose="020B0604020202020204" pitchFamily="34" charset="0"/>
              <a:buChar char="•"/>
            </a:pPr>
            <a:r>
              <a:rPr lang="en-US" dirty="0"/>
              <a:t>Ease of design</a:t>
            </a:r>
          </a:p>
          <a:p>
            <a:pPr lvl="1"/>
            <a:endParaRPr lang="en-US" dirty="0"/>
          </a:p>
          <a:p>
            <a:pPr marL="285750" indent="-285750">
              <a:buFont typeface="Arial" panose="020B0604020202020204" pitchFamily="34" charset="0"/>
              <a:buChar char="•"/>
            </a:pPr>
            <a:r>
              <a:rPr lang="en-US" sz="2200" dirty="0">
                <a:solidFill>
                  <a:srgbClr val="00B050"/>
                </a:solidFill>
              </a:rPr>
              <a:t>Limitations</a:t>
            </a:r>
          </a:p>
          <a:p>
            <a:pPr marL="742950" lvl="1" indent="-285750">
              <a:buFont typeface="Arial" panose="020B0604020202020204" pitchFamily="34" charset="0"/>
              <a:buChar char="•"/>
            </a:pPr>
            <a:r>
              <a:rPr lang="en-US" dirty="0"/>
              <a:t>Limited average current</a:t>
            </a:r>
          </a:p>
          <a:p>
            <a:pPr marL="742950" lvl="1" indent="-285750">
              <a:buFont typeface="Arial" panose="020B0604020202020204" pitchFamily="34" charset="0"/>
              <a:buChar char="•"/>
            </a:pPr>
            <a:r>
              <a:rPr lang="en-US" dirty="0"/>
              <a:t>Overheating is a major issue </a:t>
            </a:r>
          </a:p>
          <a:p>
            <a:endParaRPr lang="en-US" dirty="0"/>
          </a:p>
          <a:p>
            <a:pPr marL="285750" indent="-285750">
              <a:buFont typeface="Arial" panose="020B0604020202020204" pitchFamily="34" charset="0"/>
              <a:buChar char="•"/>
            </a:pPr>
            <a:r>
              <a:rPr lang="en-US" sz="2200" dirty="0">
                <a:solidFill>
                  <a:srgbClr val="00B050"/>
                </a:solidFill>
              </a:rPr>
              <a:t>How to avoid limitations</a:t>
            </a:r>
          </a:p>
          <a:p>
            <a:pPr marL="742950" lvl="1" indent="-285750">
              <a:buFont typeface="Arial" panose="020B0604020202020204" pitchFamily="34" charset="0"/>
              <a:buChar char="•"/>
            </a:pPr>
            <a:r>
              <a:rPr lang="en-US" dirty="0"/>
              <a:t>Lower frequency of acceleration</a:t>
            </a:r>
          </a:p>
          <a:p>
            <a:pPr marL="742950" lvl="1" indent="-285750">
              <a:buFont typeface="Arial" panose="020B0604020202020204" pitchFamily="34" charset="0"/>
              <a:buChar char="•"/>
            </a:pPr>
            <a:r>
              <a:rPr lang="en-US" dirty="0"/>
              <a:t>SRF cavities</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1839761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F17EF-2CCD-0995-2B0A-3F8A61CCEA75}"/>
              </a:ext>
            </a:extLst>
          </p:cNvPr>
          <p:cNvSpPr>
            <a:spLocks noGrp="1"/>
          </p:cNvSpPr>
          <p:nvPr>
            <p:ph type="title"/>
          </p:nvPr>
        </p:nvSpPr>
        <p:spPr/>
        <p:txBody>
          <a:bodyPr/>
          <a:lstStyle/>
          <a:p>
            <a:r>
              <a:rPr lang="en-US" dirty="0"/>
              <a:t>DC</a:t>
            </a:r>
          </a:p>
        </p:txBody>
      </p:sp>
      <p:pic>
        <p:nvPicPr>
          <p:cNvPr id="8" name="Content Placeholder 7">
            <a:extLst>
              <a:ext uri="{FF2B5EF4-FFF2-40B4-BE49-F238E27FC236}">
                <a16:creationId xmlns:a16="http://schemas.microsoft.com/office/drawing/2014/main" id="{BFBE1108-E650-4F10-5A45-DCFE498E477A}"/>
              </a:ext>
            </a:extLst>
          </p:cNvPr>
          <p:cNvPicPr>
            <a:picLocks noGrp="1" noChangeAspect="1"/>
          </p:cNvPicPr>
          <p:nvPr>
            <p:ph idx="1"/>
          </p:nvPr>
        </p:nvPicPr>
        <p:blipFill>
          <a:blip r:embed="rId3"/>
          <a:stretch>
            <a:fillRect/>
          </a:stretch>
        </p:blipFill>
        <p:spPr>
          <a:xfrm>
            <a:off x="5376333" y="486303"/>
            <a:ext cx="3426354" cy="3493029"/>
          </a:xfrm>
        </p:spPr>
      </p:pic>
      <p:sp>
        <p:nvSpPr>
          <p:cNvPr id="4" name="Date Placeholder 3">
            <a:extLst>
              <a:ext uri="{FF2B5EF4-FFF2-40B4-BE49-F238E27FC236}">
                <a16:creationId xmlns:a16="http://schemas.microsoft.com/office/drawing/2014/main" id="{C1074520-7A33-0076-C2CD-6EFAE886AE75}"/>
              </a:ext>
            </a:extLst>
          </p:cNvPr>
          <p:cNvSpPr>
            <a:spLocks noGrp="1"/>
          </p:cNvSpPr>
          <p:nvPr>
            <p:ph type="dt" sz="half" idx="10"/>
          </p:nvPr>
        </p:nvSpPr>
        <p:spPr/>
        <p:txBody>
          <a:bodyPr/>
          <a:lstStyle/>
          <a:p>
            <a:r>
              <a:rPr lang="en-US"/>
              <a:t>Fall 2022</a:t>
            </a:r>
          </a:p>
        </p:txBody>
      </p:sp>
      <p:sp>
        <p:nvSpPr>
          <p:cNvPr id="5" name="Footer Placeholder 4">
            <a:extLst>
              <a:ext uri="{FF2B5EF4-FFF2-40B4-BE49-F238E27FC236}">
                <a16:creationId xmlns:a16="http://schemas.microsoft.com/office/drawing/2014/main" id="{6715A6AE-411F-59B9-B26D-69037647E575}"/>
              </a:ext>
            </a:extLst>
          </p:cNvPr>
          <p:cNvSpPr>
            <a:spLocks noGrp="1"/>
          </p:cNvSpPr>
          <p:nvPr>
            <p:ph type="ftr" sz="quarter" idx="11"/>
          </p:nvPr>
        </p:nvSpPr>
        <p:spPr/>
        <p:txBody>
          <a:bodyPr/>
          <a:lstStyle/>
          <a:p>
            <a:r>
              <a:rPr lang="en-US" altLang="ja-JP" dirty="0"/>
              <a:t>Malachi Keener                                                                                       PHY862 "Accelerator Systems"  </a:t>
            </a:r>
            <a:endParaRPr lang="en-US" dirty="0"/>
          </a:p>
        </p:txBody>
      </p:sp>
      <p:sp>
        <p:nvSpPr>
          <p:cNvPr id="6" name="Slide Number Placeholder 5">
            <a:extLst>
              <a:ext uri="{FF2B5EF4-FFF2-40B4-BE49-F238E27FC236}">
                <a16:creationId xmlns:a16="http://schemas.microsoft.com/office/drawing/2014/main" id="{A6ABD03C-BD1B-A66E-EC8D-A732C757F84A}"/>
              </a:ext>
            </a:extLst>
          </p:cNvPr>
          <p:cNvSpPr>
            <a:spLocks noGrp="1"/>
          </p:cNvSpPr>
          <p:nvPr>
            <p:ph type="sldNum" sz="quarter" idx="12"/>
          </p:nvPr>
        </p:nvSpPr>
        <p:spPr/>
        <p:txBody>
          <a:bodyPr/>
          <a:lstStyle/>
          <a:p>
            <a:fld id="{5353B96F-9D7A-4A77-8C9F-7B3CC5514152}" type="slidenum">
              <a:rPr lang="en-US" smtClean="0"/>
              <a:pPr/>
              <a:t>12</a:t>
            </a:fld>
            <a:endParaRPr lang="en-US"/>
          </a:p>
        </p:txBody>
      </p:sp>
      <p:sp>
        <p:nvSpPr>
          <p:cNvPr id="10" name="TextBox 9">
            <a:extLst>
              <a:ext uri="{FF2B5EF4-FFF2-40B4-BE49-F238E27FC236}">
                <a16:creationId xmlns:a16="http://schemas.microsoft.com/office/drawing/2014/main" id="{B16153EF-3D54-1E81-263B-C7440EACB22C}"/>
              </a:ext>
            </a:extLst>
          </p:cNvPr>
          <p:cNvSpPr txBox="1"/>
          <p:nvPr/>
        </p:nvSpPr>
        <p:spPr>
          <a:xfrm>
            <a:off x="575733" y="1253067"/>
            <a:ext cx="4724400" cy="4985980"/>
          </a:xfrm>
          <a:prstGeom prst="rect">
            <a:avLst/>
          </a:prstGeom>
          <a:noFill/>
        </p:spPr>
        <p:txBody>
          <a:bodyPr wrap="square" rtlCol="0">
            <a:spAutoFit/>
          </a:bodyPr>
          <a:lstStyle/>
          <a:p>
            <a:pPr marL="285750" indent="-285750">
              <a:buFont typeface="Arial" panose="020B0604020202020204" pitchFamily="34" charset="0"/>
              <a:buChar char="•"/>
            </a:pPr>
            <a:r>
              <a:rPr lang="en-US" sz="2200" dirty="0">
                <a:solidFill>
                  <a:srgbClr val="00B050"/>
                </a:solidFill>
              </a:rPr>
              <a:t>Why use DC?</a:t>
            </a:r>
          </a:p>
          <a:p>
            <a:pPr marL="742950" lvl="1" indent="-285750">
              <a:buFont typeface="Arial" panose="020B0604020202020204" pitchFamily="34" charset="0"/>
              <a:buChar char="•"/>
            </a:pPr>
            <a:r>
              <a:rPr lang="en-US" dirty="0"/>
              <a:t>Long lifetimes at High Voltage</a:t>
            </a:r>
          </a:p>
          <a:p>
            <a:pPr marL="742950" lvl="1" indent="-285750">
              <a:buFont typeface="Arial" panose="020B0604020202020204" pitchFamily="34" charset="0"/>
              <a:buChar char="•"/>
            </a:pPr>
            <a:r>
              <a:rPr lang="en-US" dirty="0"/>
              <a:t>Excellent vacuum performance</a:t>
            </a:r>
          </a:p>
          <a:p>
            <a:pPr marL="742950" lvl="1" indent="-285750">
              <a:buFont typeface="Arial" panose="020B0604020202020204" pitchFamily="34" charset="0"/>
              <a:buChar char="•"/>
            </a:pPr>
            <a:r>
              <a:rPr lang="en-US" dirty="0"/>
              <a:t>High average current</a:t>
            </a:r>
          </a:p>
          <a:p>
            <a:pPr lvl="1"/>
            <a:endParaRPr lang="en-US" dirty="0"/>
          </a:p>
          <a:p>
            <a:pPr marL="285750" indent="-285750">
              <a:buFont typeface="Arial" panose="020B0604020202020204" pitchFamily="34" charset="0"/>
              <a:buChar char="•"/>
            </a:pPr>
            <a:r>
              <a:rPr lang="en-US" sz="2200" dirty="0">
                <a:solidFill>
                  <a:srgbClr val="00B050"/>
                </a:solidFill>
              </a:rPr>
              <a:t>Limitations</a:t>
            </a:r>
          </a:p>
          <a:p>
            <a:pPr marL="742950" lvl="1" indent="-285750">
              <a:buFont typeface="Arial" panose="020B0604020202020204" pitchFamily="34" charset="0"/>
              <a:buChar char="•"/>
            </a:pPr>
            <a:r>
              <a:rPr lang="en-US" dirty="0"/>
              <a:t>Low Gradient (5MV/m)</a:t>
            </a:r>
          </a:p>
          <a:p>
            <a:pPr marL="742950" lvl="1" indent="-285750">
              <a:buFont typeface="Arial" panose="020B0604020202020204" pitchFamily="34" charset="0"/>
              <a:buChar char="•"/>
            </a:pPr>
            <a:r>
              <a:rPr lang="en-US" dirty="0"/>
              <a:t>Limited charge density</a:t>
            </a:r>
          </a:p>
          <a:p>
            <a:pPr marL="742950" lvl="1" indent="-285750">
              <a:buFont typeface="Arial" panose="020B0604020202020204" pitchFamily="34" charset="0"/>
              <a:buChar char="•"/>
            </a:pPr>
            <a:r>
              <a:rPr lang="en-US" dirty="0"/>
              <a:t>Low peak current/ peak brightness</a:t>
            </a:r>
          </a:p>
          <a:p>
            <a:endParaRPr lang="en-US" dirty="0"/>
          </a:p>
          <a:p>
            <a:pPr marL="285750" indent="-285750">
              <a:buFont typeface="Arial" panose="020B0604020202020204" pitchFamily="34" charset="0"/>
              <a:buChar char="•"/>
            </a:pPr>
            <a:r>
              <a:rPr lang="en-US" sz="2200" dirty="0">
                <a:solidFill>
                  <a:srgbClr val="00B050"/>
                </a:solidFill>
              </a:rPr>
              <a:t>Where utilized</a:t>
            </a:r>
          </a:p>
          <a:p>
            <a:pPr marL="742950" lvl="1" indent="-285750">
              <a:buFont typeface="Arial" panose="020B0604020202020204" pitchFamily="34" charset="0"/>
              <a:buChar char="•"/>
            </a:pPr>
            <a:r>
              <a:rPr lang="en-US" dirty="0"/>
              <a:t>DC guns provide constant fields which supports continuous operation</a:t>
            </a:r>
          </a:p>
          <a:p>
            <a:pPr marL="742950" lvl="1" indent="-285750">
              <a:buFont typeface="Arial" panose="020B0604020202020204" pitchFamily="34" charset="0"/>
              <a:buChar char="•"/>
            </a:pPr>
            <a:r>
              <a:rPr lang="en-US" dirty="0"/>
              <a:t>Examples</a:t>
            </a:r>
          </a:p>
          <a:p>
            <a:pPr marL="1200150" lvl="2" indent="-285750">
              <a:buFont typeface="Arial" panose="020B0604020202020204" pitchFamily="34" charset="0"/>
              <a:buChar char="•"/>
            </a:pPr>
            <a:r>
              <a:rPr lang="en-US" dirty="0"/>
              <a:t>SLAC: polarized beam source</a:t>
            </a:r>
          </a:p>
          <a:p>
            <a:pPr marL="1200150" lvl="2" indent="-285750">
              <a:buFont typeface="Arial" panose="020B0604020202020204" pitchFamily="34" charset="0"/>
              <a:buChar char="•"/>
            </a:pPr>
            <a:r>
              <a:rPr lang="en-US" dirty="0"/>
              <a:t>Electron recovery </a:t>
            </a:r>
            <a:r>
              <a:rPr lang="en-US" dirty="0" err="1"/>
              <a:t>linacs</a:t>
            </a:r>
            <a:r>
              <a:rPr lang="en-US" dirty="0"/>
              <a:t>/ Free electron lasers </a:t>
            </a:r>
          </a:p>
        </p:txBody>
      </p:sp>
    </p:spTree>
    <p:extLst>
      <p:ext uri="{BB962C8B-B14F-4D97-AF65-F5344CB8AC3E}">
        <p14:creationId xmlns:p14="http://schemas.microsoft.com/office/powerpoint/2010/main" val="4142820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D187-D244-9434-EF48-FD6D97280EC1}"/>
              </a:ext>
            </a:extLst>
          </p:cNvPr>
          <p:cNvSpPr>
            <a:spLocks noGrp="1"/>
          </p:cNvSpPr>
          <p:nvPr>
            <p:ph type="title"/>
          </p:nvPr>
        </p:nvSpPr>
        <p:spPr/>
        <p:txBody>
          <a:bodyPr/>
          <a:lstStyle/>
          <a:p>
            <a:r>
              <a:rPr lang="en-US" dirty="0"/>
              <a:t>Comparison</a:t>
            </a:r>
          </a:p>
        </p:txBody>
      </p:sp>
      <p:sp>
        <p:nvSpPr>
          <p:cNvPr id="4" name="Date Placeholder 3">
            <a:extLst>
              <a:ext uri="{FF2B5EF4-FFF2-40B4-BE49-F238E27FC236}">
                <a16:creationId xmlns:a16="http://schemas.microsoft.com/office/drawing/2014/main" id="{2092CBA2-2853-288A-EB70-B79D70A6C122}"/>
              </a:ext>
            </a:extLst>
          </p:cNvPr>
          <p:cNvSpPr>
            <a:spLocks noGrp="1"/>
          </p:cNvSpPr>
          <p:nvPr>
            <p:ph type="dt" sz="half" idx="10"/>
          </p:nvPr>
        </p:nvSpPr>
        <p:spPr/>
        <p:txBody>
          <a:bodyPr/>
          <a:lstStyle/>
          <a:p>
            <a:r>
              <a:rPr lang="en-US"/>
              <a:t>Fall 2022</a:t>
            </a:r>
          </a:p>
        </p:txBody>
      </p:sp>
      <p:sp>
        <p:nvSpPr>
          <p:cNvPr id="5" name="Footer Placeholder 4">
            <a:extLst>
              <a:ext uri="{FF2B5EF4-FFF2-40B4-BE49-F238E27FC236}">
                <a16:creationId xmlns:a16="http://schemas.microsoft.com/office/drawing/2014/main" id="{BEE7427D-37DD-035E-347D-AC0F46E9ADDA}"/>
              </a:ext>
            </a:extLst>
          </p:cNvPr>
          <p:cNvSpPr>
            <a:spLocks noGrp="1"/>
          </p:cNvSpPr>
          <p:nvPr>
            <p:ph type="ftr" sz="quarter" idx="11"/>
          </p:nvPr>
        </p:nvSpPr>
        <p:spPr/>
        <p:txBody>
          <a:bodyPr/>
          <a:lstStyle/>
          <a:p>
            <a:r>
              <a:rPr lang="en-US" altLang="ja-JP" dirty="0"/>
              <a:t>Malachi Keener                                                                                PHY862 "Accelerator Systems"  </a:t>
            </a:r>
            <a:endParaRPr lang="en-US" dirty="0"/>
          </a:p>
        </p:txBody>
      </p:sp>
      <p:sp>
        <p:nvSpPr>
          <p:cNvPr id="6" name="Slide Number Placeholder 5">
            <a:extLst>
              <a:ext uri="{FF2B5EF4-FFF2-40B4-BE49-F238E27FC236}">
                <a16:creationId xmlns:a16="http://schemas.microsoft.com/office/drawing/2014/main" id="{01841E6C-D127-2EC9-E7D9-87D333D138EC}"/>
              </a:ext>
            </a:extLst>
          </p:cNvPr>
          <p:cNvSpPr>
            <a:spLocks noGrp="1"/>
          </p:cNvSpPr>
          <p:nvPr>
            <p:ph type="sldNum" sz="quarter" idx="12"/>
          </p:nvPr>
        </p:nvSpPr>
        <p:spPr/>
        <p:txBody>
          <a:bodyPr/>
          <a:lstStyle/>
          <a:p>
            <a:fld id="{5353B96F-9D7A-4A77-8C9F-7B3CC5514152}" type="slidenum">
              <a:rPr lang="en-US" smtClean="0"/>
              <a:pPr/>
              <a:t>13</a:t>
            </a:fld>
            <a:endParaRPr lang="en-US"/>
          </a:p>
        </p:txBody>
      </p:sp>
      <p:pic>
        <p:nvPicPr>
          <p:cNvPr id="13" name="Content Placeholder 12">
            <a:extLst>
              <a:ext uri="{FF2B5EF4-FFF2-40B4-BE49-F238E27FC236}">
                <a16:creationId xmlns:a16="http://schemas.microsoft.com/office/drawing/2014/main" id="{CC577510-F07C-CB59-F75D-10F98E0E9C5F}"/>
              </a:ext>
            </a:extLst>
          </p:cNvPr>
          <p:cNvPicPr>
            <a:picLocks noGrp="1" noChangeAspect="1"/>
          </p:cNvPicPr>
          <p:nvPr>
            <p:ph idx="1"/>
          </p:nvPr>
        </p:nvPicPr>
        <p:blipFill>
          <a:blip r:embed="rId3"/>
          <a:stretch>
            <a:fillRect/>
          </a:stretch>
        </p:blipFill>
        <p:spPr>
          <a:xfrm>
            <a:off x="5198533" y="347233"/>
            <a:ext cx="3488267" cy="2602575"/>
          </a:xfrm>
        </p:spPr>
      </p:pic>
      <p:pic>
        <p:nvPicPr>
          <p:cNvPr id="15" name="Picture 14">
            <a:extLst>
              <a:ext uri="{FF2B5EF4-FFF2-40B4-BE49-F238E27FC236}">
                <a16:creationId xmlns:a16="http://schemas.microsoft.com/office/drawing/2014/main" id="{B8D0CB10-3526-B30B-770B-755ABA1147E4}"/>
              </a:ext>
            </a:extLst>
          </p:cNvPr>
          <p:cNvPicPr>
            <a:picLocks noChangeAspect="1"/>
          </p:cNvPicPr>
          <p:nvPr/>
        </p:nvPicPr>
        <p:blipFill>
          <a:blip r:embed="rId4"/>
          <a:stretch>
            <a:fillRect/>
          </a:stretch>
        </p:blipFill>
        <p:spPr>
          <a:xfrm>
            <a:off x="4954488" y="3185274"/>
            <a:ext cx="3848199" cy="3240926"/>
          </a:xfrm>
          <a:prstGeom prst="rect">
            <a:avLst/>
          </a:prstGeom>
        </p:spPr>
      </p:pic>
      <p:sp>
        <p:nvSpPr>
          <p:cNvPr id="16" name="TextBox 15">
            <a:extLst>
              <a:ext uri="{FF2B5EF4-FFF2-40B4-BE49-F238E27FC236}">
                <a16:creationId xmlns:a16="http://schemas.microsoft.com/office/drawing/2014/main" id="{88C6D64C-5B2E-A61B-544B-A7A621E11DBB}"/>
              </a:ext>
            </a:extLst>
          </p:cNvPr>
          <p:cNvSpPr txBox="1"/>
          <p:nvPr/>
        </p:nvSpPr>
        <p:spPr>
          <a:xfrm>
            <a:off x="657226" y="1044344"/>
            <a:ext cx="4761442" cy="5109091"/>
          </a:xfrm>
          <a:prstGeom prst="rect">
            <a:avLst/>
          </a:prstGeom>
          <a:noFill/>
        </p:spPr>
        <p:txBody>
          <a:bodyPr wrap="square" rtlCol="0">
            <a:spAutoFit/>
          </a:bodyPr>
          <a:lstStyle/>
          <a:p>
            <a:pPr marL="285750" indent="-285750">
              <a:buFont typeface="Arial" panose="020B0604020202020204" pitchFamily="34" charset="0"/>
              <a:buChar char="•"/>
            </a:pPr>
            <a:r>
              <a:rPr lang="en-US" sz="2200" dirty="0">
                <a:solidFill>
                  <a:srgbClr val="00B050"/>
                </a:solidFill>
              </a:rPr>
              <a:t>Why use DC/ RF?</a:t>
            </a:r>
          </a:p>
          <a:p>
            <a:pPr marL="742950" lvl="1" indent="-285750">
              <a:buFont typeface="Arial" panose="020B0604020202020204" pitchFamily="34" charset="0"/>
              <a:buChar char="•"/>
            </a:pPr>
            <a:r>
              <a:rPr lang="en-US" dirty="0"/>
              <a:t>DC continuous operation</a:t>
            </a:r>
          </a:p>
          <a:p>
            <a:pPr marL="742950" lvl="1" indent="-285750">
              <a:buFont typeface="Arial" panose="020B0604020202020204" pitchFamily="34" charset="0"/>
              <a:buChar char="•"/>
            </a:pPr>
            <a:r>
              <a:rPr lang="en-US" dirty="0"/>
              <a:t>RF high charge density/ high gradient</a:t>
            </a:r>
          </a:p>
          <a:p>
            <a:pPr lvl="1"/>
            <a:endParaRPr lang="en-US" dirty="0"/>
          </a:p>
          <a:p>
            <a:pPr marL="285750" indent="-285750">
              <a:buFont typeface="Arial" panose="020B0604020202020204" pitchFamily="34" charset="0"/>
              <a:buChar char="•"/>
            </a:pPr>
            <a:r>
              <a:rPr lang="en-US" sz="2200" dirty="0">
                <a:solidFill>
                  <a:srgbClr val="00B050"/>
                </a:solidFill>
              </a:rPr>
              <a:t>What makes a good gun?</a:t>
            </a:r>
          </a:p>
          <a:p>
            <a:pPr marL="742950" lvl="1" indent="-285750">
              <a:buFont typeface="Arial" panose="020B0604020202020204" pitchFamily="34" charset="0"/>
              <a:buChar char="•"/>
            </a:pPr>
            <a:r>
              <a:rPr lang="en-US" sz="2000" dirty="0"/>
              <a:t>High Vacuum, High voltage, High intensity, Continuous operation</a:t>
            </a:r>
            <a:endParaRPr lang="en-US" sz="2200" dirty="0">
              <a:solidFill>
                <a:srgbClr val="00B050"/>
              </a:solidFill>
            </a:endParaRPr>
          </a:p>
          <a:p>
            <a:pPr marL="285750" indent="-285750">
              <a:buFont typeface="Arial" panose="020B0604020202020204" pitchFamily="34" charset="0"/>
              <a:buChar char="•"/>
            </a:pPr>
            <a:endParaRPr lang="en-US" sz="2200" dirty="0">
              <a:solidFill>
                <a:srgbClr val="00B050"/>
              </a:solidFill>
            </a:endParaRPr>
          </a:p>
          <a:p>
            <a:pPr marL="285750" indent="-285750">
              <a:buFont typeface="Arial" panose="020B0604020202020204" pitchFamily="34" charset="0"/>
              <a:buChar char="•"/>
            </a:pPr>
            <a:r>
              <a:rPr lang="en-US" sz="2200" dirty="0">
                <a:solidFill>
                  <a:srgbClr val="00B050"/>
                </a:solidFill>
              </a:rPr>
              <a:t>Low frequency RF</a:t>
            </a:r>
          </a:p>
          <a:p>
            <a:pPr marL="742950" lvl="1" indent="-285750">
              <a:buFont typeface="Arial" panose="020B0604020202020204" pitchFamily="34" charset="0"/>
              <a:buChar char="•"/>
            </a:pPr>
            <a:r>
              <a:rPr lang="en-US" sz="2000" dirty="0"/>
              <a:t>One way to avoid heating/ ohmic loss is by decreasing the frequency of the RF acceleration</a:t>
            </a:r>
          </a:p>
          <a:p>
            <a:pPr marL="285750" indent="-285750">
              <a:buFont typeface="Arial" panose="020B0604020202020204" pitchFamily="34" charset="0"/>
              <a:buChar char="•"/>
            </a:pPr>
            <a:endParaRPr lang="en-US" sz="2200" dirty="0">
              <a:solidFill>
                <a:srgbClr val="00B050"/>
              </a:solidFill>
            </a:endParaRPr>
          </a:p>
          <a:p>
            <a:pPr marL="285750" indent="-285750">
              <a:buFont typeface="Arial" panose="020B0604020202020204" pitchFamily="34" charset="0"/>
              <a:buChar char="•"/>
            </a:pPr>
            <a:r>
              <a:rPr lang="en-US" sz="2200" dirty="0">
                <a:solidFill>
                  <a:srgbClr val="00B050"/>
                </a:solidFill>
              </a:rPr>
              <a:t>SRF Cavities</a:t>
            </a:r>
          </a:p>
          <a:p>
            <a:pPr marL="742950" lvl="1" indent="-285750">
              <a:buFont typeface="Arial" panose="020B0604020202020204" pitchFamily="34" charset="0"/>
              <a:buChar char="•"/>
            </a:pPr>
            <a:r>
              <a:rPr lang="en-US" sz="2000" dirty="0"/>
              <a:t>High frequency gradient without overheating</a:t>
            </a:r>
          </a:p>
        </p:txBody>
      </p:sp>
    </p:spTree>
    <p:extLst>
      <p:ext uri="{BB962C8B-B14F-4D97-AF65-F5344CB8AC3E}">
        <p14:creationId xmlns:p14="http://schemas.microsoft.com/office/powerpoint/2010/main" val="355448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E85ED-D695-6644-8BD9-60FDCBDBB77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4353265B-FE1B-4CA3-716F-088636AFF92B}"/>
              </a:ext>
            </a:extLst>
          </p:cNvPr>
          <p:cNvSpPr>
            <a:spLocks noGrp="1"/>
          </p:cNvSpPr>
          <p:nvPr>
            <p:ph idx="1"/>
          </p:nvPr>
        </p:nvSpPr>
        <p:spPr/>
        <p:txBody>
          <a:bodyPr/>
          <a:lstStyle/>
          <a:p>
            <a:pPr marR="457200" algn="l"/>
            <a:r>
              <a:rPr lang="en-US" b="0" i="0" dirty="0">
                <a:solidFill>
                  <a:srgbClr val="2C3E50"/>
                </a:solidFill>
                <a:effectLst/>
                <a:latin typeface="Calibri" panose="020F0502020204030204" pitchFamily="34" charset="0"/>
              </a:rPr>
              <a:t>[1] D. Dowell Stanford, “LECTURE 2: ELECTRON EMISSION AND CATHODE EMITTANCE.” Accessed: Dec. 11, 2023. [Online]. Available: https://uspas.fnal.gov/materials/08UCSC/Lecture2_EmissionStatisticsCathodeEmittance.pdf</a:t>
            </a:r>
          </a:p>
          <a:p>
            <a:pPr marR="457200" algn="l"/>
            <a:r>
              <a:rPr lang="en-US" b="0" i="0" dirty="0">
                <a:solidFill>
                  <a:srgbClr val="2C3E50"/>
                </a:solidFill>
                <a:effectLst/>
                <a:latin typeface="Calibri" panose="020F0502020204030204" pitchFamily="34" charset="0"/>
              </a:rPr>
              <a:t>[2]Guillaume </a:t>
            </a:r>
            <a:r>
              <a:rPr lang="en-US" b="0" i="0" dirty="0" err="1">
                <a:solidFill>
                  <a:srgbClr val="2C3E50"/>
                </a:solidFill>
                <a:effectLst/>
                <a:latin typeface="Calibri" panose="020F0502020204030204" pitchFamily="34" charset="0"/>
              </a:rPr>
              <a:t>Machicoane</a:t>
            </a:r>
            <a:r>
              <a:rPr lang="en-US" b="0" i="0" dirty="0">
                <a:solidFill>
                  <a:srgbClr val="2C3E50"/>
                </a:solidFill>
                <a:effectLst/>
                <a:latin typeface="Calibri" panose="020F0502020204030204" pitchFamily="34" charset="0"/>
              </a:rPr>
              <a:t>, “Facility for Rare Isotope Beams PHY862 Introduction to Electron Sources.” Accessed: Dec. 11, 2023. [Online]. Available: https://people.nscl.msu.edu/~ostroumo/MSU/Lectures_2023/Electron_Sources_2023_Lecture%2013.pdf</a:t>
            </a:r>
            <a:endParaRPr lang="en-US" dirty="0">
              <a:effectLst/>
            </a:endParaRPr>
          </a:p>
          <a:p>
            <a:r>
              <a:rPr lang="en-US" b="0" i="0" dirty="0">
                <a:solidFill>
                  <a:srgbClr val="2C3E50"/>
                </a:solidFill>
                <a:latin typeface="Calibri" panose="020F0502020204030204" pitchFamily="34" charset="0"/>
              </a:rPr>
              <a:t>[3]</a:t>
            </a:r>
            <a:r>
              <a:rPr lang="en-US" b="0" i="0" dirty="0">
                <a:solidFill>
                  <a:srgbClr val="2C3E50"/>
                </a:solidFill>
                <a:effectLst/>
                <a:latin typeface="Calibri" panose="020F0502020204030204" pitchFamily="34" charset="0"/>
              </a:rPr>
              <a:t>B. Dunham, “Introduction to Electron Guns for Accelerators,” 2008. Accessed: Dec. 11, 2023. [Online]. Available: </a:t>
            </a:r>
            <a:r>
              <a:rPr lang="en-US" b="0" i="0" dirty="0">
                <a:solidFill>
                  <a:srgbClr val="2C3E50"/>
                </a:solidFill>
                <a:effectLst/>
                <a:latin typeface="Calibri" panose="020F0502020204030204" pitchFamily="34" charset="0"/>
                <a:hlinkClick r:id="rId2"/>
              </a:rPr>
              <a:t>https://www.classe.cornell.edu/~hoff/LECTURES/08S_688/08S_688_080225.pdf</a:t>
            </a:r>
            <a:endParaRPr lang="en-US" b="0" i="0" dirty="0">
              <a:solidFill>
                <a:srgbClr val="2C3E50"/>
              </a:solidFill>
              <a:effectLst/>
              <a:latin typeface="Calibri" panose="020F0502020204030204" pitchFamily="34" charset="0"/>
            </a:endParaRPr>
          </a:p>
          <a:p>
            <a:r>
              <a:rPr lang="en-US" b="0" i="0" dirty="0">
                <a:solidFill>
                  <a:srgbClr val="2C3E50"/>
                </a:solidFill>
                <a:effectLst/>
                <a:latin typeface="Calibri" panose="020F0502020204030204" pitchFamily="34" charset="0"/>
              </a:rPr>
              <a:t>[4]D. Dowell, S. Lidia, and J. </a:t>
            </a:r>
            <a:r>
              <a:rPr lang="en-US" b="0" i="0" dirty="0" err="1">
                <a:solidFill>
                  <a:srgbClr val="2C3E50"/>
                </a:solidFill>
                <a:effectLst/>
                <a:latin typeface="Calibri" panose="020F0502020204030204" pitchFamily="34" charset="0"/>
              </a:rPr>
              <a:t>Schmerge</a:t>
            </a:r>
            <a:r>
              <a:rPr lang="en-US" b="0" i="0" dirty="0">
                <a:solidFill>
                  <a:srgbClr val="2C3E50"/>
                </a:solidFill>
                <a:effectLst/>
                <a:latin typeface="Calibri" panose="020F0502020204030204" pitchFamily="34" charset="0"/>
              </a:rPr>
              <a:t>, “High Brightness Electron Injectors for Light Sources - Lecture 11: Classes of Electron Guns and Injectors,” 2007. Accessed: Dec. 11, 2023. [Online]. Available: </a:t>
            </a:r>
            <a:r>
              <a:rPr lang="en-US" b="0" i="0" dirty="0">
                <a:solidFill>
                  <a:srgbClr val="2C3E50"/>
                </a:solidFill>
                <a:effectLst/>
                <a:latin typeface="Calibri" panose="020F0502020204030204" pitchFamily="34" charset="0"/>
                <a:hlinkClick r:id="rId3"/>
              </a:rPr>
              <a:t>https://uspas.fnal.gov/materials/08UCSC/HBl11_Classes_of%20_Injectors.pdf</a:t>
            </a:r>
            <a:endParaRPr lang="en-US" dirty="0">
              <a:solidFill>
                <a:srgbClr val="2C3E50"/>
              </a:solidFill>
              <a:latin typeface="Calibri" panose="020F0502020204030204" pitchFamily="34" charset="0"/>
            </a:endParaRPr>
          </a:p>
          <a:p>
            <a:pPr marR="457200" algn="l"/>
            <a:r>
              <a:rPr lang="en-US" b="0" i="0" dirty="0">
                <a:solidFill>
                  <a:srgbClr val="2C3E50"/>
                </a:solidFill>
                <a:effectLst/>
                <a:latin typeface="Calibri" panose="020F0502020204030204" pitchFamily="34" charset="0"/>
              </a:rPr>
              <a:t>[5] J. Smedley, M. </a:t>
            </a:r>
            <a:r>
              <a:rPr lang="en-US" b="0" i="0" dirty="0" err="1">
                <a:solidFill>
                  <a:srgbClr val="2C3E50"/>
                </a:solidFill>
                <a:effectLst/>
                <a:latin typeface="Calibri" panose="020F0502020204030204" pitchFamily="34" charset="0"/>
              </a:rPr>
              <a:t>Poelker</a:t>
            </a:r>
            <a:r>
              <a:rPr lang="en-US" b="0" i="0" dirty="0">
                <a:solidFill>
                  <a:srgbClr val="2C3E50"/>
                </a:solidFill>
                <a:effectLst/>
                <a:latin typeface="Calibri" panose="020F0502020204030204" pitchFamily="34" charset="0"/>
              </a:rPr>
              <a:t>, and T. Austin, “USPAS Course on Photocathode Physics Lecture 4,” 2011. Accessed: Dec. 11, 2023. [Online]. Available: https://uspas.fnal.gov/materials/12UTA/Cathode_4.pdf</a:t>
            </a:r>
          </a:p>
          <a:p>
            <a:endParaRPr lang="en-US" sz="1800" dirty="0">
              <a:effectLst/>
            </a:endParaRPr>
          </a:p>
        </p:txBody>
      </p:sp>
      <p:sp>
        <p:nvSpPr>
          <p:cNvPr id="6" name="Slide Number Placeholder 5">
            <a:extLst>
              <a:ext uri="{FF2B5EF4-FFF2-40B4-BE49-F238E27FC236}">
                <a16:creationId xmlns:a16="http://schemas.microsoft.com/office/drawing/2014/main" id="{50E5FDA4-9446-F625-9843-8180EE597428}"/>
              </a:ext>
            </a:extLst>
          </p:cNvPr>
          <p:cNvSpPr>
            <a:spLocks noGrp="1"/>
          </p:cNvSpPr>
          <p:nvPr>
            <p:ph type="sldNum" sz="quarter" idx="12"/>
          </p:nvPr>
        </p:nvSpPr>
        <p:spPr/>
        <p:txBody>
          <a:bodyPr/>
          <a:lstStyle/>
          <a:p>
            <a:fld id="{5353B96F-9D7A-4A77-8C9F-7B3CC5514152}" type="slidenum">
              <a:rPr lang="en-US" smtClean="0"/>
              <a:pPr/>
              <a:t>14</a:t>
            </a:fld>
            <a:endParaRPr lang="en-US"/>
          </a:p>
        </p:txBody>
      </p:sp>
    </p:spTree>
    <p:extLst>
      <p:ext uri="{BB962C8B-B14F-4D97-AF65-F5344CB8AC3E}">
        <p14:creationId xmlns:p14="http://schemas.microsoft.com/office/powerpoint/2010/main" val="1687071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FBBC4-AFEB-860A-90D4-8E338A72F360}"/>
              </a:ext>
            </a:extLst>
          </p:cNvPr>
          <p:cNvSpPr>
            <a:spLocks noGrp="1"/>
          </p:cNvSpPr>
          <p:nvPr>
            <p:ph type="title"/>
          </p:nvPr>
        </p:nvSpPr>
        <p:spPr/>
        <p:txBody>
          <a:bodyPr/>
          <a:lstStyle/>
          <a:p>
            <a:r>
              <a:rPr lang="en-US" dirty="0"/>
              <a:t>References cont.</a:t>
            </a:r>
          </a:p>
        </p:txBody>
      </p:sp>
      <p:sp>
        <p:nvSpPr>
          <p:cNvPr id="3" name="Content Placeholder 2">
            <a:extLst>
              <a:ext uri="{FF2B5EF4-FFF2-40B4-BE49-F238E27FC236}">
                <a16:creationId xmlns:a16="http://schemas.microsoft.com/office/drawing/2014/main" id="{9EFDBAB7-9A74-B04F-3541-E2A89B5F7A78}"/>
              </a:ext>
            </a:extLst>
          </p:cNvPr>
          <p:cNvSpPr>
            <a:spLocks noGrp="1"/>
          </p:cNvSpPr>
          <p:nvPr>
            <p:ph idx="1"/>
          </p:nvPr>
        </p:nvSpPr>
        <p:spPr/>
        <p:txBody>
          <a:bodyPr/>
          <a:lstStyle/>
          <a:p>
            <a:pPr marR="457200" algn="l"/>
            <a:r>
              <a:rPr lang="en-US" b="0" i="0" dirty="0">
                <a:solidFill>
                  <a:srgbClr val="2C3E50"/>
                </a:solidFill>
                <a:effectLst/>
                <a:latin typeface="Calibri" panose="020F0502020204030204" pitchFamily="34" charset="0"/>
              </a:rPr>
              <a:t>[6]I. V. </a:t>
            </a:r>
            <a:r>
              <a:rPr lang="en-US" b="0" i="0" dirty="0" err="1">
                <a:solidFill>
                  <a:srgbClr val="2C3E50"/>
                </a:solidFill>
                <a:effectLst/>
                <a:latin typeface="Calibri" panose="020F0502020204030204" pitchFamily="34" charset="0"/>
              </a:rPr>
              <a:t>Bazarov</a:t>
            </a:r>
            <a:r>
              <a:rPr lang="en-US" b="0" i="0" dirty="0">
                <a:solidFill>
                  <a:srgbClr val="2C3E50"/>
                </a:solidFill>
                <a:effectLst/>
                <a:latin typeface="Calibri" panose="020F0502020204030204" pitchFamily="34" charset="0"/>
              </a:rPr>
              <a:t>, A. Kim, M. N. Lakshmanan, and J. M. Maxson, “Comparison of dc and superconducting rf photoemission guns for high brightness high average current beam production,” </a:t>
            </a:r>
            <a:r>
              <a:rPr lang="en-US" b="0" i="1" dirty="0">
                <a:solidFill>
                  <a:srgbClr val="2C3E50"/>
                </a:solidFill>
                <a:effectLst/>
                <a:latin typeface="Calibri" panose="020F0502020204030204" pitchFamily="34" charset="0"/>
              </a:rPr>
              <a:t>Physical Review Special Topics - Accelerators and Beams</a:t>
            </a:r>
            <a:r>
              <a:rPr lang="en-US" b="0" i="0" dirty="0">
                <a:solidFill>
                  <a:srgbClr val="2C3E50"/>
                </a:solidFill>
                <a:effectLst/>
                <a:latin typeface="Calibri" panose="020F0502020204030204" pitchFamily="34" charset="0"/>
              </a:rPr>
              <a:t>, vol. 14, no. 7, Jul. 2011, </a:t>
            </a:r>
            <a:r>
              <a:rPr lang="en-US" b="0" i="0" dirty="0" err="1">
                <a:solidFill>
                  <a:srgbClr val="2C3E50"/>
                </a:solidFill>
                <a:effectLst/>
                <a:latin typeface="Calibri" panose="020F0502020204030204" pitchFamily="34" charset="0"/>
              </a:rPr>
              <a:t>doi</a:t>
            </a:r>
            <a:r>
              <a:rPr lang="en-US" b="0" i="0" dirty="0">
                <a:solidFill>
                  <a:srgbClr val="2C3E50"/>
                </a:solidFill>
                <a:effectLst/>
                <a:latin typeface="Calibri" panose="020F0502020204030204" pitchFamily="34" charset="0"/>
              </a:rPr>
              <a:t>: </a:t>
            </a:r>
            <a:r>
              <a:rPr lang="en-US" b="0" i="0" dirty="0">
                <a:solidFill>
                  <a:srgbClr val="2C3E50"/>
                </a:solidFill>
                <a:effectLst/>
                <a:latin typeface="Calibri" panose="020F0502020204030204" pitchFamily="34" charset="0"/>
                <a:hlinkClick r:id="rId2"/>
              </a:rPr>
              <a:t>https://doi.org/10.1103/physrevstab.14.072001</a:t>
            </a:r>
            <a:endParaRPr lang="en-US" b="0" i="0" dirty="0">
              <a:solidFill>
                <a:srgbClr val="2C3E50"/>
              </a:solidFill>
              <a:effectLst/>
              <a:latin typeface="Calibri" panose="020F0502020204030204" pitchFamily="34" charset="0"/>
            </a:endParaRPr>
          </a:p>
          <a:p>
            <a:pPr marR="457200" algn="l"/>
            <a:r>
              <a:rPr lang="en-US" b="0" i="0" dirty="0">
                <a:solidFill>
                  <a:srgbClr val="2C3E50"/>
                </a:solidFill>
                <a:effectLst/>
                <a:latin typeface="Calibri" panose="020F0502020204030204" pitchFamily="34" charset="0"/>
              </a:rPr>
              <a:t>[</a:t>
            </a:r>
            <a:r>
              <a:rPr lang="en-US" dirty="0">
                <a:solidFill>
                  <a:srgbClr val="2C3E50"/>
                </a:solidFill>
                <a:latin typeface="Calibri" panose="020F0502020204030204" pitchFamily="34" charset="0"/>
              </a:rPr>
              <a:t>7</a:t>
            </a:r>
            <a:r>
              <a:rPr lang="en-US" b="0" i="0" dirty="0">
                <a:solidFill>
                  <a:srgbClr val="2C3E50"/>
                </a:solidFill>
                <a:effectLst/>
                <a:latin typeface="Calibri" panose="020F0502020204030204" pitchFamily="34" charset="0"/>
              </a:rPr>
              <a:t>]“Fermi level | physics,” </a:t>
            </a:r>
            <a:r>
              <a:rPr lang="en-US" b="0" i="1" dirty="0">
                <a:solidFill>
                  <a:srgbClr val="2C3E50"/>
                </a:solidFill>
                <a:effectLst/>
                <a:latin typeface="Calibri" panose="020F0502020204030204" pitchFamily="34" charset="0"/>
              </a:rPr>
              <a:t>Encyclopedia Britannica</a:t>
            </a:r>
            <a:r>
              <a:rPr lang="en-US" b="0" i="0" dirty="0">
                <a:solidFill>
                  <a:srgbClr val="2C3E50"/>
                </a:solidFill>
                <a:effectLst/>
                <a:latin typeface="Calibri" panose="020F0502020204030204" pitchFamily="34" charset="0"/>
              </a:rPr>
              <a:t>. </a:t>
            </a:r>
            <a:r>
              <a:rPr lang="en-US" b="0" i="0" dirty="0">
                <a:solidFill>
                  <a:srgbClr val="2C3E50"/>
                </a:solidFill>
                <a:effectLst/>
                <a:latin typeface="Calibri" panose="020F0502020204030204" pitchFamily="34" charset="0"/>
                <a:hlinkClick r:id="rId3"/>
              </a:rPr>
              <a:t>https://www.britannica.com/science/Fermi-level</a:t>
            </a:r>
            <a:r>
              <a:rPr lang="en-US" b="0" i="0" dirty="0">
                <a:solidFill>
                  <a:srgbClr val="2C3E50"/>
                </a:solidFill>
                <a:effectLst/>
                <a:latin typeface="Calibri" panose="020F0502020204030204" pitchFamily="34" charset="0"/>
              </a:rPr>
              <a:t>]</a:t>
            </a:r>
          </a:p>
          <a:p>
            <a:pPr marR="457200" algn="l"/>
            <a:r>
              <a:rPr lang="en-US" b="0" i="0" dirty="0">
                <a:solidFill>
                  <a:srgbClr val="2C3E50"/>
                </a:solidFill>
                <a:effectLst/>
                <a:latin typeface="Calibri" panose="020F0502020204030204" pitchFamily="34" charset="0"/>
              </a:rPr>
              <a:t>[</a:t>
            </a:r>
            <a:r>
              <a:rPr lang="en-US" dirty="0">
                <a:solidFill>
                  <a:srgbClr val="2C3E50"/>
                </a:solidFill>
                <a:latin typeface="Calibri" panose="020F0502020204030204" pitchFamily="34" charset="0"/>
              </a:rPr>
              <a:t>8</a:t>
            </a:r>
            <a:r>
              <a:rPr lang="en-US" b="0" i="0" dirty="0">
                <a:solidFill>
                  <a:srgbClr val="2C3E50"/>
                </a:solidFill>
                <a:effectLst/>
                <a:latin typeface="Calibri" panose="020F0502020204030204" pitchFamily="34" charset="0"/>
              </a:rPr>
              <a:t>]“How to cool ion beams using electron pulses,” </a:t>
            </a:r>
            <a:r>
              <a:rPr lang="en-US" b="0" i="1" dirty="0">
                <a:solidFill>
                  <a:srgbClr val="2C3E50"/>
                </a:solidFill>
                <a:effectLst/>
                <a:latin typeface="Calibri" panose="020F0502020204030204" pitchFamily="34" charset="0"/>
              </a:rPr>
              <a:t>Physics World</a:t>
            </a:r>
            <a:r>
              <a:rPr lang="en-US" b="0" i="0" dirty="0">
                <a:solidFill>
                  <a:srgbClr val="2C3E50"/>
                </a:solidFill>
                <a:effectLst/>
                <a:latin typeface="Calibri" panose="020F0502020204030204" pitchFamily="34" charset="0"/>
              </a:rPr>
              <a:t>, Jan. 18, 2021. https://physicsworld.com/a/how-to-cool-ion-beams-using-electron-pulses/ (accessed Dec. 11, 2023)</a:t>
            </a:r>
          </a:p>
          <a:p>
            <a:pPr marR="457200" algn="l"/>
            <a:r>
              <a:rPr lang="en-US" b="0" i="0" dirty="0">
                <a:solidFill>
                  <a:srgbClr val="2C3E50"/>
                </a:solidFill>
                <a:effectLst/>
                <a:latin typeface="Calibri" panose="020F0502020204030204" pitchFamily="34" charset="0"/>
              </a:rPr>
              <a:t>[</a:t>
            </a:r>
            <a:r>
              <a:rPr lang="en-US" dirty="0">
                <a:solidFill>
                  <a:srgbClr val="2C3E50"/>
                </a:solidFill>
                <a:latin typeface="Calibri" panose="020F0502020204030204" pitchFamily="34" charset="0"/>
              </a:rPr>
              <a:t>9</a:t>
            </a:r>
            <a:r>
              <a:rPr lang="en-US" b="0" i="0" dirty="0">
                <a:solidFill>
                  <a:srgbClr val="2C3E50"/>
                </a:solidFill>
                <a:effectLst/>
                <a:latin typeface="Calibri" panose="020F0502020204030204" pitchFamily="34" charset="0"/>
              </a:rPr>
              <a:t>]R. Outreach, “Free Electron Lasers: The Biggest and Brightest Light Sources,” </a:t>
            </a:r>
            <a:r>
              <a:rPr lang="en-US" b="0" i="1" dirty="0">
                <a:solidFill>
                  <a:srgbClr val="2C3E50"/>
                </a:solidFill>
                <a:effectLst/>
                <a:latin typeface="Calibri" panose="020F0502020204030204" pitchFamily="34" charset="0"/>
              </a:rPr>
              <a:t>Research Outreach</a:t>
            </a:r>
            <a:r>
              <a:rPr lang="en-US" b="0" i="0" dirty="0">
                <a:solidFill>
                  <a:srgbClr val="2C3E50"/>
                </a:solidFill>
                <a:effectLst/>
                <a:latin typeface="Calibri" panose="020F0502020204030204" pitchFamily="34" charset="0"/>
              </a:rPr>
              <a:t>, Nov. 03, 2020. </a:t>
            </a:r>
            <a:r>
              <a:rPr lang="en-US" b="0" i="0" dirty="0">
                <a:solidFill>
                  <a:srgbClr val="2C3E50"/>
                </a:solidFill>
                <a:effectLst/>
                <a:latin typeface="Calibri" panose="020F0502020204030204" pitchFamily="34" charset="0"/>
                <a:hlinkClick r:id="rId4"/>
              </a:rPr>
              <a:t>https://researchoutreach.org/articles/free-electron-lasers-biggest-brightest-light-sources</a:t>
            </a:r>
            <a:endParaRPr lang="en-US" b="0" i="0" dirty="0">
              <a:solidFill>
                <a:srgbClr val="2C3E50"/>
              </a:solidFill>
              <a:effectLst/>
              <a:latin typeface="Calibri" panose="020F0502020204030204" pitchFamily="34" charset="0"/>
            </a:endParaRPr>
          </a:p>
          <a:p>
            <a:pPr marR="457200" algn="l"/>
            <a:r>
              <a:rPr lang="en-US" b="0" i="0" dirty="0">
                <a:solidFill>
                  <a:srgbClr val="2C3E50"/>
                </a:solidFill>
                <a:effectLst/>
                <a:latin typeface="Calibri" panose="020F0502020204030204" pitchFamily="34" charset="0"/>
              </a:rPr>
              <a:t>[10]“CLASSE: Energy Recovery </a:t>
            </a:r>
            <a:r>
              <a:rPr lang="en-US" b="0" i="0" dirty="0" err="1">
                <a:solidFill>
                  <a:srgbClr val="2C3E50"/>
                </a:solidFill>
                <a:effectLst/>
                <a:latin typeface="Calibri" panose="020F0502020204030204" pitchFamily="34" charset="0"/>
              </a:rPr>
              <a:t>Linac</a:t>
            </a:r>
            <a:r>
              <a:rPr lang="en-US" b="0" i="0" dirty="0">
                <a:solidFill>
                  <a:srgbClr val="2C3E50"/>
                </a:solidFill>
                <a:effectLst/>
                <a:latin typeface="Calibri" panose="020F0502020204030204" pitchFamily="34" charset="0"/>
              </a:rPr>
              <a:t>,” </a:t>
            </a:r>
            <a:r>
              <a:rPr lang="en-US" b="0" i="1" dirty="0">
                <a:solidFill>
                  <a:srgbClr val="2C3E50"/>
                </a:solidFill>
                <a:effectLst/>
                <a:latin typeface="Calibri" panose="020F0502020204030204" pitchFamily="34" charset="0"/>
              </a:rPr>
              <a:t>www.classe.cornell.edu</a:t>
            </a:r>
            <a:r>
              <a:rPr lang="en-US" b="0" i="0" dirty="0">
                <a:solidFill>
                  <a:srgbClr val="2C3E50"/>
                </a:solidFill>
                <a:effectLst/>
                <a:latin typeface="Calibri" panose="020F0502020204030204" pitchFamily="34" charset="0"/>
              </a:rPr>
              <a:t>. https://www.classe.cornell.edu/Research/ERL/ (accessed Dec. 11, 2023).</a:t>
            </a:r>
          </a:p>
          <a:p>
            <a:pPr marR="457200" algn="l"/>
            <a:endParaRPr lang="en-US" b="0" i="0" dirty="0">
              <a:solidFill>
                <a:srgbClr val="2C3E50"/>
              </a:solidFill>
              <a:effectLst/>
              <a:latin typeface="Calibri" panose="020F0502020204030204" pitchFamily="34" charset="0"/>
            </a:endParaRPr>
          </a:p>
          <a:p>
            <a:pPr marR="457200" algn="l"/>
            <a:endParaRPr lang="en-US" b="0" i="0" dirty="0">
              <a:solidFill>
                <a:srgbClr val="2C3E50"/>
              </a:solidFill>
              <a:effectLst/>
              <a:latin typeface="Calibri" panose="020F0502020204030204" pitchFamily="34" charset="0"/>
            </a:endParaRPr>
          </a:p>
          <a:p>
            <a:pPr marR="457200" algn="l"/>
            <a:endParaRPr lang="en-US" b="0" i="0" dirty="0">
              <a:solidFill>
                <a:srgbClr val="2C3E50"/>
              </a:solidFill>
              <a:effectLst/>
              <a:latin typeface="Calibri" panose="020F0502020204030204" pitchFamily="34" charset="0"/>
            </a:endParaRPr>
          </a:p>
          <a:p>
            <a:pPr marR="457200" algn="l"/>
            <a:endParaRPr lang="en-US" b="0" i="0" dirty="0">
              <a:solidFill>
                <a:srgbClr val="2C3E50"/>
              </a:solidFill>
              <a:effectLst/>
              <a:latin typeface="Calibri" panose="020F0502020204030204" pitchFamily="34" charset="0"/>
            </a:endParaRPr>
          </a:p>
          <a:p>
            <a:pPr marR="457200" algn="l"/>
            <a:endParaRPr lang="en-US" b="0" i="0" dirty="0">
              <a:solidFill>
                <a:srgbClr val="2C3E50"/>
              </a:solidFill>
              <a:effectLst/>
              <a:latin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C770630D-8E40-4B89-DAA9-57C357E1822E}"/>
              </a:ext>
            </a:extLst>
          </p:cNvPr>
          <p:cNvSpPr>
            <a:spLocks noGrp="1"/>
          </p:cNvSpPr>
          <p:nvPr>
            <p:ph type="dt" sz="half" idx="10"/>
          </p:nvPr>
        </p:nvSpPr>
        <p:spPr/>
        <p:txBody>
          <a:bodyPr/>
          <a:lstStyle/>
          <a:p>
            <a:r>
              <a:rPr lang="en-US"/>
              <a:t>Fall 2022</a:t>
            </a:r>
          </a:p>
        </p:txBody>
      </p:sp>
      <p:sp>
        <p:nvSpPr>
          <p:cNvPr id="5" name="Footer Placeholder 4">
            <a:extLst>
              <a:ext uri="{FF2B5EF4-FFF2-40B4-BE49-F238E27FC236}">
                <a16:creationId xmlns:a16="http://schemas.microsoft.com/office/drawing/2014/main" id="{AC4A7CE7-5916-F2EE-AAA3-6281148DC9BF}"/>
              </a:ext>
            </a:extLst>
          </p:cNvPr>
          <p:cNvSpPr>
            <a:spLocks noGrp="1"/>
          </p:cNvSpPr>
          <p:nvPr>
            <p:ph type="ftr" sz="quarter" idx="11"/>
          </p:nvPr>
        </p:nvSpPr>
        <p:spPr/>
        <p:txBody>
          <a:bodyPr/>
          <a:lstStyle/>
          <a:p>
            <a:r>
              <a:rPr lang="en-US" altLang="ja-JP"/>
              <a:t>P.N. Ostroumov                                                                                 PHY862 "Accelerator Systems"  </a:t>
            </a:r>
            <a:endParaRPr lang="en-US"/>
          </a:p>
        </p:txBody>
      </p:sp>
      <p:sp>
        <p:nvSpPr>
          <p:cNvPr id="6" name="Slide Number Placeholder 5">
            <a:extLst>
              <a:ext uri="{FF2B5EF4-FFF2-40B4-BE49-F238E27FC236}">
                <a16:creationId xmlns:a16="http://schemas.microsoft.com/office/drawing/2014/main" id="{D3276DF1-9C4A-ADC2-4A4B-94D39359F96E}"/>
              </a:ext>
            </a:extLst>
          </p:cNvPr>
          <p:cNvSpPr>
            <a:spLocks noGrp="1"/>
          </p:cNvSpPr>
          <p:nvPr>
            <p:ph type="sldNum" sz="quarter" idx="12"/>
          </p:nvPr>
        </p:nvSpPr>
        <p:spPr/>
        <p:txBody>
          <a:bodyPr/>
          <a:lstStyle/>
          <a:p>
            <a:fld id="{5353B96F-9D7A-4A77-8C9F-7B3CC5514152}" type="slidenum">
              <a:rPr lang="en-US" smtClean="0"/>
              <a:pPr/>
              <a:t>15</a:t>
            </a:fld>
            <a:endParaRPr lang="en-US"/>
          </a:p>
        </p:txBody>
      </p:sp>
    </p:spTree>
    <p:extLst>
      <p:ext uri="{BB962C8B-B14F-4D97-AF65-F5344CB8AC3E}">
        <p14:creationId xmlns:p14="http://schemas.microsoft.com/office/powerpoint/2010/main" val="3213305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FC1DE-82A8-B588-9E0B-7245D4C12DEF}"/>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0D77A637-03E3-1C1A-9F80-58E9B700E85D}"/>
              </a:ext>
            </a:extLst>
          </p:cNvPr>
          <p:cNvSpPr>
            <a:spLocks noGrp="1"/>
          </p:cNvSpPr>
          <p:nvPr>
            <p:ph idx="1"/>
          </p:nvPr>
        </p:nvSpPr>
        <p:spPr/>
        <p:txBody>
          <a:bodyPr/>
          <a:lstStyle/>
          <a:p>
            <a:r>
              <a:rPr lang="en-US" sz="2000" dirty="0"/>
              <a:t>Electron Emission</a:t>
            </a:r>
          </a:p>
          <a:p>
            <a:pPr lvl="1"/>
            <a:r>
              <a:rPr lang="en-US" sz="2000" dirty="0"/>
              <a:t>How it works</a:t>
            </a:r>
          </a:p>
          <a:p>
            <a:pPr lvl="1"/>
            <a:r>
              <a:rPr lang="en-US" sz="2000" dirty="0"/>
              <a:t>Properties of materials</a:t>
            </a:r>
          </a:p>
          <a:p>
            <a:pPr lvl="1"/>
            <a:r>
              <a:rPr lang="en-US" sz="2000" dirty="0"/>
              <a:t>Materials</a:t>
            </a:r>
          </a:p>
          <a:p>
            <a:r>
              <a:rPr lang="en-US" sz="2000" dirty="0"/>
              <a:t>Types of electron emission</a:t>
            </a:r>
          </a:p>
          <a:p>
            <a:pPr lvl="1"/>
            <a:r>
              <a:rPr lang="en-US" sz="2000" dirty="0"/>
              <a:t>Thermionic</a:t>
            </a:r>
          </a:p>
          <a:p>
            <a:pPr lvl="1"/>
            <a:r>
              <a:rPr lang="en-US" sz="2000" dirty="0"/>
              <a:t>Photoemission</a:t>
            </a:r>
          </a:p>
          <a:p>
            <a:pPr lvl="1"/>
            <a:r>
              <a:rPr lang="en-US" sz="2000" dirty="0"/>
              <a:t>Field emission</a:t>
            </a:r>
          </a:p>
          <a:p>
            <a:r>
              <a:rPr lang="en-US" sz="2000" dirty="0"/>
              <a:t>RF vs DC</a:t>
            </a:r>
          </a:p>
          <a:p>
            <a:pPr lvl="1"/>
            <a:r>
              <a:rPr lang="en-US" sz="2000" dirty="0"/>
              <a:t>RF</a:t>
            </a:r>
          </a:p>
          <a:p>
            <a:pPr lvl="1"/>
            <a:r>
              <a:rPr lang="en-US" sz="2000" dirty="0"/>
              <a:t>DC</a:t>
            </a:r>
          </a:p>
          <a:p>
            <a:pPr lvl="1"/>
            <a:r>
              <a:rPr lang="en-US" sz="2000" dirty="0"/>
              <a:t>Comparison</a:t>
            </a:r>
          </a:p>
          <a:p>
            <a:pPr marL="0" indent="0">
              <a:buNone/>
            </a:pPr>
            <a:endParaRPr lang="en-US" dirty="0"/>
          </a:p>
          <a:p>
            <a:pPr lvl="1"/>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D6C66EC8-EBFC-C5F0-4BC7-AFD897806DEF}"/>
              </a:ext>
            </a:extLst>
          </p:cNvPr>
          <p:cNvSpPr>
            <a:spLocks noGrp="1"/>
          </p:cNvSpPr>
          <p:nvPr>
            <p:ph type="sldNum" sz="quarter" idx="12"/>
          </p:nvPr>
        </p:nvSpPr>
        <p:spPr/>
        <p:txBody>
          <a:bodyPr/>
          <a:lstStyle/>
          <a:p>
            <a:fld id="{5353B96F-9D7A-4A77-8C9F-7B3CC5514152}" type="slidenum">
              <a:rPr lang="en-US" smtClean="0"/>
              <a:pPr/>
              <a:t>2</a:t>
            </a:fld>
            <a:endParaRPr lang="en-US"/>
          </a:p>
        </p:txBody>
      </p:sp>
      <p:pic>
        <p:nvPicPr>
          <p:cNvPr id="5" name="Picture 4">
            <a:extLst>
              <a:ext uri="{FF2B5EF4-FFF2-40B4-BE49-F238E27FC236}">
                <a16:creationId xmlns:a16="http://schemas.microsoft.com/office/drawing/2014/main" id="{AD20811D-0EE8-36BE-5F1C-CD54922301E2}"/>
              </a:ext>
            </a:extLst>
          </p:cNvPr>
          <p:cNvPicPr>
            <a:picLocks noChangeAspect="1"/>
          </p:cNvPicPr>
          <p:nvPr/>
        </p:nvPicPr>
        <p:blipFill>
          <a:blip r:embed="rId3"/>
          <a:stretch>
            <a:fillRect/>
          </a:stretch>
        </p:blipFill>
        <p:spPr>
          <a:xfrm>
            <a:off x="3075710" y="2902619"/>
            <a:ext cx="2543962" cy="3680743"/>
          </a:xfrm>
          <a:prstGeom prst="rect">
            <a:avLst/>
          </a:prstGeom>
        </p:spPr>
      </p:pic>
      <p:sp>
        <p:nvSpPr>
          <p:cNvPr id="8" name="TextBox 7">
            <a:extLst>
              <a:ext uri="{FF2B5EF4-FFF2-40B4-BE49-F238E27FC236}">
                <a16:creationId xmlns:a16="http://schemas.microsoft.com/office/drawing/2014/main" id="{62530CBD-B0D6-ECC4-D15F-ACB1F0A2388B}"/>
              </a:ext>
            </a:extLst>
          </p:cNvPr>
          <p:cNvSpPr txBox="1"/>
          <p:nvPr/>
        </p:nvSpPr>
        <p:spPr>
          <a:xfrm>
            <a:off x="2713624" y="6278563"/>
            <a:ext cx="3268133" cy="369332"/>
          </a:xfrm>
          <a:prstGeom prst="rect">
            <a:avLst/>
          </a:prstGeom>
          <a:noFill/>
        </p:spPr>
        <p:txBody>
          <a:bodyPr wrap="square" rtlCol="0">
            <a:spAutoFit/>
          </a:bodyPr>
          <a:lstStyle/>
          <a:p>
            <a:r>
              <a:rPr lang="en-US" dirty="0"/>
              <a:t>Jefferson lab DC photocathode</a:t>
            </a:r>
          </a:p>
        </p:txBody>
      </p:sp>
      <p:pic>
        <p:nvPicPr>
          <p:cNvPr id="10" name="Picture 9">
            <a:extLst>
              <a:ext uri="{FF2B5EF4-FFF2-40B4-BE49-F238E27FC236}">
                <a16:creationId xmlns:a16="http://schemas.microsoft.com/office/drawing/2014/main" id="{F36022D4-BB8C-ED6C-9151-EC98F8C312C2}"/>
              </a:ext>
            </a:extLst>
          </p:cNvPr>
          <p:cNvPicPr>
            <a:picLocks noChangeAspect="1"/>
          </p:cNvPicPr>
          <p:nvPr/>
        </p:nvPicPr>
        <p:blipFill>
          <a:blip r:embed="rId4"/>
          <a:stretch>
            <a:fillRect/>
          </a:stretch>
        </p:blipFill>
        <p:spPr>
          <a:xfrm>
            <a:off x="5884762" y="317522"/>
            <a:ext cx="2852838" cy="3240859"/>
          </a:xfrm>
          <a:prstGeom prst="rect">
            <a:avLst/>
          </a:prstGeom>
        </p:spPr>
      </p:pic>
      <p:pic>
        <p:nvPicPr>
          <p:cNvPr id="12" name="Picture 11">
            <a:extLst>
              <a:ext uri="{FF2B5EF4-FFF2-40B4-BE49-F238E27FC236}">
                <a16:creationId xmlns:a16="http://schemas.microsoft.com/office/drawing/2014/main" id="{70970CB0-88BA-2B7C-9428-594E09D710BE}"/>
              </a:ext>
            </a:extLst>
          </p:cNvPr>
          <p:cNvPicPr>
            <a:picLocks noChangeAspect="1"/>
          </p:cNvPicPr>
          <p:nvPr/>
        </p:nvPicPr>
        <p:blipFill rotWithShape="1">
          <a:blip r:embed="rId5"/>
          <a:srcRect l="7852" t="17442" r="7597" b="21787"/>
          <a:stretch/>
        </p:blipFill>
        <p:spPr>
          <a:xfrm>
            <a:off x="5762615" y="4229555"/>
            <a:ext cx="3268133" cy="1944402"/>
          </a:xfrm>
          <a:prstGeom prst="rect">
            <a:avLst/>
          </a:prstGeom>
        </p:spPr>
      </p:pic>
    </p:spTree>
    <p:extLst>
      <p:ext uri="{BB962C8B-B14F-4D97-AF65-F5344CB8AC3E}">
        <p14:creationId xmlns:p14="http://schemas.microsoft.com/office/powerpoint/2010/main" val="1874942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80332-1DC0-C56A-9065-1A9EBFCFEBCD}"/>
              </a:ext>
            </a:extLst>
          </p:cNvPr>
          <p:cNvSpPr>
            <a:spLocks noGrp="1"/>
          </p:cNvSpPr>
          <p:nvPr>
            <p:ph type="title"/>
          </p:nvPr>
        </p:nvSpPr>
        <p:spPr/>
        <p:txBody>
          <a:bodyPr/>
          <a:lstStyle/>
          <a:p>
            <a:r>
              <a:rPr lang="en-US" dirty="0"/>
              <a:t>Electron Emission</a:t>
            </a:r>
          </a:p>
        </p:txBody>
      </p:sp>
      <p:pic>
        <p:nvPicPr>
          <p:cNvPr id="8" name="Content Placeholder 7">
            <a:extLst>
              <a:ext uri="{FF2B5EF4-FFF2-40B4-BE49-F238E27FC236}">
                <a16:creationId xmlns:a16="http://schemas.microsoft.com/office/drawing/2014/main" id="{25A22952-6B4F-CFC6-894F-7453A0B78859}"/>
              </a:ext>
            </a:extLst>
          </p:cNvPr>
          <p:cNvPicPr>
            <a:picLocks noGrp="1" noChangeAspect="1"/>
          </p:cNvPicPr>
          <p:nvPr>
            <p:ph idx="1"/>
          </p:nvPr>
        </p:nvPicPr>
        <p:blipFill>
          <a:blip r:embed="rId3"/>
          <a:stretch>
            <a:fillRect/>
          </a:stretch>
        </p:blipFill>
        <p:spPr>
          <a:xfrm>
            <a:off x="5255955" y="3567589"/>
            <a:ext cx="3655092" cy="1123836"/>
          </a:xfrm>
        </p:spPr>
      </p:pic>
      <p:sp>
        <p:nvSpPr>
          <p:cNvPr id="4" name="Date Placeholder 3">
            <a:extLst>
              <a:ext uri="{FF2B5EF4-FFF2-40B4-BE49-F238E27FC236}">
                <a16:creationId xmlns:a16="http://schemas.microsoft.com/office/drawing/2014/main" id="{5E200699-C3D6-95A7-7CED-27E014E71B38}"/>
              </a:ext>
            </a:extLst>
          </p:cNvPr>
          <p:cNvSpPr>
            <a:spLocks noGrp="1"/>
          </p:cNvSpPr>
          <p:nvPr>
            <p:ph type="dt" sz="half" idx="10"/>
          </p:nvPr>
        </p:nvSpPr>
        <p:spPr/>
        <p:txBody>
          <a:bodyPr/>
          <a:lstStyle/>
          <a:p>
            <a:r>
              <a:rPr lang="en-US"/>
              <a:t>Fall 2022</a:t>
            </a:r>
          </a:p>
        </p:txBody>
      </p:sp>
      <p:sp>
        <p:nvSpPr>
          <p:cNvPr id="5" name="Footer Placeholder 4">
            <a:extLst>
              <a:ext uri="{FF2B5EF4-FFF2-40B4-BE49-F238E27FC236}">
                <a16:creationId xmlns:a16="http://schemas.microsoft.com/office/drawing/2014/main" id="{4E3E3484-B288-01D7-E0E6-5545BE418C4C}"/>
              </a:ext>
            </a:extLst>
          </p:cNvPr>
          <p:cNvSpPr>
            <a:spLocks noGrp="1"/>
          </p:cNvSpPr>
          <p:nvPr>
            <p:ph type="ftr" sz="quarter" idx="11"/>
          </p:nvPr>
        </p:nvSpPr>
        <p:spPr/>
        <p:txBody>
          <a:bodyPr/>
          <a:lstStyle/>
          <a:p>
            <a:r>
              <a:rPr lang="en-US" altLang="ja-JP" dirty="0"/>
              <a:t>Malachi Keener                                                                                 PHY862 "Accelerator Systems"  </a:t>
            </a:r>
            <a:endParaRPr lang="en-US" dirty="0"/>
          </a:p>
        </p:txBody>
      </p:sp>
      <p:sp>
        <p:nvSpPr>
          <p:cNvPr id="6" name="Slide Number Placeholder 5">
            <a:extLst>
              <a:ext uri="{FF2B5EF4-FFF2-40B4-BE49-F238E27FC236}">
                <a16:creationId xmlns:a16="http://schemas.microsoft.com/office/drawing/2014/main" id="{09DD259E-9575-D3BE-BD50-0620F83EC857}"/>
              </a:ext>
            </a:extLst>
          </p:cNvPr>
          <p:cNvSpPr>
            <a:spLocks noGrp="1"/>
          </p:cNvSpPr>
          <p:nvPr>
            <p:ph type="sldNum" sz="quarter" idx="12"/>
          </p:nvPr>
        </p:nvSpPr>
        <p:spPr/>
        <p:txBody>
          <a:bodyPr/>
          <a:lstStyle/>
          <a:p>
            <a:fld id="{5353B96F-9D7A-4A77-8C9F-7B3CC5514152}" type="slidenum">
              <a:rPr lang="en-US" smtClean="0"/>
              <a:pPr/>
              <a:t>3</a:t>
            </a:fld>
            <a:endParaRPr lang="en-US"/>
          </a:p>
        </p:txBody>
      </p:sp>
      <p:pic>
        <p:nvPicPr>
          <p:cNvPr id="10" name="Picture 9">
            <a:extLst>
              <a:ext uri="{FF2B5EF4-FFF2-40B4-BE49-F238E27FC236}">
                <a16:creationId xmlns:a16="http://schemas.microsoft.com/office/drawing/2014/main" id="{B6631DC3-AC5F-D15D-4DB0-4A3343941340}"/>
              </a:ext>
            </a:extLst>
          </p:cNvPr>
          <p:cNvPicPr>
            <a:picLocks noChangeAspect="1"/>
          </p:cNvPicPr>
          <p:nvPr/>
        </p:nvPicPr>
        <p:blipFill rotWithShape="1">
          <a:blip r:embed="rId4"/>
          <a:srcRect t="12966"/>
          <a:stretch/>
        </p:blipFill>
        <p:spPr>
          <a:xfrm>
            <a:off x="5339509" y="4968602"/>
            <a:ext cx="3347291" cy="919982"/>
          </a:xfrm>
          <a:prstGeom prst="rect">
            <a:avLst/>
          </a:prstGeom>
        </p:spPr>
      </p:pic>
      <p:pic>
        <p:nvPicPr>
          <p:cNvPr id="15" name="Picture 14">
            <a:extLst>
              <a:ext uri="{FF2B5EF4-FFF2-40B4-BE49-F238E27FC236}">
                <a16:creationId xmlns:a16="http://schemas.microsoft.com/office/drawing/2014/main" id="{E12B4B0C-CC38-4748-0B83-B22C33C007B3}"/>
              </a:ext>
            </a:extLst>
          </p:cNvPr>
          <p:cNvPicPr>
            <a:picLocks noChangeAspect="1"/>
          </p:cNvPicPr>
          <p:nvPr/>
        </p:nvPicPr>
        <p:blipFill>
          <a:blip r:embed="rId5"/>
          <a:stretch>
            <a:fillRect/>
          </a:stretch>
        </p:blipFill>
        <p:spPr>
          <a:xfrm>
            <a:off x="5300133" y="298690"/>
            <a:ext cx="3635374" cy="2991722"/>
          </a:xfrm>
          <a:prstGeom prst="rect">
            <a:avLst/>
          </a:prstGeom>
        </p:spPr>
      </p:pic>
      <p:sp>
        <p:nvSpPr>
          <p:cNvPr id="17" name="TextBox 16">
            <a:extLst>
              <a:ext uri="{FF2B5EF4-FFF2-40B4-BE49-F238E27FC236}">
                <a16:creationId xmlns:a16="http://schemas.microsoft.com/office/drawing/2014/main" id="{CA549917-2749-B50A-9EAF-AAF3C300731D}"/>
              </a:ext>
            </a:extLst>
          </p:cNvPr>
          <p:cNvSpPr txBox="1"/>
          <p:nvPr/>
        </p:nvSpPr>
        <p:spPr>
          <a:xfrm>
            <a:off x="457200" y="1115784"/>
            <a:ext cx="4529666" cy="5047536"/>
          </a:xfrm>
          <a:prstGeom prst="rect">
            <a:avLst/>
          </a:prstGeom>
          <a:noFill/>
        </p:spPr>
        <p:txBody>
          <a:bodyPr wrap="square" rtlCol="0">
            <a:spAutoFit/>
          </a:bodyPr>
          <a:lstStyle/>
          <a:p>
            <a:pPr marL="285750" indent="-285750">
              <a:buFont typeface="Arial" panose="020B0604020202020204" pitchFamily="34" charset="0"/>
              <a:buChar char="•"/>
            </a:pPr>
            <a:r>
              <a:rPr lang="en-US" sz="2200" dirty="0">
                <a:solidFill>
                  <a:srgbClr val="00B050"/>
                </a:solidFill>
              </a:rPr>
              <a:t>Atoms Energy band structure</a:t>
            </a:r>
          </a:p>
          <a:p>
            <a:pPr marL="742950" lvl="1" indent="-285750">
              <a:buFont typeface="Arial" panose="020B0604020202020204" pitchFamily="34" charset="0"/>
              <a:buChar char="•"/>
            </a:pPr>
            <a:r>
              <a:rPr lang="en-US" dirty="0"/>
              <a:t>e- pairs spin and fill discrete energy quantities/bands. e-  will move energy bands by absorbing or emitting energy</a:t>
            </a:r>
          </a:p>
          <a:p>
            <a:pPr lvl="1"/>
            <a:endParaRPr lang="en-US" dirty="0"/>
          </a:p>
          <a:p>
            <a:pPr marL="285750" indent="-285750">
              <a:buFont typeface="Arial" panose="020B0604020202020204" pitchFamily="34" charset="0"/>
              <a:buChar char="•"/>
            </a:pPr>
            <a:r>
              <a:rPr lang="en-US" sz="2200" dirty="0">
                <a:solidFill>
                  <a:srgbClr val="00B050"/>
                </a:solidFill>
              </a:rPr>
              <a:t>Dirac –Fermi distribution</a:t>
            </a:r>
          </a:p>
          <a:p>
            <a:pPr marL="742950" lvl="1" indent="-285750">
              <a:buFont typeface="Arial" panose="020B0604020202020204" pitchFamily="34" charset="0"/>
              <a:buChar char="•"/>
            </a:pPr>
            <a:r>
              <a:rPr lang="en-US" dirty="0"/>
              <a:t>Describes probability of finding an electron at a certain energy </a:t>
            </a:r>
          </a:p>
          <a:p>
            <a:endParaRPr lang="en-US" sz="2200" dirty="0"/>
          </a:p>
          <a:p>
            <a:pPr marL="285750" indent="-285750">
              <a:buFont typeface="Arial" panose="020B0604020202020204" pitchFamily="34" charset="0"/>
              <a:buChar char="•"/>
            </a:pPr>
            <a:r>
              <a:rPr lang="en-US" sz="2200" dirty="0">
                <a:solidFill>
                  <a:srgbClr val="00B050"/>
                </a:solidFill>
              </a:rPr>
              <a:t>Fermi level</a:t>
            </a:r>
          </a:p>
          <a:p>
            <a:pPr marL="742950" lvl="1" indent="-285750">
              <a:buFont typeface="Arial" panose="020B0604020202020204" pitchFamily="34" charset="0"/>
              <a:buChar char="•"/>
            </a:pPr>
            <a:r>
              <a:rPr lang="en-US" dirty="0"/>
              <a:t>Hypothetical energy state holding a 50% chance of being inhabited.</a:t>
            </a:r>
          </a:p>
          <a:p>
            <a:pPr marL="742950" lvl="1" indent="-285750">
              <a:buFont typeface="Arial" panose="020B0604020202020204" pitchFamily="34" charset="0"/>
              <a:buChar char="•"/>
            </a:pPr>
            <a:endParaRPr lang="en-US" dirty="0">
              <a:solidFill>
                <a:srgbClr val="00B050"/>
              </a:solidFill>
            </a:endParaRPr>
          </a:p>
          <a:p>
            <a:pPr marL="285750" indent="-285750">
              <a:buFont typeface="Arial" panose="020B0604020202020204" pitchFamily="34" charset="0"/>
              <a:buChar char="•"/>
            </a:pPr>
            <a:r>
              <a:rPr lang="en-US" sz="2200" dirty="0">
                <a:solidFill>
                  <a:srgbClr val="00B050"/>
                </a:solidFill>
              </a:rPr>
              <a:t>Work function </a:t>
            </a:r>
          </a:p>
          <a:p>
            <a:pPr marL="742950" lvl="1" indent="-285750">
              <a:buFont typeface="Arial" panose="020B0604020202020204" pitchFamily="34" charset="0"/>
              <a:buChar char="•"/>
            </a:pPr>
            <a:r>
              <a:rPr lang="en-US" dirty="0"/>
              <a:t>Describes minimum energy to promote electron to vacuum.</a:t>
            </a:r>
          </a:p>
          <a:p>
            <a:pPr marL="742950" lvl="1"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65315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97226-B4A1-E266-981C-AAE4031313B4}"/>
              </a:ext>
            </a:extLst>
          </p:cNvPr>
          <p:cNvSpPr>
            <a:spLocks noGrp="1"/>
          </p:cNvSpPr>
          <p:nvPr>
            <p:ph type="title"/>
          </p:nvPr>
        </p:nvSpPr>
        <p:spPr/>
        <p:txBody>
          <a:bodyPr/>
          <a:lstStyle/>
          <a:p>
            <a:r>
              <a:rPr lang="en-US" dirty="0"/>
              <a:t>Material properties</a:t>
            </a:r>
          </a:p>
        </p:txBody>
      </p:sp>
      <p:pic>
        <p:nvPicPr>
          <p:cNvPr id="8" name="Content Placeholder 7">
            <a:extLst>
              <a:ext uri="{FF2B5EF4-FFF2-40B4-BE49-F238E27FC236}">
                <a16:creationId xmlns:a16="http://schemas.microsoft.com/office/drawing/2014/main" id="{66CECD8D-4CB4-9669-4FF7-E9E5D885DD8B}"/>
              </a:ext>
            </a:extLst>
          </p:cNvPr>
          <p:cNvPicPr>
            <a:picLocks noGrp="1" noChangeAspect="1"/>
          </p:cNvPicPr>
          <p:nvPr>
            <p:ph idx="1"/>
          </p:nvPr>
        </p:nvPicPr>
        <p:blipFill>
          <a:blip r:embed="rId3"/>
          <a:stretch>
            <a:fillRect/>
          </a:stretch>
        </p:blipFill>
        <p:spPr>
          <a:xfrm>
            <a:off x="5711287" y="3250787"/>
            <a:ext cx="3091400" cy="3056351"/>
          </a:xfrm>
        </p:spPr>
      </p:pic>
      <p:sp>
        <p:nvSpPr>
          <p:cNvPr id="4" name="Date Placeholder 3">
            <a:extLst>
              <a:ext uri="{FF2B5EF4-FFF2-40B4-BE49-F238E27FC236}">
                <a16:creationId xmlns:a16="http://schemas.microsoft.com/office/drawing/2014/main" id="{871005B0-B833-0712-A832-E94689CCADD5}"/>
              </a:ext>
            </a:extLst>
          </p:cNvPr>
          <p:cNvSpPr>
            <a:spLocks noGrp="1"/>
          </p:cNvSpPr>
          <p:nvPr>
            <p:ph type="dt" sz="half" idx="10"/>
          </p:nvPr>
        </p:nvSpPr>
        <p:spPr/>
        <p:txBody>
          <a:bodyPr/>
          <a:lstStyle/>
          <a:p>
            <a:r>
              <a:rPr lang="en-US"/>
              <a:t>Fall 2022</a:t>
            </a:r>
          </a:p>
        </p:txBody>
      </p:sp>
      <p:sp>
        <p:nvSpPr>
          <p:cNvPr id="5" name="Footer Placeholder 4">
            <a:extLst>
              <a:ext uri="{FF2B5EF4-FFF2-40B4-BE49-F238E27FC236}">
                <a16:creationId xmlns:a16="http://schemas.microsoft.com/office/drawing/2014/main" id="{E8EFD441-882F-E50E-E7FA-7DD838B10D78}"/>
              </a:ext>
            </a:extLst>
          </p:cNvPr>
          <p:cNvSpPr>
            <a:spLocks noGrp="1"/>
          </p:cNvSpPr>
          <p:nvPr>
            <p:ph type="ftr" sz="quarter" idx="11"/>
          </p:nvPr>
        </p:nvSpPr>
        <p:spPr/>
        <p:txBody>
          <a:bodyPr/>
          <a:lstStyle/>
          <a:p>
            <a:r>
              <a:rPr lang="en-US" altLang="ja-JP" dirty="0"/>
              <a:t>Malachi Keener                                                                                 PHY862 "Accelerator Systems"  </a:t>
            </a:r>
            <a:endParaRPr lang="en-US" dirty="0"/>
          </a:p>
        </p:txBody>
      </p:sp>
      <p:sp>
        <p:nvSpPr>
          <p:cNvPr id="6" name="Slide Number Placeholder 5">
            <a:extLst>
              <a:ext uri="{FF2B5EF4-FFF2-40B4-BE49-F238E27FC236}">
                <a16:creationId xmlns:a16="http://schemas.microsoft.com/office/drawing/2014/main" id="{50DE59CA-E454-0420-11D3-10285E5539B8}"/>
              </a:ext>
            </a:extLst>
          </p:cNvPr>
          <p:cNvSpPr>
            <a:spLocks noGrp="1"/>
          </p:cNvSpPr>
          <p:nvPr>
            <p:ph type="sldNum" sz="quarter" idx="12"/>
          </p:nvPr>
        </p:nvSpPr>
        <p:spPr/>
        <p:txBody>
          <a:bodyPr/>
          <a:lstStyle/>
          <a:p>
            <a:fld id="{5353B96F-9D7A-4A77-8C9F-7B3CC5514152}" type="slidenum">
              <a:rPr lang="en-US" smtClean="0"/>
              <a:pPr/>
              <a:t>4</a:t>
            </a:fld>
            <a:endParaRPr lang="en-US"/>
          </a:p>
        </p:txBody>
      </p:sp>
      <p:pic>
        <p:nvPicPr>
          <p:cNvPr id="10" name="Picture 9">
            <a:extLst>
              <a:ext uri="{FF2B5EF4-FFF2-40B4-BE49-F238E27FC236}">
                <a16:creationId xmlns:a16="http://schemas.microsoft.com/office/drawing/2014/main" id="{EC803B8E-E2CF-0728-EC2A-88097B951B25}"/>
              </a:ext>
            </a:extLst>
          </p:cNvPr>
          <p:cNvPicPr>
            <a:picLocks noChangeAspect="1"/>
          </p:cNvPicPr>
          <p:nvPr/>
        </p:nvPicPr>
        <p:blipFill>
          <a:blip r:embed="rId4"/>
          <a:stretch>
            <a:fillRect/>
          </a:stretch>
        </p:blipFill>
        <p:spPr>
          <a:xfrm>
            <a:off x="5206999" y="76199"/>
            <a:ext cx="3884145" cy="2150533"/>
          </a:xfrm>
          <a:prstGeom prst="rect">
            <a:avLst/>
          </a:prstGeom>
        </p:spPr>
      </p:pic>
      <p:sp>
        <p:nvSpPr>
          <p:cNvPr id="11" name="TextBox 10">
            <a:extLst>
              <a:ext uri="{FF2B5EF4-FFF2-40B4-BE49-F238E27FC236}">
                <a16:creationId xmlns:a16="http://schemas.microsoft.com/office/drawing/2014/main" id="{EF26AEA6-7D18-6364-7A16-5D6FD5041F62}"/>
              </a:ext>
            </a:extLst>
          </p:cNvPr>
          <p:cNvSpPr txBox="1"/>
          <p:nvPr/>
        </p:nvSpPr>
        <p:spPr>
          <a:xfrm>
            <a:off x="584199" y="948267"/>
            <a:ext cx="4732867" cy="5755422"/>
          </a:xfrm>
          <a:prstGeom prst="rect">
            <a:avLst/>
          </a:prstGeom>
          <a:noFill/>
        </p:spPr>
        <p:txBody>
          <a:bodyPr wrap="square" rtlCol="0">
            <a:spAutoFit/>
          </a:bodyPr>
          <a:lstStyle/>
          <a:p>
            <a:pPr marL="285750" indent="-285750">
              <a:buFont typeface="Arial" panose="020B0604020202020204" pitchFamily="34" charset="0"/>
              <a:buChar char="•"/>
            </a:pPr>
            <a:r>
              <a:rPr lang="en-US" sz="2200" dirty="0">
                <a:solidFill>
                  <a:srgbClr val="00B050"/>
                </a:solidFill>
              </a:rPr>
              <a:t>Energy band gaps</a:t>
            </a:r>
          </a:p>
          <a:p>
            <a:pPr marL="742950" lvl="1" indent="-285750">
              <a:buFont typeface="Arial" panose="020B0604020202020204" pitchFamily="34" charset="0"/>
              <a:buChar char="•"/>
            </a:pPr>
            <a:r>
              <a:rPr lang="en-US" dirty="0"/>
              <a:t>Electrons can inhabit quantized energy states. </a:t>
            </a:r>
          </a:p>
          <a:p>
            <a:pPr marL="742950" lvl="1" indent="-285750">
              <a:buFont typeface="Arial" panose="020B0604020202020204" pitchFamily="34" charset="0"/>
              <a:buChar char="•"/>
            </a:pPr>
            <a:r>
              <a:rPr lang="en-US" dirty="0"/>
              <a:t>Sometimes they are very close together and form a continuum. </a:t>
            </a:r>
          </a:p>
          <a:p>
            <a:pPr marL="742950" lvl="1" indent="-285750">
              <a:buFont typeface="Arial" panose="020B0604020202020204" pitchFamily="34" charset="0"/>
              <a:buChar char="•"/>
            </a:pPr>
            <a:r>
              <a:rPr lang="en-US" dirty="0"/>
              <a:t>Other times there are energy states an e- cannot inhabit </a:t>
            </a:r>
            <a:r>
              <a:rPr lang="en-US" dirty="0" err="1"/>
              <a:t>i.e</a:t>
            </a:r>
            <a:r>
              <a:rPr lang="en-US" dirty="0"/>
              <a:t> Bandgaps</a:t>
            </a:r>
          </a:p>
          <a:p>
            <a:pPr lvl="1"/>
            <a:endParaRPr lang="en-US" dirty="0"/>
          </a:p>
          <a:p>
            <a:pPr marL="285750" indent="-285750">
              <a:buFont typeface="Arial" panose="020B0604020202020204" pitchFamily="34" charset="0"/>
              <a:buChar char="•"/>
            </a:pPr>
            <a:r>
              <a:rPr lang="en-US" sz="2200" dirty="0">
                <a:solidFill>
                  <a:srgbClr val="00B050"/>
                </a:solidFill>
              </a:rPr>
              <a:t>Material fermi level bandgaps</a:t>
            </a:r>
          </a:p>
          <a:p>
            <a:pPr marL="742950" lvl="1" indent="-285750">
              <a:buFont typeface="Arial" panose="020B0604020202020204" pitchFamily="34" charset="0"/>
              <a:buChar char="•"/>
            </a:pPr>
            <a:r>
              <a:rPr lang="en-US" dirty="0"/>
              <a:t>Some materials have bandgaps between their fermi level and vacuum.</a:t>
            </a:r>
          </a:p>
          <a:p>
            <a:pPr marL="742950" lvl="1" indent="-285750">
              <a:buFont typeface="Arial" panose="020B0604020202020204" pitchFamily="34" charset="0"/>
              <a:buChar char="•"/>
            </a:pPr>
            <a:r>
              <a:rPr lang="en-US" dirty="0"/>
              <a:t>Insulators: have large gaps</a:t>
            </a:r>
          </a:p>
          <a:p>
            <a:pPr marL="742950" lvl="1" indent="-285750">
              <a:buFont typeface="Arial" panose="020B0604020202020204" pitchFamily="34" charset="0"/>
              <a:buChar char="•"/>
            </a:pPr>
            <a:r>
              <a:rPr lang="en-US" dirty="0"/>
              <a:t>Dielectrics: have relatively smaller gaps</a:t>
            </a:r>
          </a:p>
          <a:p>
            <a:pPr marL="742950" lvl="1" indent="-285750">
              <a:buFont typeface="Arial" panose="020B0604020202020204" pitchFamily="34" charset="0"/>
              <a:buChar char="•"/>
            </a:pPr>
            <a:r>
              <a:rPr lang="en-US" dirty="0"/>
              <a:t>Metals: have no gap</a:t>
            </a:r>
          </a:p>
          <a:p>
            <a:pPr lvl="1"/>
            <a:endParaRPr lang="en-US" dirty="0"/>
          </a:p>
          <a:p>
            <a:pPr marL="285750" indent="-285750">
              <a:buFont typeface="Arial" panose="020B0604020202020204" pitchFamily="34" charset="0"/>
              <a:buChar char="•"/>
            </a:pPr>
            <a:r>
              <a:rPr lang="en-US" dirty="0">
                <a:solidFill>
                  <a:srgbClr val="00B050"/>
                </a:solidFill>
              </a:rPr>
              <a:t>SIDE NOTE: Fermi levels in different material</a:t>
            </a:r>
          </a:p>
          <a:p>
            <a:pPr marL="742950" lvl="1" indent="-285750">
              <a:buFont typeface="Arial" panose="020B0604020202020204" pitchFamily="34" charset="0"/>
              <a:buChar char="•"/>
            </a:pPr>
            <a:r>
              <a:rPr lang="en-US" dirty="0"/>
              <a:t>When materials with different fermi levels are put in contact e-s flow until an equilibrium is reach</a:t>
            </a:r>
          </a:p>
          <a:p>
            <a:endParaRPr lang="en-US" dirty="0"/>
          </a:p>
        </p:txBody>
      </p:sp>
    </p:spTree>
    <p:extLst>
      <p:ext uri="{BB962C8B-B14F-4D97-AF65-F5344CB8AC3E}">
        <p14:creationId xmlns:p14="http://schemas.microsoft.com/office/powerpoint/2010/main" val="290313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56822-5EFE-586A-CA5C-35982BB8A290}"/>
              </a:ext>
            </a:extLst>
          </p:cNvPr>
          <p:cNvSpPr>
            <a:spLocks noGrp="1"/>
          </p:cNvSpPr>
          <p:nvPr>
            <p:ph type="title"/>
          </p:nvPr>
        </p:nvSpPr>
        <p:spPr/>
        <p:txBody>
          <a:bodyPr/>
          <a:lstStyle/>
          <a:p>
            <a:r>
              <a:rPr lang="en-US" dirty="0"/>
              <a:t>Types of field emission</a:t>
            </a:r>
          </a:p>
        </p:txBody>
      </p:sp>
      <p:pic>
        <p:nvPicPr>
          <p:cNvPr id="8" name="Content Placeholder 7">
            <a:extLst>
              <a:ext uri="{FF2B5EF4-FFF2-40B4-BE49-F238E27FC236}">
                <a16:creationId xmlns:a16="http://schemas.microsoft.com/office/drawing/2014/main" id="{C9281B49-3A8F-4E68-E86C-9596D6DAF814}"/>
              </a:ext>
            </a:extLst>
          </p:cNvPr>
          <p:cNvPicPr>
            <a:picLocks noGrp="1" noChangeAspect="1"/>
          </p:cNvPicPr>
          <p:nvPr>
            <p:ph idx="1"/>
          </p:nvPr>
        </p:nvPicPr>
        <p:blipFill rotWithShape="1">
          <a:blip r:embed="rId3"/>
          <a:srcRect t="7751"/>
          <a:stretch/>
        </p:blipFill>
        <p:spPr>
          <a:xfrm>
            <a:off x="5350933" y="67732"/>
            <a:ext cx="3725332" cy="3132667"/>
          </a:xfrm>
        </p:spPr>
      </p:pic>
      <p:sp>
        <p:nvSpPr>
          <p:cNvPr id="4" name="Date Placeholder 3">
            <a:extLst>
              <a:ext uri="{FF2B5EF4-FFF2-40B4-BE49-F238E27FC236}">
                <a16:creationId xmlns:a16="http://schemas.microsoft.com/office/drawing/2014/main" id="{61B1E780-A857-5214-E262-966F1EA164FF}"/>
              </a:ext>
            </a:extLst>
          </p:cNvPr>
          <p:cNvSpPr>
            <a:spLocks noGrp="1"/>
          </p:cNvSpPr>
          <p:nvPr>
            <p:ph type="dt" sz="half" idx="10"/>
          </p:nvPr>
        </p:nvSpPr>
        <p:spPr/>
        <p:txBody>
          <a:bodyPr/>
          <a:lstStyle/>
          <a:p>
            <a:r>
              <a:rPr lang="en-US"/>
              <a:t>Fall 2022</a:t>
            </a:r>
          </a:p>
        </p:txBody>
      </p:sp>
      <p:sp>
        <p:nvSpPr>
          <p:cNvPr id="5" name="Footer Placeholder 4">
            <a:extLst>
              <a:ext uri="{FF2B5EF4-FFF2-40B4-BE49-F238E27FC236}">
                <a16:creationId xmlns:a16="http://schemas.microsoft.com/office/drawing/2014/main" id="{1618C6A1-8B3D-EB73-90DB-65579AA64A5B}"/>
              </a:ext>
            </a:extLst>
          </p:cNvPr>
          <p:cNvSpPr>
            <a:spLocks noGrp="1"/>
          </p:cNvSpPr>
          <p:nvPr>
            <p:ph type="ftr" sz="quarter" idx="11"/>
          </p:nvPr>
        </p:nvSpPr>
        <p:spPr/>
        <p:txBody>
          <a:bodyPr/>
          <a:lstStyle/>
          <a:p>
            <a:r>
              <a:rPr lang="en-US" altLang="ja-JP" dirty="0"/>
              <a:t>Malachi Keener                                                                                 PHY862 "Accelerator Systems"  </a:t>
            </a:r>
            <a:endParaRPr lang="en-US" dirty="0"/>
          </a:p>
        </p:txBody>
      </p:sp>
      <p:sp>
        <p:nvSpPr>
          <p:cNvPr id="6" name="Slide Number Placeholder 5">
            <a:extLst>
              <a:ext uri="{FF2B5EF4-FFF2-40B4-BE49-F238E27FC236}">
                <a16:creationId xmlns:a16="http://schemas.microsoft.com/office/drawing/2014/main" id="{56A2513E-C15A-BEB4-808B-686BCEEB32A9}"/>
              </a:ext>
            </a:extLst>
          </p:cNvPr>
          <p:cNvSpPr>
            <a:spLocks noGrp="1"/>
          </p:cNvSpPr>
          <p:nvPr>
            <p:ph type="sldNum" sz="quarter" idx="12"/>
          </p:nvPr>
        </p:nvSpPr>
        <p:spPr/>
        <p:txBody>
          <a:bodyPr/>
          <a:lstStyle/>
          <a:p>
            <a:fld id="{5353B96F-9D7A-4A77-8C9F-7B3CC5514152}" type="slidenum">
              <a:rPr lang="en-US" smtClean="0"/>
              <a:pPr/>
              <a:t>5</a:t>
            </a:fld>
            <a:endParaRPr lang="en-US"/>
          </a:p>
        </p:txBody>
      </p:sp>
      <p:pic>
        <p:nvPicPr>
          <p:cNvPr id="14" name="Picture 13">
            <a:extLst>
              <a:ext uri="{FF2B5EF4-FFF2-40B4-BE49-F238E27FC236}">
                <a16:creationId xmlns:a16="http://schemas.microsoft.com/office/drawing/2014/main" id="{ECC1E3FC-53A6-95A8-9B39-4EF3277B1861}"/>
              </a:ext>
            </a:extLst>
          </p:cNvPr>
          <p:cNvPicPr>
            <a:picLocks noChangeAspect="1"/>
          </p:cNvPicPr>
          <p:nvPr/>
        </p:nvPicPr>
        <p:blipFill>
          <a:blip r:embed="rId4"/>
          <a:stretch>
            <a:fillRect/>
          </a:stretch>
        </p:blipFill>
        <p:spPr>
          <a:xfrm>
            <a:off x="5091975" y="3944939"/>
            <a:ext cx="3916499" cy="1207682"/>
          </a:xfrm>
          <a:prstGeom prst="rect">
            <a:avLst/>
          </a:prstGeom>
        </p:spPr>
      </p:pic>
      <p:sp>
        <p:nvSpPr>
          <p:cNvPr id="15" name="TextBox 14">
            <a:extLst>
              <a:ext uri="{FF2B5EF4-FFF2-40B4-BE49-F238E27FC236}">
                <a16:creationId xmlns:a16="http://schemas.microsoft.com/office/drawing/2014/main" id="{E7A8DB5B-8A25-C028-F60C-BCEC534678C9}"/>
              </a:ext>
            </a:extLst>
          </p:cNvPr>
          <p:cNvSpPr txBox="1"/>
          <p:nvPr/>
        </p:nvSpPr>
        <p:spPr>
          <a:xfrm>
            <a:off x="657225" y="1024467"/>
            <a:ext cx="4854575" cy="5386090"/>
          </a:xfrm>
          <a:prstGeom prst="rect">
            <a:avLst/>
          </a:prstGeom>
          <a:noFill/>
        </p:spPr>
        <p:txBody>
          <a:bodyPr wrap="square" rtlCol="0">
            <a:spAutoFit/>
          </a:bodyPr>
          <a:lstStyle/>
          <a:p>
            <a:pPr marL="285750" indent="-285750">
              <a:buFont typeface="Arial" panose="020B0604020202020204" pitchFamily="34" charset="0"/>
              <a:buChar char="•"/>
            </a:pPr>
            <a:r>
              <a:rPr lang="en-US" sz="2200" dirty="0">
                <a:solidFill>
                  <a:srgbClr val="00B050"/>
                </a:solidFill>
              </a:rPr>
              <a:t>Each emission type requires excitation energy</a:t>
            </a:r>
          </a:p>
          <a:p>
            <a:pPr marL="742950" lvl="1" indent="-285750">
              <a:buFont typeface="Arial" panose="020B0604020202020204" pitchFamily="34" charset="0"/>
              <a:buChar char="•"/>
            </a:pPr>
            <a:r>
              <a:rPr lang="en-US" dirty="0"/>
              <a:t>Thermionic- Heat</a:t>
            </a:r>
          </a:p>
          <a:p>
            <a:pPr marL="742950" lvl="1" indent="-285750">
              <a:buFont typeface="Arial" panose="020B0604020202020204" pitchFamily="34" charset="0"/>
              <a:buChar char="•"/>
            </a:pPr>
            <a:r>
              <a:rPr lang="en-US" dirty="0"/>
              <a:t>Photoelectric- light photons</a:t>
            </a:r>
          </a:p>
          <a:p>
            <a:pPr marL="742950" lvl="1" indent="-285750">
              <a:buFont typeface="Arial" panose="020B0604020202020204" pitchFamily="34" charset="0"/>
              <a:buChar char="•"/>
            </a:pPr>
            <a:r>
              <a:rPr lang="en-US" dirty="0"/>
              <a:t>Field emission- High Electric field</a:t>
            </a:r>
          </a:p>
          <a:p>
            <a:pPr lvl="1"/>
            <a:endParaRPr lang="en-US" sz="2000" dirty="0"/>
          </a:p>
          <a:p>
            <a:pPr marL="285750" indent="-285750">
              <a:buFont typeface="Arial" panose="020B0604020202020204" pitchFamily="34" charset="0"/>
              <a:buChar char="•"/>
            </a:pPr>
            <a:r>
              <a:rPr lang="en-US" sz="2200" dirty="0">
                <a:solidFill>
                  <a:srgbClr val="00B050"/>
                </a:solidFill>
              </a:rPr>
              <a:t>Emittance</a:t>
            </a:r>
          </a:p>
          <a:p>
            <a:pPr marL="742950" lvl="1" indent="-285750">
              <a:buFont typeface="Arial" panose="020B0604020202020204" pitchFamily="34" charset="0"/>
              <a:buChar char="•"/>
            </a:pPr>
            <a:r>
              <a:rPr lang="en-US" dirty="0"/>
              <a:t>Area occupied by beam in a position/ momentum phase space. </a:t>
            </a:r>
          </a:p>
          <a:p>
            <a:pPr marL="742950" lvl="1" indent="-285750">
              <a:buFont typeface="Arial" panose="020B0604020202020204" pitchFamily="34" charset="0"/>
              <a:buChar char="•"/>
            </a:pPr>
            <a:r>
              <a:rPr lang="en-US" dirty="0"/>
              <a:t>Beam size x Divergence </a:t>
            </a:r>
          </a:p>
          <a:p>
            <a:pPr marL="742950" lvl="1" indent="-285750">
              <a:buFont typeface="Arial" panose="020B0604020202020204" pitchFamily="34" charset="0"/>
              <a:buChar char="•"/>
            </a:pPr>
            <a:r>
              <a:rPr lang="en-US" dirty="0"/>
              <a:t>Thermionic emission closely related to heat energy</a:t>
            </a:r>
          </a:p>
          <a:p>
            <a:endParaRPr lang="en-US" sz="2000" dirty="0"/>
          </a:p>
          <a:p>
            <a:pPr marL="285750" indent="-285750">
              <a:buFont typeface="Arial" panose="020B0604020202020204" pitchFamily="34" charset="0"/>
              <a:buChar char="•"/>
            </a:pPr>
            <a:r>
              <a:rPr lang="en-US" sz="2200" dirty="0">
                <a:solidFill>
                  <a:srgbClr val="00B050"/>
                </a:solidFill>
              </a:rPr>
              <a:t>Perveance</a:t>
            </a:r>
          </a:p>
          <a:p>
            <a:pPr marL="742950" lvl="1" indent="-285750">
              <a:buFont typeface="Arial" panose="020B0604020202020204" pitchFamily="34" charset="0"/>
              <a:buChar char="•"/>
            </a:pPr>
            <a:r>
              <a:rPr lang="en-US" dirty="0"/>
              <a:t>Space charge created by extracted e- limits number of additional e- that can be extracted</a:t>
            </a:r>
          </a:p>
          <a:p>
            <a:endParaRPr lang="en-US" dirty="0"/>
          </a:p>
        </p:txBody>
      </p:sp>
    </p:spTree>
    <p:extLst>
      <p:ext uri="{BB962C8B-B14F-4D97-AF65-F5344CB8AC3E}">
        <p14:creationId xmlns:p14="http://schemas.microsoft.com/office/powerpoint/2010/main" val="2929983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7A922-8C03-DB2E-8C35-F27DAC00B156}"/>
              </a:ext>
            </a:extLst>
          </p:cNvPr>
          <p:cNvSpPr>
            <a:spLocks noGrp="1"/>
          </p:cNvSpPr>
          <p:nvPr>
            <p:ph type="title"/>
          </p:nvPr>
        </p:nvSpPr>
        <p:spPr/>
        <p:txBody>
          <a:bodyPr/>
          <a:lstStyle/>
          <a:p>
            <a:r>
              <a:rPr lang="en-US" dirty="0"/>
              <a:t>Thermionic</a:t>
            </a:r>
          </a:p>
        </p:txBody>
      </p:sp>
      <p:pic>
        <p:nvPicPr>
          <p:cNvPr id="8" name="Content Placeholder 7">
            <a:extLst>
              <a:ext uri="{FF2B5EF4-FFF2-40B4-BE49-F238E27FC236}">
                <a16:creationId xmlns:a16="http://schemas.microsoft.com/office/drawing/2014/main" id="{1652CD77-713B-9CD0-EE40-806948242BB0}"/>
              </a:ext>
            </a:extLst>
          </p:cNvPr>
          <p:cNvPicPr>
            <a:picLocks noGrp="1" noChangeAspect="1"/>
          </p:cNvPicPr>
          <p:nvPr>
            <p:ph idx="1"/>
          </p:nvPr>
        </p:nvPicPr>
        <p:blipFill>
          <a:blip r:embed="rId3"/>
          <a:stretch>
            <a:fillRect/>
          </a:stretch>
        </p:blipFill>
        <p:spPr>
          <a:xfrm>
            <a:off x="5940412" y="274637"/>
            <a:ext cx="2853808" cy="2045229"/>
          </a:xfrm>
        </p:spPr>
      </p:pic>
      <p:sp>
        <p:nvSpPr>
          <p:cNvPr id="4" name="Date Placeholder 3">
            <a:extLst>
              <a:ext uri="{FF2B5EF4-FFF2-40B4-BE49-F238E27FC236}">
                <a16:creationId xmlns:a16="http://schemas.microsoft.com/office/drawing/2014/main" id="{1B20079A-321E-6D48-35F4-2AB422D3E19B}"/>
              </a:ext>
            </a:extLst>
          </p:cNvPr>
          <p:cNvSpPr>
            <a:spLocks noGrp="1"/>
          </p:cNvSpPr>
          <p:nvPr>
            <p:ph type="dt" sz="half" idx="10"/>
          </p:nvPr>
        </p:nvSpPr>
        <p:spPr/>
        <p:txBody>
          <a:bodyPr/>
          <a:lstStyle/>
          <a:p>
            <a:r>
              <a:rPr lang="en-US"/>
              <a:t>Fall 2022</a:t>
            </a:r>
          </a:p>
        </p:txBody>
      </p:sp>
      <p:sp>
        <p:nvSpPr>
          <p:cNvPr id="5" name="Footer Placeholder 4">
            <a:extLst>
              <a:ext uri="{FF2B5EF4-FFF2-40B4-BE49-F238E27FC236}">
                <a16:creationId xmlns:a16="http://schemas.microsoft.com/office/drawing/2014/main" id="{252CCB75-BA69-1DFB-CA4A-5EDDFFBE3117}"/>
              </a:ext>
            </a:extLst>
          </p:cNvPr>
          <p:cNvSpPr>
            <a:spLocks noGrp="1"/>
          </p:cNvSpPr>
          <p:nvPr>
            <p:ph type="ftr" sz="quarter" idx="11"/>
          </p:nvPr>
        </p:nvSpPr>
        <p:spPr/>
        <p:txBody>
          <a:bodyPr/>
          <a:lstStyle/>
          <a:p>
            <a:r>
              <a:rPr lang="en-US" altLang="ja-JP" dirty="0"/>
              <a:t>Malachi Keener                                                                             PHY862 "Accelerator Systems"  </a:t>
            </a:r>
            <a:endParaRPr lang="en-US" dirty="0"/>
          </a:p>
        </p:txBody>
      </p:sp>
      <p:sp>
        <p:nvSpPr>
          <p:cNvPr id="6" name="Slide Number Placeholder 5">
            <a:extLst>
              <a:ext uri="{FF2B5EF4-FFF2-40B4-BE49-F238E27FC236}">
                <a16:creationId xmlns:a16="http://schemas.microsoft.com/office/drawing/2014/main" id="{466D1F23-0165-6E47-FF06-8D73D69C0193}"/>
              </a:ext>
            </a:extLst>
          </p:cNvPr>
          <p:cNvSpPr>
            <a:spLocks noGrp="1"/>
          </p:cNvSpPr>
          <p:nvPr>
            <p:ph type="sldNum" sz="quarter" idx="12"/>
          </p:nvPr>
        </p:nvSpPr>
        <p:spPr/>
        <p:txBody>
          <a:bodyPr/>
          <a:lstStyle/>
          <a:p>
            <a:fld id="{5353B96F-9D7A-4A77-8C9F-7B3CC5514152}" type="slidenum">
              <a:rPr lang="en-US" smtClean="0"/>
              <a:pPr/>
              <a:t>6</a:t>
            </a:fld>
            <a:endParaRPr lang="en-US"/>
          </a:p>
        </p:txBody>
      </p:sp>
      <p:pic>
        <p:nvPicPr>
          <p:cNvPr id="9" name="Picture 8">
            <a:extLst>
              <a:ext uri="{FF2B5EF4-FFF2-40B4-BE49-F238E27FC236}">
                <a16:creationId xmlns:a16="http://schemas.microsoft.com/office/drawing/2014/main" id="{CEC8F44A-0985-3E62-930A-5ED1105406B1}"/>
              </a:ext>
            </a:extLst>
          </p:cNvPr>
          <p:cNvPicPr>
            <a:picLocks noChangeAspect="1"/>
          </p:cNvPicPr>
          <p:nvPr/>
        </p:nvPicPr>
        <p:blipFill rotWithShape="1">
          <a:blip r:embed="rId4"/>
          <a:srcRect t="41021"/>
          <a:stretch/>
        </p:blipFill>
        <p:spPr>
          <a:xfrm>
            <a:off x="2761695" y="5248549"/>
            <a:ext cx="5466343" cy="680940"/>
          </a:xfrm>
          <a:prstGeom prst="rect">
            <a:avLst/>
          </a:prstGeom>
        </p:spPr>
      </p:pic>
      <p:pic>
        <p:nvPicPr>
          <p:cNvPr id="11" name="Picture 10">
            <a:extLst>
              <a:ext uri="{FF2B5EF4-FFF2-40B4-BE49-F238E27FC236}">
                <a16:creationId xmlns:a16="http://schemas.microsoft.com/office/drawing/2014/main" id="{CDE9551D-6EAC-871F-A1BE-855164F29A37}"/>
              </a:ext>
            </a:extLst>
          </p:cNvPr>
          <p:cNvPicPr>
            <a:picLocks noChangeAspect="1"/>
          </p:cNvPicPr>
          <p:nvPr/>
        </p:nvPicPr>
        <p:blipFill>
          <a:blip r:embed="rId5"/>
          <a:stretch>
            <a:fillRect/>
          </a:stretch>
        </p:blipFill>
        <p:spPr>
          <a:xfrm>
            <a:off x="5836200" y="2530480"/>
            <a:ext cx="2966487" cy="2718069"/>
          </a:xfrm>
          <a:prstGeom prst="rect">
            <a:avLst/>
          </a:prstGeom>
        </p:spPr>
      </p:pic>
      <p:sp>
        <p:nvSpPr>
          <p:cNvPr id="12" name="TextBox 11">
            <a:extLst>
              <a:ext uri="{FF2B5EF4-FFF2-40B4-BE49-F238E27FC236}">
                <a16:creationId xmlns:a16="http://schemas.microsoft.com/office/drawing/2014/main" id="{98D861FD-5BE7-3C7C-40C7-1616F007A417}"/>
              </a:ext>
            </a:extLst>
          </p:cNvPr>
          <p:cNvSpPr txBox="1"/>
          <p:nvPr/>
        </p:nvSpPr>
        <p:spPr>
          <a:xfrm>
            <a:off x="575733" y="1058333"/>
            <a:ext cx="4919134" cy="4216539"/>
          </a:xfrm>
          <a:prstGeom prst="rect">
            <a:avLst/>
          </a:prstGeom>
          <a:noFill/>
        </p:spPr>
        <p:txBody>
          <a:bodyPr wrap="square" rtlCol="0">
            <a:spAutoFit/>
          </a:bodyPr>
          <a:lstStyle/>
          <a:p>
            <a:pPr marL="285750" indent="-285750">
              <a:buFont typeface="Arial" panose="020B0604020202020204" pitchFamily="34" charset="0"/>
              <a:buChar char="•"/>
            </a:pPr>
            <a:r>
              <a:rPr lang="en-US" sz="2200" dirty="0">
                <a:solidFill>
                  <a:srgbClr val="00B050"/>
                </a:solidFill>
              </a:rPr>
              <a:t>How heat is used?</a:t>
            </a:r>
          </a:p>
          <a:p>
            <a:pPr marL="742950" lvl="1" indent="-285750">
              <a:buFont typeface="Arial" panose="020B0604020202020204" pitchFamily="34" charset="0"/>
              <a:buChar char="•"/>
            </a:pPr>
            <a:r>
              <a:rPr lang="en-US" dirty="0"/>
              <a:t>Heat is added to a material decreasing its work function. </a:t>
            </a:r>
          </a:p>
          <a:p>
            <a:pPr lvl="1"/>
            <a:endParaRPr lang="en-US" dirty="0"/>
          </a:p>
          <a:p>
            <a:pPr marL="285750" indent="-285750">
              <a:buFont typeface="Arial" panose="020B0604020202020204" pitchFamily="34" charset="0"/>
              <a:buChar char="•"/>
            </a:pPr>
            <a:r>
              <a:rPr lang="en-US" sz="2200" dirty="0">
                <a:solidFill>
                  <a:srgbClr val="00B050"/>
                </a:solidFill>
              </a:rPr>
              <a:t>Current produced</a:t>
            </a:r>
          </a:p>
          <a:p>
            <a:pPr marL="742950" lvl="1" indent="-285750">
              <a:buFont typeface="Arial" panose="020B0604020202020204" pitchFamily="34" charset="0"/>
              <a:buChar char="•"/>
            </a:pPr>
            <a:r>
              <a:rPr lang="en-US" dirty="0"/>
              <a:t>Current exponentially related to heat energy applied.</a:t>
            </a:r>
          </a:p>
          <a:p>
            <a:pPr lvl="1"/>
            <a:endParaRPr lang="en-US" sz="2000" dirty="0"/>
          </a:p>
          <a:p>
            <a:pPr marL="285750" indent="-285750">
              <a:buFont typeface="Arial" panose="020B0604020202020204" pitchFamily="34" charset="0"/>
              <a:buChar char="•"/>
            </a:pPr>
            <a:r>
              <a:rPr lang="en-US" sz="2200" dirty="0">
                <a:solidFill>
                  <a:srgbClr val="00B050"/>
                </a:solidFill>
              </a:rPr>
              <a:t>Energy spread</a:t>
            </a:r>
          </a:p>
          <a:p>
            <a:pPr marL="742950" lvl="1" indent="-285750">
              <a:buFont typeface="Arial" panose="020B0604020202020204" pitchFamily="34" charset="0"/>
              <a:buChar char="•"/>
            </a:pPr>
            <a:r>
              <a:rPr lang="en-US" dirty="0"/>
              <a:t>Energy spread varies widely from cold to hot (bound vs unbound)</a:t>
            </a:r>
          </a:p>
          <a:p>
            <a:pPr marL="742950" lvl="1" indent="-285750">
              <a:buFont typeface="Arial" panose="020B0604020202020204" pitchFamily="34" charset="0"/>
              <a:buChar char="•"/>
            </a:pPr>
            <a:r>
              <a:rPr lang="en-US" dirty="0"/>
              <a:t>Initial spread in transverse direction gives angular divergence</a:t>
            </a:r>
            <a:endParaRPr lang="en-US" sz="2000" dirty="0">
              <a:solidFill>
                <a:srgbClr val="00B050"/>
              </a:solidFill>
            </a:endParaRPr>
          </a:p>
          <a:p>
            <a:endParaRPr lang="en-US" sz="2000" dirty="0">
              <a:solidFill>
                <a:srgbClr val="00B050"/>
              </a:solidFill>
            </a:endParaRPr>
          </a:p>
        </p:txBody>
      </p:sp>
    </p:spTree>
    <p:extLst>
      <p:ext uri="{BB962C8B-B14F-4D97-AF65-F5344CB8AC3E}">
        <p14:creationId xmlns:p14="http://schemas.microsoft.com/office/powerpoint/2010/main" val="71880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69CC-F7B4-9E94-E0BA-CCA01DC04C36}"/>
              </a:ext>
            </a:extLst>
          </p:cNvPr>
          <p:cNvSpPr>
            <a:spLocks noGrp="1"/>
          </p:cNvSpPr>
          <p:nvPr>
            <p:ph type="title"/>
          </p:nvPr>
        </p:nvSpPr>
        <p:spPr/>
        <p:txBody>
          <a:bodyPr/>
          <a:lstStyle/>
          <a:p>
            <a:r>
              <a:rPr lang="en-US" dirty="0"/>
              <a:t>Photoemission</a:t>
            </a:r>
          </a:p>
        </p:txBody>
      </p:sp>
      <p:sp>
        <p:nvSpPr>
          <p:cNvPr id="4" name="Date Placeholder 3">
            <a:extLst>
              <a:ext uri="{FF2B5EF4-FFF2-40B4-BE49-F238E27FC236}">
                <a16:creationId xmlns:a16="http://schemas.microsoft.com/office/drawing/2014/main" id="{FCBF002D-31EF-C082-B76C-C9833848EAF9}"/>
              </a:ext>
            </a:extLst>
          </p:cNvPr>
          <p:cNvSpPr>
            <a:spLocks noGrp="1"/>
          </p:cNvSpPr>
          <p:nvPr>
            <p:ph type="dt" sz="half" idx="10"/>
          </p:nvPr>
        </p:nvSpPr>
        <p:spPr/>
        <p:txBody>
          <a:bodyPr/>
          <a:lstStyle/>
          <a:p>
            <a:r>
              <a:rPr lang="en-US"/>
              <a:t>Fall 2022</a:t>
            </a:r>
          </a:p>
        </p:txBody>
      </p:sp>
      <p:sp>
        <p:nvSpPr>
          <p:cNvPr id="5" name="Footer Placeholder 4">
            <a:extLst>
              <a:ext uri="{FF2B5EF4-FFF2-40B4-BE49-F238E27FC236}">
                <a16:creationId xmlns:a16="http://schemas.microsoft.com/office/drawing/2014/main" id="{98B488E4-7941-4F72-8D38-1ABBA644FC45}"/>
              </a:ext>
            </a:extLst>
          </p:cNvPr>
          <p:cNvSpPr>
            <a:spLocks noGrp="1"/>
          </p:cNvSpPr>
          <p:nvPr>
            <p:ph type="ftr" sz="quarter" idx="11"/>
          </p:nvPr>
        </p:nvSpPr>
        <p:spPr/>
        <p:txBody>
          <a:bodyPr/>
          <a:lstStyle/>
          <a:p>
            <a:r>
              <a:rPr lang="en-US" altLang="ja-JP" dirty="0"/>
              <a:t>Malachi Keener                                                                               PHY862 "Accelerator Systems"  </a:t>
            </a:r>
            <a:endParaRPr lang="en-US" dirty="0"/>
          </a:p>
        </p:txBody>
      </p:sp>
      <p:sp>
        <p:nvSpPr>
          <p:cNvPr id="6" name="Slide Number Placeholder 5">
            <a:extLst>
              <a:ext uri="{FF2B5EF4-FFF2-40B4-BE49-F238E27FC236}">
                <a16:creationId xmlns:a16="http://schemas.microsoft.com/office/drawing/2014/main" id="{7DB4BDB0-C3B4-70F4-726D-B5FB27084846}"/>
              </a:ext>
            </a:extLst>
          </p:cNvPr>
          <p:cNvSpPr>
            <a:spLocks noGrp="1"/>
          </p:cNvSpPr>
          <p:nvPr>
            <p:ph type="sldNum" sz="quarter" idx="12"/>
          </p:nvPr>
        </p:nvSpPr>
        <p:spPr/>
        <p:txBody>
          <a:bodyPr/>
          <a:lstStyle/>
          <a:p>
            <a:fld id="{5353B96F-9D7A-4A77-8C9F-7B3CC5514152}" type="slidenum">
              <a:rPr lang="en-US" smtClean="0"/>
              <a:pPr/>
              <a:t>7</a:t>
            </a:fld>
            <a:endParaRPr lang="en-US"/>
          </a:p>
        </p:txBody>
      </p:sp>
      <p:pic>
        <p:nvPicPr>
          <p:cNvPr id="10" name="Picture 9">
            <a:extLst>
              <a:ext uri="{FF2B5EF4-FFF2-40B4-BE49-F238E27FC236}">
                <a16:creationId xmlns:a16="http://schemas.microsoft.com/office/drawing/2014/main" id="{566C5C4F-25EC-2414-2989-BB3F00E604EC}"/>
              </a:ext>
            </a:extLst>
          </p:cNvPr>
          <p:cNvPicPr>
            <a:picLocks noChangeAspect="1"/>
          </p:cNvPicPr>
          <p:nvPr/>
        </p:nvPicPr>
        <p:blipFill>
          <a:blip r:embed="rId3"/>
          <a:stretch>
            <a:fillRect/>
          </a:stretch>
        </p:blipFill>
        <p:spPr>
          <a:xfrm>
            <a:off x="5080228" y="2969887"/>
            <a:ext cx="3860343" cy="3281304"/>
          </a:xfrm>
          <a:prstGeom prst="rect">
            <a:avLst/>
          </a:prstGeom>
        </p:spPr>
      </p:pic>
      <p:pic>
        <p:nvPicPr>
          <p:cNvPr id="13" name="Content Placeholder 12">
            <a:extLst>
              <a:ext uri="{FF2B5EF4-FFF2-40B4-BE49-F238E27FC236}">
                <a16:creationId xmlns:a16="http://schemas.microsoft.com/office/drawing/2014/main" id="{B2C585B4-8C83-1E3C-C538-7A292A3D449A}"/>
              </a:ext>
            </a:extLst>
          </p:cNvPr>
          <p:cNvPicPr>
            <a:picLocks noGrp="1" noChangeAspect="1"/>
          </p:cNvPicPr>
          <p:nvPr>
            <p:ph idx="1"/>
          </p:nvPr>
        </p:nvPicPr>
        <p:blipFill>
          <a:blip r:embed="rId4"/>
          <a:stretch>
            <a:fillRect/>
          </a:stretch>
        </p:blipFill>
        <p:spPr>
          <a:xfrm>
            <a:off x="5159924" y="956323"/>
            <a:ext cx="3450676" cy="1448210"/>
          </a:xfrm>
        </p:spPr>
      </p:pic>
      <p:sp>
        <p:nvSpPr>
          <p:cNvPr id="14" name="TextBox 13">
            <a:extLst>
              <a:ext uri="{FF2B5EF4-FFF2-40B4-BE49-F238E27FC236}">
                <a16:creationId xmlns:a16="http://schemas.microsoft.com/office/drawing/2014/main" id="{4961E8E3-ACFD-EC0B-DE53-C3E56AFE5635}"/>
              </a:ext>
            </a:extLst>
          </p:cNvPr>
          <p:cNvSpPr txBox="1"/>
          <p:nvPr/>
        </p:nvSpPr>
        <p:spPr>
          <a:xfrm>
            <a:off x="601361" y="1331175"/>
            <a:ext cx="4478867" cy="4493538"/>
          </a:xfrm>
          <a:prstGeom prst="rect">
            <a:avLst/>
          </a:prstGeom>
          <a:noFill/>
        </p:spPr>
        <p:txBody>
          <a:bodyPr wrap="square" rtlCol="0">
            <a:spAutoFit/>
          </a:bodyPr>
          <a:lstStyle/>
          <a:p>
            <a:pPr marL="285750" indent="-285750">
              <a:buFont typeface="Arial" panose="020B0604020202020204" pitchFamily="34" charset="0"/>
              <a:buChar char="•"/>
            </a:pPr>
            <a:r>
              <a:rPr lang="en-US" sz="2200" dirty="0">
                <a:solidFill>
                  <a:srgbClr val="00B050"/>
                </a:solidFill>
              </a:rPr>
              <a:t>Photoelectric emission</a:t>
            </a:r>
          </a:p>
          <a:p>
            <a:pPr marL="742950" lvl="1" indent="-285750">
              <a:buFont typeface="Arial" panose="020B0604020202020204" pitchFamily="34" charset="0"/>
              <a:buChar char="•"/>
            </a:pPr>
            <a:r>
              <a:rPr lang="en-US" dirty="0"/>
              <a:t>A Photon strikes a material causing it to emit an electron </a:t>
            </a:r>
          </a:p>
          <a:p>
            <a:pPr lvl="1"/>
            <a:endParaRPr lang="en-US" dirty="0"/>
          </a:p>
          <a:p>
            <a:pPr marL="285750" indent="-285750">
              <a:buFont typeface="Arial" panose="020B0604020202020204" pitchFamily="34" charset="0"/>
              <a:buChar char="•"/>
            </a:pPr>
            <a:r>
              <a:rPr lang="en-US" sz="2200" dirty="0">
                <a:solidFill>
                  <a:srgbClr val="00B050"/>
                </a:solidFill>
              </a:rPr>
              <a:t>Energy Requirements</a:t>
            </a:r>
          </a:p>
          <a:p>
            <a:pPr marL="742950" lvl="1" indent="-285750">
              <a:buFont typeface="Arial" panose="020B0604020202020204" pitchFamily="34" charset="0"/>
              <a:buChar char="•"/>
            </a:pPr>
            <a:r>
              <a:rPr lang="en-US" dirty="0"/>
              <a:t>Energy of photon must be enough to overcome the work function and provide enough kinetic energy to escape the barrier. </a:t>
            </a:r>
          </a:p>
          <a:p>
            <a:endParaRPr lang="en-US" sz="2200" dirty="0"/>
          </a:p>
          <a:p>
            <a:pPr marL="285750" indent="-285750">
              <a:buFont typeface="Arial" panose="020B0604020202020204" pitchFamily="34" charset="0"/>
              <a:buChar char="•"/>
            </a:pPr>
            <a:r>
              <a:rPr lang="en-US" sz="2200" dirty="0">
                <a:solidFill>
                  <a:srgbClr val="00B050"/>
                </a:solidFill>
              </a:rPr>
              <a:t>Scattering</a:t>
            </a:r>
          </a:p>
          <a:p>
            <a:pPr marL="742950" lvl="1" indent="-285750">
              <a:buFont typeface="Arial" panose="020B0604020202020204" pitchFamily="34" charset="0"/>
              <a:buChar char="•"/>
            </a:pPr>
            <a:r>
              <a:rPr lang="en-US" dirty="0"/>
              <a:t>Electron- Electron</a:t>
            </a:r>
          </a:p>
          <a:p>
            <a:pPr marL="742950" lvl="1" indent="-285750">
              <a:buFont typeface="Arial" panose="020B0604020202020204" pitchFamily="34" charset="0"/>
              <a:buChar char="•"/>
            </a:pPr>
            <a:r>
              <a:rPr lang="en-US" dirty="0"/>
              <a:t>Electron-phonon</a:t>
            </a:r>
          </a:p>
          <a:p>
            <a:pPr marL="742950" lvl="1" indent="-285750">
              <a:buFont typeface="Arial" panose="020B0604020202020204" pitchFamily="34" charset="0"/>
              <a:buChar char="•"/>
            </a:pPr>
            <a:endParaRPr lang="en-US" dirty="0">
              <a:solidFill>
                <a:srgbClr val="00B050"/>
              </a:solidFill>
            </a:endParaRPr>
          </a:p>
          <a:p>
            <a:endParaRPr lang="en-US" dirty="0"/>
          </a:p>
        </p:txBody>
      </p:sp>
    </p:spTree>
    <p:extLst>
      <p:ext uri="{BB962C8B-B14F-4D97-AF65-F5344CB8AC3E}">
        <p14:creationId xmlns:p14="http://schemas.microsoft.com/office/powerpoint/2010/main" val="910629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45B89-8049-D6D3-EE01-F6C4D950B3F9}"/>
              </a:ext>
            </a:extLst>
          </p:cNvPr>
          <p:cNvSpPr>
            <a:spLocks noGrp="1"/>
          </p:cNvSpPr>
          <p:nvPr>
            <p:ph type="title"/>
          </p:nvPr>
        </p:nvSpPr>
        <p:spPr/>
        <p:txBody>
          <a:bodyPr/>
          <a:lstStyle/>
          <a:p>
            <a:r>
              <a:rPr lang="en-US" dirty="0"/>
              <a:t>Often used materials</a:t>
            </a:r>
          </a:p>
        </p:txBody>
      </p:sp>
      <p:pic>
        <p:nvPicPr>
          <p:cNvPr id="9" name="Content Placeholder 8">
            <a:extLst>
              <a:ext uri="{FF2B5EF4-FFF2-40B4-BE49-F238E27FC236}">
                <a16:creationId xmlns:a16="http://schemas.microsoft.com/office/drawing/2014/main" id="{E1DAFF57-13F9-A704-6F88-A3CEA4A523D8}"/>
              </a:ext>
            </a:extLst>
          </p:cNvPr>
          <p:cNvPicPr>
            <a:picLocks noGrp="1" noChangeAspect="1"/>
          </p:cNvPicPr>
          <p:nvPr>
            <p:ph idx="1"/>
          </p:nvPr>
        </p:nvPicPr>
        <p:blipFill>
          <a:blip r:embed="rId3"/>
          <a:stretch>
            <a:fillRect/>
          </a:stretch>
        </p:blipFill>
        <p:spPr>
          <a:xfrm>
            <a:off x="5495741" y="3793067"/>
            <a:ext cx="3499034" cy="2226695"/>
          </a:xfrm>
        </p:spPr>
      </p:pic>
      <p:sp>
        <p:nvSpPr>
          <p:cNvPr id="4" name="Date Placeholder 3">
            <a:extLst>
              <a:ext uri="{FF2B5EF4-FFF2-40B4-BE49-F238E27FC236}">
                <a16:creationId xmlns:a16="http://schemas.microsoft.com/office/drawing/2014/main" id="{8A3E56B0-6EEB-3770-A090-18E4AB0647A0}"/>
              </a:ext>
            </a:extLst>
          </p:cNvPr>
          <p:cNvSpPr>
            <a:spLocks noGrp="1"/>
          </p:cNvSpPr>
          <p:nvPr>
            <p:ph type="dt" sz="half" idx="10"/>
          </p:nvPr>
        </p:nvSpPr>
        <p:spPr/>
        <p:txBody>
          <a:bodyPr/>
          <a:lstStyle/>
          <a:p>
            <a:r>
              <a:rPr lang="en-US"/>
              <a:t>Fall 2022</a:t>
            </a:r>
          </a:p>
        </p:txBody>
      </p:sp>
      <p:sp>
        <p:nvSpPr>
          <p:cNvPr id="5" name="Footer Placeholder 4">
            <a:extLst>
              <a:ext uri="{FF2B5EF4-FFF2-40B4-BE49-F238E27FC236}">
                <a16:creationId xmlns:a16="http://schemas.microsoft.com/office/drawing/2014/main" id="{15EA3ED9-4753-831D-B93F-6E04B6F0F7C9}"/>
              </a:ext>
            </a:extLst>
          </p:cNvPr>
          <p:cNvSpPr>
            <a:spLocks noGrp="1"/>
          </p:cNvSpPr>
          <p:nvPr>
            <p:ph type="ftr" sz="quarter" idx="11"/>
          </p:nvPr>
        </p:nvSpPr>
        <p:spPr/>
        <p:txBody>
          <a:bodyPr/>
          <a:lstStyle/>
          <a:p>
            <a:r>
              <a:rPr lang="en-US" altLang="ja-JP" dirty="0"/>
              <a:t>Malachi Keener                                                                                 PHY862 "Accelerator Systems"  </a:t>
            </a:r>
            <a:endParaRPr lang="en-US" dirty="0"/>
          </a:p>
        </p:txBody>
      </p:sp>
      <p:sp>
        <p:nvSpPr>
          <p:cNvPr id="6" name="Slide Number Placeholder 5">
            <a:extLst>
              <a:ext uri="{FF2B5EF4-FFF2-40B4-BE49-F238E27FC236}">
                <a16:creationId xmlns:a16="http://schemas.microsoft.com/office/drawing/2014/main" id="{308A0637-6F29-5A49-A837-716963DA2515}"/>
              </a:ext>
            </a:extLst>
          </p:cNvPr>
          <p:cNvSpPr>
            <a:spLocks noGrp="1"/>
          </p:cNvSpPr>
          <p:nvPr>
            <p:ph type="sldNum" sz="quarter" idx="12"/>
          </p:nvPr>
        </p:nvSpPr>
        <p:spPr/>
        <p:txBody>
          <a:bodyPr/>
          <a:lstStyle/>
          <a:p>
            <a:fld id="{5353B96F-9D7A-4A77-8C9F-7B3CC5514152}" type="slidenum">
              <a:rPr lang="en-US" smtClean="0"/>
              <a:pPr/>
              <a:t>8</a:t>
            </a:fld>
            <a:endParaRPr lang="en-US"/>
          </a:p>
        </p:txBody>
      </p:sp>
      <p:pic>
        <p:nvPicPr>
          <p:cNvPr id="11" name="Picture 10">
            <a:extLst>
              <a:ext uri="{FF2B5EF4-FFF2-40B4-BE49-F238E27FC236}">
                <a16:creationId xmlns:a16="http://schemas.microsoft.com/office/drawing/2014/main" id="{F6F6859A-B253-92FA-738E-7AA1353600E3}"/>
              </a:ext>
            </a:extLst>
          </p:cNvPr>
          <p:cNvPicPr>
            <a:picLocks noChangeAspect="1"/>
          </p:cNvPicPr>
          <p:nvPr/>
        </p:nvPicPr>
        <p:blipFill>
          <a:blip r:embed="rId4"/>
          <a:stretch>
            <a:fillRect/>
          </a:stretch>
        </p:blipFill>
        <p:spPr>
          <a:xfrm>
            <a:off x="5577515" y="796589"/>
            <a:ext cx="3440704" cy="2632411"/>
          </a:xfrm>
          <a:prstGeom prst="rect">
            <a:avLst/>
          </a:prstGeom>
        </p:spPr>
      </p:pic>
      <p:sp>
        <p:nvSpPr>
          <p:cNvPr id="12" name="TextBox 11">
            <a:extLst>
              <a:ext uri="{FF2B5EF4-FFF2-40B4-BE49-F238E27FC236}">
                <a16:creationId xmlns:a16="http://schemas.microsoft.com/office/drawing/2014/main" id="{0355BD81-D4E5-824A-D6D2-D8F4D5EF1663}"/>
              </a:ext>
            </a:extLst>
          </p:cNvPr>
          <p:cNvSpPr txBox="1"/>
          <p:nvPr/>
        </p:nvSpPr>
        <p:spPr>
          <a:xfrm>
            <a:off x="577000" y="905018"/>
            <a:ext cx="5359400" cy="5570756"/>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00B050"/>
                </a:solidFill>
              </a:rPr>
              <a:t>Cathode</a:t>
            </a:r>
          </a:p>
          <a:p>
            <a:pPr marL="742950" lvl="1" indent="-285750">
              <a:buFont typeface="Arial" panose="020B0604020202020204" pitchFamily="34" charset="0"/>
              <a:buChar char="•"/>
            </a:pPr>
            <a:r>
              <a:rPr lang="en-US" dirty="0"/>
              <a:t>Material from which electrons are extracted</a:t>
            </a:r>
          </a:p>
          <a:p>
            <a:pPr marL="285750" indent="-285750">
              <a:buFont typeface="Arial" panose="020B0604020202020204" pitchFamily="34" charset="0"/>
              <a:buChar char="•"/>
            </a:pPr>
            <a:r>
              <a:rPr lang="en-US" sz="2000" dirty="0">
                <a:solidFill>
                  <a:srgbClr val="00B050"/>
                </a:solidFill>
              </a:rPr>
              <a:t>Metal cathodes</a:t>
            </a:r>
          </a:p>
          <a:p>
            <a:pPr marL="742950" lvl="1" indent="-285750">
              <a:buFont typeface="Arial" panose="020B0604020202020204" pitchFamily="34" charset="0"/>
              <a:buChar char="•"/>
            </a:pPr>
            <a:r>
              <a:rPr lang="en-US" sz="2000" dirty="0">
                <a:solidFill>
                  <a:srgbClr val="00B050"/>
                </a:solidFill>
              </a:rPr>
              <a:t>PROS</a:t>
            </a:r>
          </a:p>
          <a:p>
            <a:pPr marL="1200150" lvl="2" indent="-285750">
              <a:buFont typeface="Arial" panose="020B0604020202020204" pitchFamily="34" charset="0"/>
              <a:buChar char="•"/>
            </a:pPr>
            <a:r>
              <a:rPr lang="en-US" dirty="0"/>
              <a:t>High electron density</a:t>
            </a:r>
          </a:p>
          <a:p>
            <a:pPr marL="1200150" lvl="2" indent="-285750">
              <a:buFont typeface="Arial" panose="020B0604020202020204" pitchFamily="34" charset="0"/>
              <a:buChar char="•"/>
            </a:pPr>
            <a:r>
              <a:rPr lang="en-US" dirty="0"/>
              <a:t>Low work function</a:t>
            </a:r>
          </a:p>
          <a:p>
            <a:pPr marL="1200150" lvl="2" indent="-285750">
              <a:buFont typeface="Arial" panose="020B0604020202020204" pitchFamily="34" charset="0"/>
              <a:buChar char="•"/>
            </a:pPr>
            <a:r>
              <a:rPr lang="en-US" dirty="0"/>
              <a:t>Prompt response time</a:t>
            </a:r>
          </a:p>
          <a:p>
            <a:pPr marL="1200150" lvl="2" indent="-285750">
              <a:buFont typeface="Arial" panose="020B0604020202020204" pitchFamily="34" charset="0"/>
              <a:buChar char="•"/>
            </a:pPr>
            <a:r>
              <a:rPr lang="en-US" dirty="0"/>
              <a:t>Long lifetime, tolerant of poor vacuum</a:t>
            </a:r>
            <a:endParaRPr lang="en-US" dirty="0">
              <a:solidFill>
                <a:srgbClr val="00B050"/>
              </a:solidFill>
            </a:endParaRPr>
          </a:p>
          <a:p>
            <a:pPr marL="742950" lvl="1" indent="-285750">
              <a:buFont typeface="Arial" panose="020B0604020202020204" pitchFamily="34" charset="0"/>
              <a:buChar char="•"/>
            </a:pPr>
            <a:r>
              <a:rPr lang="en-US" sz="2000" dirty="0">
                <a:solidFill>
                  <a:srgbClr val="00B050"/>
                </a:solidFill>
              </a:rPr>
              <a:t>CONS</a:t>
            </a:r>
          </a:p>
          <a:p>
            <a:pPr marL="1200150" lvl="2" indent="-285750">
              <a:buFont typeface="Arial" panose="020B0604020202020204" pitchFamily="34" charset="0"/>
              <a:buChar char="•"/>
            </a:pPr>
            <a:r>
              <a:rPr lang="en-US" dirty="0"/>
              <a:t>Highly inefficient (QE)</a:t>
            </a:r>
          </a:p>
          <a:p>
            <a:pPr marL="285750" indent="-285750">
              <a:buFont typeface="Arial" panose="020B0604020202020204" pitchFamily="34" charset="0"/>
              <a:buChar char="•"/>
            </a:pPr>
            <a:r>
              <a:rPr lang="en-US" sz="2000" dirty="0">
                <a:solidFill>
                  <a:srgbClr val="00B050"/>
                </a:solidFill>
              </a:rPr>
              <a:t>Dielectrics</a:t>
            </a:r>
          </a:p>
          <a:p>
            <a:pPr marL="742950" lvl="1" indent="-285750">
              <a:buFont typeface="Arial" panose="020B0604020202020204" pitchFamily="34" charset="0"/>
              <a:buChar char="•"/>
            </a:pPr>
            <a:r>
              <a:rPr lang="en-US" sz="2000" dirty="0">
                <a:solidFill>
                  <a:srgbClr val="00B050"/>
                </a:solidFill>
              </a:rPr>
              <a:t>PROS</a:t>
            </a:r>
          </a:p>
          <a:p>
            <a:pPr marL="1200150" lvl="2" indent="-285750">
              <a:buFont typeface="Arial" panose="020B0604020202020204" pitchFamily="34" charset="0"/>
              <a:buChar char="•"/>
            </a:pPr>
            <a:r>
              <a:rPr lang="en-US" dirty="0"/>
              <a:t>High efficiency (1-10% QE)</a:t>
            </a:r>
          </a:p>
          <a:p>
            <a:pPr marL="1200150" lvl="2" indent="-285750">
              <a:buFont typeface="Arial" panose="020B0604020202020204" pitchFamily="34" charset="0"/>
              <a:buChar char="•"/>
            </a:pPr>
            <a:r>
              <a:rPr lang="en-US" dirty="0"/>
              <a:t>Delay emission </a:t>
            </a:r>
            <a:endParaRPr lang="en-US" dirty="0">
              <a:solidFill>
                <a:srgbClr val="00B050"/>
              </a:solidFill>
            </a:endParaRPr>
          </a:p>
          <a:p>
            <a:pPr marL="742950" lvl="1" indent="-285750">
              <a:buFont typeface="Arial" panose="020B0604020202020204" pitchFamily="34" charset="0"/>
              <a:buChar char="•"/>
            </a:pPr>
            <a:r>
              <a:rPr lang="en-US" sz="2000" dirty="0">
                <a:solidFill>
                  <a:srgbClr val="00B050"/>
                </a:solidFill>
              </a:rPr>
              <a:t>CONS</a:t>
            </a:r>
          </a:p>
          <a:p>
            <a:pPr marL="1200150" lvl="2" indent="-285750">
              <a:buFont typeface="Arial" panose="020B0604020202020204" pitchFamily="34" charset="0"/>
              <a:buChar char="•"/>
            </a:pPr>
            <a:r>
              <a:rPr lang="en-US" dirty="0"/>
              <a:t>Require high vacuum</a:t>
            </a:r>
          </a:p>
          <a:p>
            <a:pPr marL="1200150" lvl="2" indent="-285750">
              <a:buFont typeface="Arial" panose="020B0604020202020204" pitchFamily="34" charset="0"/>
              <a:buChar char="•"/>
            </a:pPr>
            <a:r>
              <a:rPr lang="en-US" dirty="0"/>
              <a:t>Slow response</a:t>
            </a:r>
          </a:p>
          <a:p>
            <a:pPr marL="1200150" lvl="2" indent="-285750">
              <a:buFont typeface="Arial" panose="020B0604020202020204" pitchFamily="34" charset="0"/>
              <a:buChar char="•"/>
            </a:pPr>
            <a:r>
              <a:rPr lang="en-US" dirty="0"/>
              <a:t>Low life times</a:t>
            </a:r>
          </a:p>
          <a:p>
            <a:endParaRPr lang="en-US" dirty="0"/>
          </a:p>
        </p:txBody>
      </p:sp>
    </p:spTree>
    <p:extLst>
      <p:ext uri="{BB962C8B-B14F-4D97-AF65-F5344CB8AC3E}">
        <p14:creationId xmlns:p14="http://schemas.microsoft.com/office/powerpoint/2010/main" val="145186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36E59-EF87-BA4F-AA78-55F1E6D965C1}"/>
              </a:ext>
            </a:extLst>
          </p:cNvPr>
          <p:cNvSpPr>
            <a:spLocks noGrp="1"/>
          </p:cNvSpPr>
          <p:nvPr>
            <p:ph type="title"/>
          </p:nvPr>
        </p:nvSpPr>
        <p:spPr/>
        <p:txBody>
          <a:bodyPr/>
          <a:lstStyle/>
          <a:p>
            <a:r>
              <a:rPr lang="en-US" dirty="0"/>
              <a:t>Field Emission</a:t>
            </a:r>
          </a:p>
        </p:txBody>
      </p:sp>
      <p:pic>
        <p:nvPicPr>
          <p:cNvPr id="8" name="Content Placeholder 7">
            <a:extLst>
              <a:ext uri="{FF2B5EF4-FFF2-40B4-BE49-F238E27FC236}">
                <a16:creationId xmlns:a16="http://schemas.microsoft.com/office/drawing/2014/main" id="{74B7D9EF-69F8-E787-BF01-DF7CE5B24A86}"/>
              </a:ext>
            </a:extLst>
          </p:cNvPr>
          <p:cNvPicPr>
            <a:picLocks noGrp="1" noChangeAspect="1"/>
          </p:cNvPicPr>
          <p:nvPr>
            <p:ph idx="1"/>
          </p:nvPr>
        </p:nvPicPr>
        <p:blipFill>
          <a:blip r:embed="rId3"/>
          <a:stretch>
            <a:fillRect/>
          </a:stretch>
        </p:blipFill>
        <p:spPr>
          <a:xfrm>
            <a:off x="5502360" y="3127627"/>
            <a:ext cx="3563531" cy="2672245"/>
          </a:xfrm>
        </p:spPr>
      </p:pic>
      <p:sp>
        <p:nvSpPr>
          <p:cNvPr id="4" name="Date Placeholder 3">
            <a:extLst>
              <a:ext uri="{FF2B5EF4-FFF2-40B4-BE49-F238E27FC236}">
                <a16:creationId xmlns:a16="http://schemas.microsoft.com/office/drawing/2014/main" id="{DF517401-7342-6928-7EE9-3B7CFADBB607}"/>
              </a:ext>
            </a:extLst>
          </p:cNvPr>
          <p:cNvSpPr>
            <a:spLocks noGrp="1"/>
          </p:cNvSpPr>
          <p:nvPr>
            <p:ph type="dt" sz="half" idx="10"/>
          </p:nvPr>
        </p:nvSpPr>
        <p:spPr/>
        <p:txBody>
          <a:bodyPr/>
          <a:lstStyle/>
          <a:p>
            <a:r>
              <a:rPr lang="en-US"/>
              <a:t>Fall 2022</a:t>
            </a:r>
          </a:p>
        </p:txBody>
      </p:sp>
      <p:sp>
        <p:nvSpPr>
          <p:cNvPr id="5" name="Footer Placeholder 4">
            <a:extLst>
              <a:ext uri="{FF2B5EF4-FFF2-40B4-BE49-F238E27FC236}">
                <a16:creationId xmlns:a16="http://schemas.microsoft.com/office/drawing/2014/main" id="{9DC469A5-90B0-F6F5-95C9-0FB172BC2B95}"/>
              </a:ext>
            </a:extLst>
          </p:cNvPr>
          <p:cNvSpPr>
            <a:spLocks noGrp="1"/>
          </p:cNvSpPr>
          <p:nvPr>
            <p:ph type="ftr" sz="quarter" idx="11"/>
          </p:nvPr>
        </p:nvSpPr>
        <p:spPr/>
        <p:txBody>
          <a:bodyPr/>
          <a:lstStyle/>
          <a:p>
            <a:r>
              <a:rPr lang="en-US" altLang="ja-JP" dirty="0"/>
              <a:t>Malachi Keener                                                                                 PHY862 "Accelerator Systems"  </a:t>
            </a:r>
            <a:endParaRPr lang="en-US" dirty="0"/>
          </a:p>
        </p:txBody>
      </p:sp>
      <p:sp>
        <p:nvSpPr>
          <p:cNvPr id="6" name="Slide Number Placeholder 5">
            <a:extLst>
              <a:ext uri="{FF2B5EF4-FFF2-40B4-BE49-F238E27FC236}">
                <a16:creationId xmlns:a16="http://schemas.microsoft.com/office/drawing/2014/main" id="{8B2C3BDA-E185-73DF-B967-526E5F45E280}"/>
              </a:ext>
            </a:extLst>
          </p:cNvPr>
          <p:cNvSpPr>
            <a:spLocks noGrp="1"/>
          </p:cNvSpPr>
          <p:nvPr>
            <p:ph type="sldNum" sz="quarter" idx="12"/>
          </p:nvPr>
        </p:nvSpPr>
        <p:spPr/>
        <p:txBody>
          <a:bodyPr/>
          <a:lstStyle/>
          <a:p>
            <a:fld id="{5353B96F-9D7A-4A77-8C9F-7B3CC5514152}" type="slidenum">
              <a:rPr lang="en-US" smtClean="0"/>
              <a:pPr/>
              <a:t>9</a:t>
            </a:fld>
            <a:endParaRPr lang="en-US"/>
          </a:p>
        </p:txBody>
      </p:sp>
      <p:pic>
        <p:nvPicPr>
          <p:cNvPr id="10" name="Picture 9">
            <a:extLst>
              <a:ext uri="{FF2B5EF4-FFF2-40B4-BE49-F238E27FC236}">
                <a16:creationId xmlns:a16="http://schemas.microsoft.com/office/drawing/2014/main" id="{1D201522-145D-5C63-1466-B3834C8F5FF7}"/>
              </a:ext>
            </a:extLst>
          </p:cNvPr>
          <p:cNvPicPr>
            <a:picLocks noChangeAspect="1"/>
          </p:cNvPicPr>
          <p:nvPr/>
        </p:nvPicPr>
        <p:blipFill>
          <a:blip r:embed="rId4"/>
          <a:stretch>
            <a:fillRect/>
          </a:stretch>
        </p:blipFill>
        <p:spPr>
          <a:xfrm>
            <a:off x="6156741" y="164177"/>
            <a:ext cx="2530059" cy="2604423"/>
          </a:xfrm>
          <a:prstGeom prst="rect">
            <a:avLst/>
          </a:prstGeom>
        </p:spPr>
      </p:pic>
      <p:sp>
        <p:nvSpPr>
          <p:cNvPr id="11" name="TextBox 10">
            <a:extLst>
              <a:ext uri="{FF2B5EF4-FFF2-40B4-BE49-F238E27FC236}">
                <a16:creationId xmlns:a16="http://schemas.microsoft.com/office/drawing/2014/main" id="{19AEE6C8-FB68-ED9F-E7A2-EF9C996930F3}"/>
              </a:ext>
            </a:extLst>
          </p:cNvPr>
          <p:cNvSpPr txBox="1"/>
          <p:nvPr/>
        </p:nvSpPr>
        <p:spPr>
          <a:xfrm>
            <a:off x="457200" y="1168400"/>
            <a:ext cx="5223933" cy="4124206"/>
          </a:xfrm>
          <a:prstGeom prst="rect">
            <a:avLst/>
          </a:prstGeom>
          <a:noFill/>
        </p:spPr>
        <p:txBody>
          <a:bodyPr wrap="square" rtlCol="0">
            <a:spAutoFit/>
          </a:bodyPr>
          <a:lstStyle/>
          <a:p>
            <a:pPr marL="285750" indent="-285750">
              <a:buFont typeface="Arial" panose="020B0604020202020204" pitchFamily="34" charset="0"/>
              <a:buChar char="•"/>
            </a:pPr>
            <a:r>
              <a:rPr lang="en-US" sz="2200" dirty="0">
                <a:solidFill>
                  <a:srgbClr val="00B050"/>
                </a:solidFill>
              </a:rPr>
              <a:t>Field emission</a:t>
            </a:r>
          </a:p>
          <a:p>
            <a:pPr marL="742950" lvl="1" indent="-285750">
              <a:buFont typeface="Arial" panose="020B0604020202020204" pitchFamily="34" charset="0"/>
              <a:buChar char="•"/>
            </a:pPr>
            <a:r>
              <a:rPr lang="en-US" dirty="0"/>
              <a:t>Schottky effect- external field is applied which lowers the barrier suppression </a:t>
            </a:r>
          </a:p>
          <a:p>
            <a:pPr marL="742950" lvl="1" indent="-285750">
              <a:buFont typeface="Arial" panose="020B0604020202020204" pitchFamily="34" charset="0"/>
              <a:buChar char="•"/>
            </a:pPr>
            <a:r>
              <a:rPr lang="en-US" dirty="0"/>
              <a:t>Requires fields in excess of 10^9 V/m</a:t>
            </a:r>
          </a:p>
          <a:p>
            <a:pPr lvl="1"/>
            <a:endParaRPr lang="en-US" dirty="0"/>
          </a:p>
          <a:p>
            <a:pPr marL="285750" indent="-285750">
              <a:buFont typeface="Arial" panose="020B0604020202020204" pitchFamily="34" charset="0"/>
              <a:buChar char="•"/>
            </a:pPr>
            <a:r>
              <a:rPr lang="en-US" sz="2200" dirty="0">
                <a:solidFill>
                  <a:srgbClr val="00B050"/>
                </a:solidFill>
              </a:rPr>
              <a:t>Field requirements </a:t>
            </a:r>
          </a:p>
          <a:p>
            <a:pPr marL="742950" lvl="1" indent="-285750">
              <a:buFont typeface="Arial" panose="020B0604020202020204" pitchFamily="34" charset="0"/>
              <a:buChar char="•"/>
            </a:pPr>
            <a:r>
              <a:rPr lang="en-US" dirty="0"/>
              <a:t>The amount of current is dependent on the amount of field. </a:t>
            </a:r>
          </a:p>
          <a:p>
            <a:pPr marL="742950" lvl="1" indent="-285750">
              <a:buFont typeface="Arial" panose="020B0604020202020204" pitchFamily="34" charset="0"/>
              <a:buChar char="•"/>
            </a:pPr>
            <a:r>
              <a:rPr lang="en-US" dirty="0"/>
              <a:t>Any appreciable current needs very high Fields  </a:t>
            </a:r>
          </a:p>
          <a:p>
            <a:endParaRPr lang="en-US" dirty="0"/>
          </a:p>
          <a:p>
            <a:pPr marL="285750" indent="-285750">
              <a:buFont typeface="Arial" panose="020B0604020202020204" pitchFamily="34" charset="0"/>
              <a:buChar char="•"/>
            </a:pPr>
            <a:r>
              <a:rPr lang="en-US" sz="2200" dirty="0">
                <a:solidFill>
                  <a:srgbClr val="00B050"/>
                </a:solidFill>
              </a:rPr>
              <a:t>Combining field emission types</a:t>
            </a:r>
          </a:p>
          <a:p>
            <a:pPr marL="742950" lvl="1" indent="-285750">
              <a:buFont typeface="Arial" panose="020B0604020202020204" pitchFamily="34" charset="0"/>
              <a:buChar char="•"/>
            </a:pPr>
            <a:r>
              <a:rPr lang="en-US" dirty="0"/>
              <a:t>Thermionic and Field emission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73506255"/>
      </p:ext>
    </p:extLst>
  </p:cSld>
  <p:clrMapOvr>
    <a:masterClrMapping/>
  </p:clrMapOvr>
</p:sld>
</file>

<file path=ppt/theme/theme1.xml><?xml version="1.0" encoding="utf-8"?>
<a:theme xmlns:a="http://schemas.openxmlformats.org/drawingml/2006/main" name="blue_2003">
  <a:themeElements>
    <a:clrScheme name="">
      <a:dk1>
        <a:srgbClr val="404040"/>
      </a:dk1>
      <a:lt1>
        <a:srgbClr val="FFFFFF"/>
      </a:lt1>
      <a:dk2>
        <a:srgbClr val="1F497D"/>
      </a:dk2>
      <a:lt2>
        <a:srgbClr val="D2D2D2"/>
      </a:lt2>
      <a:accent1>
        <a:srgbClr val="A6C4DE"/>
      </a:accent1>
      <a:accent2>
        <a:srgbClr val="9D7D9E"/>
      </a:accent2>
      <a:accent3>
        <a:srgbClr val="FFFFFF"/>
      </a:accent3>
      <a:accent4>
        <a:srgbClr val="353535"/>
      </a:accent4>
      <a:accent5>
        <a:srgbClr val="D0DEEC"/>
      </a:accent5>
      <a:accent6>
        <a:srgbClr val="8E718F"/>
      </a:accent6>
      <a:hlink>
        <a:srgbClr val="7AB800"/>
      </a:hlink>
      <a:folHlink>
        <a:srgbClr val="BF5C28"/>
      </a:folHlink>
    </a:clrScheme>
    <a:fontScheme name="blue_2003">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lue_2003 1">
        <a:dk1>
          <a:srgbClr val="616161"/>
        </a:dk1>
        <a:lt1>
          <a:srgbClr val="FFFFFF"/>
        </a:lt1>
        <a:dk2>
          <a:srgbClr val="1F497D"/>
        </a:dk2>
        <a:lt2>
          <a:srgbClr val="D2D2D2"/>
        </a:lt2>
        <a:accent1>
          <a:srgbClr val="5C0426"/>
        </a:accent1>
        <a:accent2>
          <a:srgbClr val="9D7D9E"/>
        </a:accent2>
        <a:accent3>
          <a:srgbClr val="FFFFFF"/>
        </a:accent3>
        <a:accent4>
          <a:srgbClr val="525252"/>
        </a:accent4>
        <a:accent5>
          <a:srgbClr val="B5AAAC"/>
        </a:accent5>
        <a:accent6>
          <a:srgbClr val="8E718F"/>
        </a:accent6>
        <a:hlink>
          <a:srgbClr val="253D51"/>
        </a:hlink>
        <a:folHlink>
          <a:srgbClr val="0D204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616161"/>
      </a:dk1>
      <a:lt1>
        <a:srgbClr val="FFFFFF"/>
      </a:lt1>
      <a:dk2>
        <a:srgbClr val="1F497D"/>
      </a:dk2>
      <a:lt2>
        <a:srgbClr val="D2D2D2"/>
      </a:lt2>
      <a:accent1>
        <a:srgbClr val="5C0426"/>
      </a:accent1>
      <a:accent2>
        <a:srgbClr val="9D7D9E"/>
      </a:accent2>
      <a:accent3>
        <a:srgbClr val="FFFFFF"/>
      </a:accent3>
      <a:accent4>
        <a:srgbClr val="525252"/>
      </a:accent4>
      <a:accent5>
        <a:srgbClr val="B5AAAC"/>
      </a:accent5>
      <a:accent6>
        <a:srgbClr val="8E718F"/>
      </a:accent6>
      <a:hlink>
        <a:srgbClr val="253D51"/>
      </a:hlink>
      <a:folHlink>
        <a:srgbClr val="0D20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75589</TotalTime>
  <Words>3285</Words>
  <Application>Microsoft Office PowerPoint</Application>
  <PresentationFormat>On-screen Show (4:3)</PresentationFormat>
  <Paragraphs>287</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Helvetica</vt:lpstr>
      <vt:lpstr>Trebuchet MS</vt:lpstr>
      <vt:lpstr>Wingdings</vt:lpstr>
      <vt:lpstr>blue_2003</vt:lpstr>
      <vt:lpstr>Electron Guns</vt:lpstr>
      <vt:lpstr>Outline</vt:lpstr>
      <vt:lpstr>Electron Emission</vt:lpstr>
      <vt:lpstr>Material properties</vt:lpstr>
      <vt:lpstr>Types of field emission</vt:lpstr>
      <vt:lpstr>Thermionic</vt:lpstr>
      <vt:lpstr>Photoemission</vt:lpstr>
      <vt:lpstr>Often used materials</vt:lpstr>
      <vt:lpstr>Field Emission</vt:lpstr>
      <vt:lpstr>RF v DC</vt:lpstr>
      <vt:lpstr>RF </vt:lpstr>
      <vt:lpstr>DC</vt:lpstr>
      <vt:lpstr>Comparison</vt:lpstr>
      <vt:lpstr>References</vt:lpstr>
      <vt:lpstr>References cont.</vt:lpstr>
    </vt:vector>
  </TitlesOfParts>
  <Company>Argonne National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ostroumov</dc:creator>
  <cp:lastModifiedBy>Malachi Keener</cp:lastModifiedBy>
  <cp:revision>1704</cp:revision>
  <cp:lastPrinted>2019-08-27T21:41:24Z</cp:lastPrinted>
  <dcterms:created xsi:type="dcterms:W3CDTF">2010-02-17T01:42:31Z</dcterms:created>
  <dcterms:modified xsi:type="dcterms:W3CDTF">2023-12-13T16:49:14Z</dcterms:modified>
</cp:coreProperties>
</file>