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HEIC" ContentType="image/jpe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28"/>
  </p:notesMasterIdLst>
  <p:handoutMasterIdLst>
    <p:handoutMasterId r:id="rId29"/>
  </p:handoutMasterIdLst>
  <p:sldIdLst>
    <p:sldId id="270" r:id="rId5"/>
    <p:sldId id="501" r:id="rId6"/>
    <p:sldId id="509" r:id="rId7"/>
    <p:sldId id="559" r:id="rId8"/>
    <p:sldId id="557" r:id="rId9"/>
    <p:sldId id="560" r:id="rId10"/>
    <p:sldId id="561" r:id="rId11"/>
    <p:sldId id="562" r:id="rId12"/>
    <p:sldId id="563" r:id="rId13"/>
    <p:sldId id="564" r:id="rId14"/>
    <p:sldId id="573" r:id="rId15"/>
    <p:sldId id="574" r:id="rId16"/>
    <p:sldId id="575" r:id="rId17"/>
    <p:sldId id="576" r:id="rId18"/>
    <p:sldId id="577" r:id="rId19"/>
    <p:sldId id="578" r:id="rId20"/>
    <p:sldId id="579" r:id="rId21"/>
    <p:sldId id="565" r:id="rId22"/>
    <p:sldId id="568" r:id="rId23"/>
    <p:sldId id="569" r:id="rId24"/>
    <p:sldId id="570" r:id="rId25"/>
    <p:sldId id="571" r:id="rId26"/>
    <p:sldId id="515" r:id="rId27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59984A"/>
    <a:srgbClr val="A0A0A0"/>
    <a:srgbClr val="FF0909"/>
    <a:srgbClr val="FF0606"/>
    <a:srgbClr val="4545FF"/>
    <a:srgbClr val="5454FF"/>
    <a:srgbClr val="FF0505"/>
    <a:srgbClr val="0707FF"/>
    <a:srgbClr val="FF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581" autoAdjust="0"/>
  </p:normalViewPr>
  <p:slideViewPr>
    <p:cSldViewPr snapToObjects="1">
      <p:cViewPr varScale="1">
        <p:scale>
          <a:sx n="96" d="100"/>
          <a:sy n="9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6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82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9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69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43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85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06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07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58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0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Fast</a:t>
            </a:r>
            <a:r>
              <a:rPr lang="en-US" baseline="0" dirty="0" smtClean="0">
                <a:ea typeface="ヒラギノ角ゴ Pro W3"/>
                <a:cs typeface="ヒラギノ角ゴ Pro W3"/>
              </a:rPr>
              <a:t> ions spend less time in the acceleration region and gain less velocity than slower ions</a:t>
            </a:r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69549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05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92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Add </a:t>
            </a:r>
            <a:r>
              <a:rPr lang="en-US" smtClean="0">
                <a:ea typeface="ヒラギノ角ゴ Pro W3"/>
                <a:cs typeface="ヒラギノ角ゴ Pro W3"/>
              </a:rPr>
              <a:t>more collaborators?</a:t>
            </a:r>
          </a:p>
        </p:txBody>
      </p:sp>
    </p:spTree>
    <p:extLst>
      <p:ext uri="{BB962C8B-B14F-4D97-AF65-F5344CB8AC3E}">
        <p14:creationId xmlns:p14="http://schemas.microsoft.com/office/powerpoint/2010/main" val="38781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pitchFamily="34" charset="0"/>
                <a:ea typeface="ＭＳ Ｐゴシック"/>
              </a:rPr>
              <a:t>specify atomic</a:t>
            </a:r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8218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pitchFamily="34" charset="0"/>
                <a:ea typeface="ＭＳ Ｐゴシック"/>
              </a:rPr>
              <a:t>specify atomic</a:t>
            </a:r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3642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5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7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0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44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2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Energy, Office of Science, Office of Nuclear Physics and used resources </a:t>
            </a:r>
          </a:p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of the Facility for Rare Isotope Beams (FRIB), which is a DOE Office of Science User Facility, under Award Number DE-SC0000661.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HEIC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1524000" y="3556998"/>
            <a:ext cx="60960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Brooke Rickey</a:t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BECOLA Graduate Student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3101031"/>
            <a:ext cx="9001124" cy="91193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Laser Driven Acceleration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4799062"/>
            <a:ext cx="2514600" cy="831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TNSA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>
                <a:latin typeface="Arial" pitchFamily="34" charset="0"/>
                <a:ea typeface="ＭＳ Ｐゴシック"/>
                <a:cs typeface="ＭＳ Ｐゴシック"/>
              </a:rPr>
              <a:t>Advantages</a:t>
            </a:r>
          </a:p>
          <a:p>
            <a:pPr lvl="1"/>
            <a:r>
              <a:rPr lang="en-US" sz="1800" dirty="0"/>
              <a:t>Small spread in the transverse distribution of the intensity of the beam</a:t>
            </a:r>
          </a:p>
          <a:p>
            <a:pPr lvl="1"/>
            <a:r>
              <a:rPr lang="en-US" sz="1800" dirty="0"/>
              <a:t>Low emittance of the beam in the transverse direction</a:t>
            </a:r>
          </a:p>
          <a:p>
            <a:pPr lvl="1"/>
            <a:r>
              <a:rPr lang="en-US" sz="1800" dirty="0"/>
              <a:t>Relatively moderate requirements for the laser beam quality and intensity as a result, proton beams with energies of tens of MeV can be produced with currently attainable laser </a:t>
            </a:r>
            <a:r>
              <a:rPr lang="en-US" sz="1800" dirty="0" smtClean="0"/>
              <a:t>intensities</a:t>
            </a:r>
            <a:endParaRPr lang="en-US" sz="1800" dirty="0" smtClean="0">
              <a:latin typeface="Arial" pitchFamily="34" charset="0"/>
              <a:ea typeface="ＭＳ Ｐゴシック"/>
            </a:endParaRPr>
          </a:p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Disadvantages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 large spread in energy over the ions produced</a:t>
            </a:r>
          </a:p>
          <a:p>
            <a:pPr lvl="1"/>
            <a:r>
              <a:rPr lang="en-US" sz="1800" dirty="0" smtClean="0"/>
              <a:t>Relatively </a:t>
            </a:r>
            <a:r>
              <a:rPr lang="en-US" sz="1800" dirty="0"/>
              <a:t>small areal ion density at the source </a:t>
            </a:r>
            <a:r>
              <a:rPr lang="en-US" sz="1800" dirty="0" smtClean="0"/>
              <a:t>resulting </a:t>
            </a:r>
            <a:r>
              <a:rPr lang="en-US" sz="1800" dirty="0"/>
              <a:t>in relatively low ion </a:t>
            </a:r>
            <a:r>
              <a:rPr lang="en-US" sz="1800" dirty="0" smtClean="0"/>
              <a:t>beam intensity </a:t>
            </a:r>
          </a:p>
          <a:p>
            <a:pPr lvl="1"/>
            <a:r>
              <a:rPr lang="en-US" sz="1800" dirty="0"/>
              <a:t>R</a:t>
            </a:r>
            <a:r>
              <a:rPr lang="en-US" sz="1800" dirty="0" smtClean="0"/>
              <a:t>elatively </a:t>
            </a:r>
            <a:r>
              <a:rPr lang="en-US" sz="1800" dirty="0"/>
              <a:t>low laser-to-ions energy conversion efficiency </a:t>
            </a:r>
            <a:endParaRPr lang="en-US" sz="1800" dirty="0" smtClean="0"/>
          </a:p>
          <a:p>
            <a:pPr lvl="1"/>
            <a:r>
              <a:rPr lang="en-US" sz="1800" dirty="0"/>
              <a:t>H</a:t>
            </a:r>
            <a:r>
              <a:rPr lang="en-US" sz="1800" dirty="0" smtClean="0"/>
              <a:t>igh </a:t>
            </a:r>
            <a:r>
              <a:rPr lang="en-US" sz="1800" dirty="0"/>
              <a:t>sensitivity of the ion beam parameters </a:t>
            </a:r>
            <a:r>
              <a:rPr lang="en-US" sz="1800" dirty="0" smtClean="0"/>
              <a:t>on </a:t>
            </a:r>
            <a:r>
              <a:rPr lang="en-US" sz="1800" dirty="0"/>
              <a:t>the target rear surface quality</a:t>
            </a:r>
            <a:endParaRPr lang="en-US" sz="1800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045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Radiation Pressure Acceleration is a unique more intense mechanism of acceleration</a:t>
            </a:r>
          </a:p>
          <a:p>
            <a:pPr lvl="1"/>
            <a:r>
              <a:rPr lang="en-US" sz="1800" dirty="0" smtClean="0"/>
              <a:t>Different from TNSA by forming a double layer with a large potential drop that produces a strong electric field to accelerate the ions</a:t>
            </a:r>
            <a:endParaRPr lang="en-US" sz="1800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2416" y="5943600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[3] J </a:t>
            </a:r>
            <a:r>
              <a:rPr lang="en-US" sz="800" dirty="0" err="1"/>
              <a:t>Badziak</a:t>
            </a:r>
            <a:r>
              <a:rPr lang="en-US" sz="800" dirty="0"/>
              <a:t> 2018 J. Phys.: Conf. Ser. 959 012001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240"/>
          <a:stretch/>
        </p:blipFill>
        <p:spPr>
          <a:xfrm>
            <a:off x="1318572" y="3048000"/>
            <a:ext cx="6453828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4608" y="2804755"/>
            <a:ext cx="680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54686" y="2786061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Preplasma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73686" y="3923767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Laser Beam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806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Radiation Pressure Acceleration is a unique more intense mechanism of acceleration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dirty="0" err="1" smtClean="0"/>
              <a:t>ponderomotive</a:t>
            </a:r>
            <a:r>
              <a:rPr lang="en-US" sz="1800" dirty="0" smtClean="0"/>
              <a:t> force forward and back are produced by a laser pulse interacting with the </a:t>
            </a:r>
            <a:r>
              <a:rPr lang="en-US" sz="1800" dirty="0" err="1" smtClean="0"/>
              <a:t>preplasma</a:t>
            </a:r>
            <a:r>
              <a:rPr lang="en-US" sz="1800" dirty="0" smtClean="0"/>
              <a:t> near the critical plasma surface</a:t>
            </a:r>
            <a:endParaRPr lang="en-US" sz="1800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2416" y="5943600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[3] J </a:t>
            </a:r>
            <a:r>
              <a:rPr lang="en-US" sz="800" dirty="0" err="1"/>
              <a:t>Badziak</a:t>
            </a:r>
            <a:r>
              <a:rPr lang="en-US" sz="800" dirty="0"/>
              <a:t> 2018 J. Phys.: Conf. Ser. 959 012001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240"/>
          <a:stretch/>
        </p:blipFill>
        <p:spPr>
          <a:xfrm>
            <a:off x="1318572" y="3048000"/>
            <a:ext cx="6453828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4608" y="2804755"/>
            <a:ext cx="680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54686" y="2786061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Preplasma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73686" y="3923767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Laser Beam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748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Radiation Pressure Acceleration is a unique more intense mechanism of acceleration</a:t>
            </a:r>
          </a:p>
          <a:p>
            <a:pPr lvl="1"/>
            <a:r>
              <a:rPr lang="en-US" sz="1800" dirty="0" smtClean="0"/>
              <a:t>Both forces act on the plasma electrons, pushing them in the direction of the respective force, separating them from the plasma 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22416" y="5943600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[3] J </a:t>
            </a:r>
            <a:r>
              <a:rPr lang="en-US" sz="800" dirty="0" err="1"/>
              <a:t>Badziak</a:t>
            </a:r>
            <a:r>
              <a:rPr lang="en-US" sz="800" dirty="0"/>
              <a:t> 2018 J. Phys.: Conf. Ser. 959 012001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240"/>
          <a:stretch/>
        </p:blipFill>
        <p:spPr>
          <a:xfrm>
            <a:off x="1318572" y="3048000"/>
            <a:ext cx="6453828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4608" y="2804755"/>
            <a:ext cx="680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54686" y="2786061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Preplasma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73686" y="3923767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Laser Beam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353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Radiation Pressure Acceleration is a unique more intense mechanism of acceleration</a:t>
            </a:r>
          </a:p>
          <a:p>
            <a:pPr lvl="1"/>
            <a:r>
              <a:rPr lang="en-US" sz="1800" dirty="0" smtClean="0"/>
              <a:t>The ion and electron layers form a double layer which contain a region of non-neutral plasma with a large potential drop, this produces a strong electric field that accelerates the ions</a:t>
            </a:r>
            <a:endParaRPr lang="en-US" sz="1800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2416" y="5943600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[3] J </a:t>
            </a:r>
            <a:r>
              <a:rPr lang="en-US" sz="800" dirty="0" err="1"/>
              <a:t>Badziak</a:t>
            </a:r>
            <a:r>
              <a:rPr lang="en-US" sz="800" dirty="0"/>
              <a:t> 2018 J. Phys.: Conf. Ser. 959 012001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240"/>
          <a:stretch/>
        </p:blipFill>
        <p:spPr>
          <a:xfrm>
            <a:off x="1318572" y="3048000"/>
            <a:ext cx="6453828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4608" y="2804755"/>
            <a:ext cx="680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54686" y="2786061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Preplasma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73686" y="3923767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Laser Beam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996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Can be split into two stages – hole boring stage</a:t>
            </a:r>
          </a:p>
          <a:p>
            <a:pPr lvl="1"/>
            <a:r>
              <a:rPr lang="en-US" sz="1800" dirty="0" smtClean="0"/>
              <a:t>Ions </a:t>
            </a:r>
            <a:r>
              <a:rPr lang="en-US" sz="1800" dirty="0"/>
              <a:t>from the target front surface are accelerated towards the target interior by the </a:t>
            </a:r>
            <a:r>
              <a:rPr lang="en-US" sz="1800" dirty="0" err="1" smtClean="0"/>
              <a:t>ponderomotive</a:t>
            </a:r>
            <a:r>
              <a:rPr lang="en-US" sz="1800" dirty="0" smtClean="0"/>
              <a:t> forces, terminating </a:t>
            </a:r>
            <a:r>
              <a:rPr lang="en-US" sz="1800" dirty="0"/>
              <a:t>when the accelerated ions </a:t>
            </a:r>
            <a:r>
              <a:rPr lang="en-US" sz="1800" dirty="0" smtClean="0"/>
              <a:t>reach </a:t>
            </a:r>
            <a:r>
              <a:rPr lang="en-US" sz="1800" dirty="0"/>
              <a:t>the target rear </a:t>
            </a:r>
            <a:r>
              <a:rPr lang="en-US" sz="1800" dirty="0" smtClean="0"/>
              <a:t>surface</a:t>
            </a:r>
            <a:endParaRPr lang="en-US" sz="1800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2416" y="5943600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[3] J </a:t>
            </a:r>
            <a:r>
              <a:rPr lang="en-US" sz="800" dirty="0" err="1"/>
              <a:t>Badziak</a:t>
            </a:r>
            <a:r>
              <a:rPr lang="en-US" sz="800" dirty="0"/>
              <a:t> 2018 J. Phys.: Conf. Ser. 959 012001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240"/>
          <a:stretch/>
        </p:blipFill>
        <p:spPr>
          <a:xfrm>
            <a:off x="1318572" y="3048000"/>
            <a:ext cx="6453828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4608" y="2804755"/>
            <a:ext cx="680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54686" y="2786061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Preplasma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73686" y="3923767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Laser Beam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39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Can be split into two stages – light sail stage</a:t>
            </a:r>
          </a:p>
          <a:p>
            <a:pPr lvl="1"/>
            <a:r>
              <a:rPr lang="en-US" sz="1800" dirty="0" smtClean="0"/>
              <a:t>The plasma bunch containing the ions and electrons cross through the rear section of the target and are accelerated by the electric field</a:t>
            </a:r>
            <a:endParaRPr lang="en-US" sz="1800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2416" y="5943600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[3] J </a:t>
            </a:r>
            <a:r>
              <a:rPr lang="en-US" sz="800" dirty="0" err="1"/>
              <a:t>Badziak</a:t>
            </a:r>
            <a:r>
              <a:rPr lang="en-US" sz="800" dirty="0"/>
              <a:t> 2018 J. Phys.: Conf. Ser. 959 012001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240"/>
          <a:stretch/>
        </p:blipFill>
        <p:spPr>
          <a:xfrm>
            <a:off x="1318572" y="3048000"/>
            <a:ext cx="6453828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4608" y="2804755"/>
            <a:ext cx="680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54686" y="2786061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Preplasma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73686" y="3923767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Laser Beam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08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>
                <a:latin typeface="Arial" pitchFamily="34" charset="0"/>
                <a:ea typeface="ＭＳ Ｐゴシック"/>
                <a:cs typeface="ＭＳ Ｐゴシック"/>
              </a:rPr>
              <a:t>Advantages</a:t>
            </a:r>
          </a:p>
          <a:p>
            <a:pPr lvl="1"/>
            <a:r>
              <a:rPr lang="en-US" sz="1800" dirty="0"/>
              <a:t>High conversion </a:t>
            </a:r>
            <a:r>
              <a:rPr lang="en-US" sz="1800" dirty="0" smtClean="0"/>
              <a:t>efficiency</a:t>
            </a:r>
            <a:endParaRPr lang="en-US" sz="1800" dirty="0"/>
          </a:p>
          <a:p>
            <a:pPr lvl="1"/>
            <a:r>
              <a:rPr lang="en-US" sz="1800" dirty="0"/>
              <a:t>High areal ion density at the source (high intensity ion beam can be produced at moderate ion energies)</a:t>
            </a:r>
          </a:p>
          <a:p>
            <a:pPr lvl="1"/>
            <a:r>
              <a:rPr lang="en-US" sz="1800" dirty="0"/>
              <a:t>Small spread in ion energy</a:t>
            </a:r>
          </a:p>
          <a:p>
            <a:pPr lvl="1"/>
            <a:r>
              <a:rPr lang="en-US" sz="1800" dirty="0"/>
              <a:t>Very short ion pulses can be produced</a:t>
            </a:r>
          </a:p>
          <a:p>
            <a:pPr lvl="1"/>
            <a:r>
              <a:rPr lang="en-US" sz="1800" dirty="0"/>
              <a:t>Both light and heavy ions can be efficiently </a:t>
            </a:r>
            <a:r>
              <a:rPr lang="en-US" sz="1800" dirty="0" smtClean="0"/>
              <a:t>accelerated</a:t>
            </a:r>
            <a:endParaRPr lang="en-US" sz="20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Disadvantages</a:t>
            </a:r>
            <a:endParaRPr lang="en-US" sz="2000" dirty="0">
              <a:latin typeface="Arial" pitchFamily="34" charset="0"/>
              <a:ea typeface="ＭＳ Ｐゴシック"/>
              <a:cs typeface="ＭＳ Ｐゴシック"/>
            </a:endParaRPr>
          </a:p>
          <a:p>
            <a:pPr lvl="1"/>
            <a:r>
              <a:rPr lang="en-US" sz="1800" dirty="0" smtClean="0"/>
              <a:t>Very </a:t>
            </a:r>
            <a:r>
              <a:rPr lang="en-US" sz="1800" dirty="0"/>
              <a:t>high laser intensities </a:t>
            </a:r>
            <a:r>
              <a:rPr lang="en-US" sz="1800" dirty="0" smtClean="0"/>
              <a:t>are </a:t>
            </a:r>
            <a:r>
              <a:rPr lang="en-US" sz="1800" dirty="0"/>
              <a:t>required for efficient </a:t>
            </a:r>
            <a:r>
              <a:rPr lang="en-US" sz="1800" dirty="0" smtClean="0"/>
              <a:t>acceleration, preferably circularly polarized or short wavelength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he laser beam must be uniform in the transverse direction</a:t>
            </a:r>
          </a:p>
          <a:p>
            <a:pPr lvl="1"/>
            <a:r>
              <a:rPr lang="en-US" sz="1800" dirty="0" smtClean="0"/>
              <a:t>Instabilities can </a:t>
            </a:r>
            <a:r>
              <a:rPr lang="en-US" sz="1800" dirty="0"/>
              <a:t>occur and destroy the ion </a:t>
            </a:r>
            <a:r>
              <a:rPr lang="en-US" sz="1800" dirty="0" smtClean="0"/>
              <a:t>beam</a:t>
            </a:r>
          </a:p>
          <a:p>
            <a:pPr lvl="1"/>
            <a:r>
              <a:rPr lang="en-US" sz="1800" dirty="0"/>
              <a:t>M</a:t>
            </a:r>
            <a:r>
              <a:rPr lang="en-US" sz="1800" dirty="0" smtClean="0"/>
              <a:t>ost </a:t>
            </a:r>
            <a:r>
              <a:rPr lang="en-US" sz="1800" dirty="0"/>
              <a:t>RPA properties have not yet been confirmed </a:t>
            </a:r>
            <a:r>
              <a:rPr lang="en-US" sz="1800" dirty="0" smtClean="0"/>
              <a:t>experimentally</a:t>
            </a:r>
            <a:endParaRPr lang="en-US" sz="1800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3893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Simulation work by </a:t>
            </a:r>
            <a:r>
              <a:rPr lang="en-US" sz="2000" dirty="0" smtClean="0"/>
              <a:t>J </a:t>
            </a:r>
            <a:r>
              <a:rPr lang="en-US" sz="2000" dirty="0" err="1"/>
              <a:t>Badziak</a:t>
            </a:r>
            <a:r>
              <a:rPr lang="en-US" sz="2000" dirty="0"/>
              <a:t> 2018 J. Phys.: Conf. Ser. 959 012001</a:t>
            </a:r>
          </a:p>
          <a:p>
            <a:pPr lvl="1"/>
            <a:r>
              <a:rPr lang="en-US" sz="1800" dirty="0" smtClean="0"/>
              <a:t>See the preference for a circular polarized laser beam to be used to reduce energy spread</a:t>
            </a:r>
            <a:endParaRPr lang="en-US" sz="1800" dirty="0" smtClean="0">
              <a:latin typeface="Arial" pitchFamily="34" charset="0"/>
              <a:ea typeface="ＭＳ Ｐゴシック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2105025"/>
            <a:ext cx="58864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96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Simulation work by </a:t>
            </a:r>
            <a:r>
              <a:rPr lang="en-US" sz="2000" dirty="0" smtClean="0"/>
              <a:t>J </a:t>
            </a:r>
            <a:r>
              <a:rPr lang="en-US" sz="2000" dirty="0" err="1"/>
              <a:t>Badziak</a:t>
            </a:r>
            <a:r>
              <a:rPr lang="en-US" sz="2000" dirty="0"/>
              <a:t> 2018 J. Phys.: Conf. Ser. 959 012001</a:t>
            </a:r>
          </a:p>
          <a:p>
            <a:pPr lvl="1"/>
            <a:r>
              <a:rPr lang="en-US" sz="1800" dirty="0" smtClean="0"/>
              <a:t>Heavy elements can be accelerated at respectable energies</a:t>
            </a:r>
            <a:endParaRPr lang="en-US" sz="1800" dirty="0" smtClean="0">
              <a:latin typeface="Arial" pitchFamily="34" charset="0"/>
              <a:ea typeface="ＭＳ Ｐゴシック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2057400"/>
            <a:ext cx="65341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High-energy particle accelerators driven by a radio-frequency electromagnetic field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Largest being the Large Hadron Collider (LHC) at CERN – a 27 km ring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Large size needed to combat limits on the acceleration field strength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Able to accelerate protons to 7 </a:t>
            </a:r>
            <a:r>
              <a:rPr lang="en-US" sz="1800" dirty="0" err="1" smtClean="0">
                <a:latin typeface="Arial" pitchFamily="34" charset="0"/>
                <a:ea typeface="ＭＳ Ｐゴシック"/>
              </a:rPr>
              <a:t>TeV</a:t>
            </a:r>
            <a:r>
              <a:rPr lang="en-US" sz="1800" dirty="0" smtClean="0">
                <a:latin typeface="Arial" pitchFamily="34" charset="0"/>
                <a:ea typeface="ＭＳ Ｐゴシック"/>
              </a:rPr>
              <a:t> energies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Cost over $4.7 billion</a:t>
            </a:r>
            <a:endParaRPr lang="en-US" sz="1800" dirty="0">
              <a:latin typeface="Arial" pitchFamily="34" charset="0"/>
              <a:ea typeface="ＭＳ Ｐゴシック"/>
            </a:endParaRP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 “Common” Acceleration Method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26" y="3168484"/>
            <a:ext cx="2971800" cy="1978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3846" y="5147846"/>
            <a:ext cx="3002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Hortala</a:t>
            </a:r>
            <a:r>
              <a:rPr lang="en-US" sz="800" dirty="0"/>
              <a:t>, Thomas (19 May 2021). </a:t>
            </a:r>
            <a:r>
              <a:rPr lang="en-US" sz="800" i="1" dirty="0" smtClean="0"/>
              <a:t>CERN</a:t>
            </a:r>
            <a:r>
              <a:rPr lang="en-US" sz="800" dirty="0"/>
              <a:t>. Retrieved 20 May 2023.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449" y="2730219"/>
            <a:ext cx="3062350" cy="30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Simulation work by </a:t>
            </a:r>
            <a:r>
              <a:rPr lang="en-US" sz="2000" dirty="0" smtClean="0"/>
              <a:t>J </a:t>
            </a:r>
            <a:r>
              <a:rPr lang="en-US" sz="2000" dirty="0" err="1"/>
              <a:t>Badziak</a:t>
            </a:r>
            <a:r>
              <a:rPr lang="en-US" sz="2000" dirty="0"/>
              <a:t> 2018 J. Phys.: Conf. Ser. 959 012001</a:t>
            </a:r>
          </a:p>
          <a:p>
            <a:pPr lvl="1"/>
            <a:r>
              <a:rPr lang="en-US" sz="1800" dirty="0" smtClean="0"/>
              <a:t>Compact, high-density proton block that would be prevalent in RPA mechanisms</a:t>
            </a:r>
            <a:endParaRPr lang="en-US" sz="1800" dirty="0" smtClean="0">
              <a:latin typeface="Arial" pitchFamily="34" charset="0"/>
              <a:ea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752600" y="2286000"/>
            <a:ext cx="5629844" cy="32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22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Simulation work by </a:t>
            </a:r>
            <a:r>
              <a:rPr lang="en-US" sz="2000" dirty="0" smtClean="0"/>
              <a:t>J </a:t>
            </a:r>
            <a:r>
              <a:rPr lang="en-US" sz="2000" dirty="0" err="1"/>
              <a:t>Badziak</a:t>
            </a:r>
            <a:r>
              <a:rPr lang="en-US" sz="2000" dirty="0"/>
              <a:t> 2018 J. Phys.: Conf. Ser. 959 </a:t>
            </a:r>
            <a:r>
              <a:rPr lang="en-US" sz="2000" dirty="0" smtClean="0"/>
              <a:t>012001</a:t>
            </a:r>
          </a:p>
          <a:p>
            <a:pPr lvl="1"/>
            <a:r>
              <a:rPr lang="en-US" sz="1800" dirty="0" smtClean="0"/>
              <a:t>When the acceleration time is longer than the pulse duration and the electrons move together with the ions in a relatively collimated form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" y="2667000"/>
            <a:ext cx="8586788" cy="26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1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Laser driven acceleration can provide an alternative to RF driven acceleration in a more compact, less complex, and less expensive setup</a:t>
            </a:r>
          </a:p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Different approached have been designed and are in testing and simulation phases, TNSA and RPA being the most developed</a:t>
            </a:r>
          </a:p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More testing and development of the ideas and designs must occur for the technique to be used in a more variety of ways including nuclear physics, material engineering, medicine, and inertial fission</a:t>
            </a:r>
          </a:p>
          <a:p>
            <a:endParaRPr lang="en-US" sz="18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4995" y="3352800"/>
            <a:ext cx="3594009" cy="25791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0" y="5918844"/>
            <a:ext cx="2971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J. H. Bin, et al. 2017 Nature Scientific Reports, 7(1), 43548.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24995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0" y="2895600"/>
            <a:ext cx="4005980" cy="3004484"/>
          </a:xfrm>
          <a:prstGeom prst="rect">
            <a:avLst/>
          </a:prstGeom>
        </p:spPr>
      </p:pic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1905000"/>
          </a:xfrm>
        </p:spPr>
        <p:txBody>
          <a:bodyPr/>
          <a:lstStyle/>
          <a:p>
            <a:r>
              <a:rPr lang="en-US" sz="1400" dirty="0" err="1"/>
              <a:t>Hortala</a:t>
            </a:r>
            <a:r>
              <a:rPr lang="en-US" sz="1400" dirty="0"/>
              <a:t>, Thomas (19 May 2021). </a:t>
            </a:r>
            <a:r>
              <a:rPr lang="en-US" sz="1400" i="1" dirty="0" smtClean="0"/>
              <a:t>CERN</a:t>
            </a:r>
            <a:r>
              <a:rPr lang="en-US" sz="1400" dirty="0"/>
              <a:t>. Retrieved 20 May </a:t>
            </a:r>
            <a:r>
              <a:rPr lang="en-US" sz="1400" dirty="0" smtClean="0"/>
              <a:t>2023</a:t>
            </a:r>
          </a:p>
          <a:p>
            <a:r>
              <a:rPr lang="en-US" sz="1400" dirty="0"/>
              <a:t>Tajima, T., &amp; Dawson, J. M. (1979). Laser electron accelerator. </a:t>
            </a:r>
            <a:r>
              <a:rPr lang="en-US" sz="1400" i="1" dirty="0"/>
              <a:t>Physical review letters</a:t>
            </a:r>
            <a:r>
              <a:rPr lang="en-US" sz="1400" dirty="0"/>
              <a:t>, </a:t>
            </a:r>
            <a:r>
              <a:rPr lang="en-US" sz="1400" i="1" dirty="0"/>
              <a:t>43</a:t>
            </a:r>
            <a:r>
              <a:rPr lang="en-US" sz="1400" dirty="0"/>
              <a:t>(4), 267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Simon Hooker, University of Oxford Advanced Accelerator Physics Royal Holloway, 14th September 2017</a:t>
            </a:r>
          </a:p>
          <a:p>
            <a:r>
              <a:rPr lang="en-US" sz="1400" dirty="0"/>
              <a:t>J </a:t>
            </a:r>
            <a:r>
              <a:rPr lang="en-US" sz="1400" dirty="0" err="1"/>
              <a:t>Badziak</a:t>
            </a:r>
            <a:r>
              <a:rPr lang="en-US" sz="1400" dirty="0"/>
              <a:t> 2018 J. Phys.: Conf. Ser. 959 012001</a:t>
            </a:r>
          </a:p>
          <a:p>
            <a:r>
              <a:rPr lang="en-US" sz="1400" dirty="0"/>
              <a:t>J. H. Bin, et al. 2017 Scientific Reports, 7(1), 43548.</a:t>
            </a: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573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The first pioneering paper was published in 1979 by T. Tajima and J. M. Dawson</a:t>
            </a:r>
            <a:r>
              <a:rPr lang="en-US" sz="2000" baseline="30000" dirty="0" smtClean="0">
                <a:latin typeface="Arial" pitchFamily="34" charset="0"/>
                <a:ea typeface="ＭＳ Ｐゴシック"/>
                <a:cs typeface="ＭＳ Ｐゴシック"/>
              </a:rPr>
              <a:t>[1]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Predicts acceleration gradients 1000 times higher than the capabilities of radio-frequency machines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Proposed a mechanism to utilize high-power electromagnetic radiation from lasers to accelerate electrons to high energy in a short distance</a:t>
            </a:r>
          </a:p>
          <a:p>
            <a:pPr lvl="1"/>
            <a:endParaRPr lang="en-US" sz="18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Laser Electron Accelerator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8500" y="5775977"/>
            <a:ext cx="266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222222"/>
                </a:solidFill>
              </a:rPr>
              <a:t>[1]Tajima</a:t>
            </a:r>
            <a:r>
              <a:rPr lang="en-US" sz="800" dirty="0">
                <a:solidFill>
                  <a:srgbClr val="222222"/>
                </a:solidFill>
              </a:rPr>
              <a:t>, T., &amp; Dawson, J. M. (1979). Laser electron accelerator. </a:t>
            </a:r>
            <a:r>
              <a:rPr lang="en-US" sz="800" i="1" dirty="0">
                <a:solidFill>
                  <a:srgbClr val="222222"/>
                </a:solidFill>
              </a:rPr>
              <a:t>Physical review letters</a:t>
            </a:r>
            <a:r>
              <a:rPr lang="en-US" sz="800" dirty="0">
                <a:solidFill>
                  <a:srgbClr val="222222"/>
                </a:solidFill>
              </a:rPr>
              <a:t>, </a:t>
            </a:r>
            <a:r>
              <a:rPr lang="en-US" sz="800" i="1" dirty="0">
                <a:solidFill>
                  <a:srgbClr val="222222"/>
                </a:solidFill>
              </a:rPr>
              <a:t>43</a:t>
            </a:r>
            <a:r>
              <a:rPr lang="en-US" sz="800" dirty="0">
                <a:solidFill>
                  <a:srgbClr val="222222"/>
                </a:solidFill>
              </a:rPr>
              <a:t>(4), 267.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9217865" y="3916722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Longitudinal E field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465026" y="2819400"/>
            <a:ext cx="4213947" cy="2822708"/>
            <a:chOff x="2465026" y="2819400"/>
            <a:chExt cx="4213947" cy="28227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5026" y="2945981"/>
              <a:ext cx="4213947" cy="269612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200400" y="2819400"/>
              <a:ext cx="33147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2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Utilized the </a:t>
            </a:r>
            <a:r>
              <a:rPr lang="en-US" sz="2000" dirty="0" err="1" smtClean="0">
                <a:latin typeface="Arial" pitchFamily="34" charset="0"/>
                <a:ea typeface="ＭＳ Ｐゴシック"/>
                <a:cs typeface="ＭＳ Ｐゴシック"/>
              </a:rPr>
              <a:t>Ponderomotive</a:t>
            </a:r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 force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A cycle-averaged force experienced by a charged particle in a non-uniform EM field</a:t>
            </a:r>
            <a:r>
              <a:rPr lang="en-US" sz="1800" baseline="30000" dirty="0" smtClean="0">
                <a:latin typeface="Arial" pitchFamily="34" charset="0"/>
                <a:ea typeface="ＭＳ Ｐゴシック"/>
              </a:rPr>
              <a:t>[2]</a:t>
            </a:r>
          </a:p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Sending a laser pulse into a plasma creates a Langmuir wave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A traveling plasma </a:t>
            </a:r>
            <a:r>
              <a:rPr lang="en-US" sz="1800" dirty="0" err="1" smtClean="0">
                <a:latin typeface="Arial" pitchFamily="34" charset="0"/>
                <a:ea typeface="ＭＳ Ｐゴシック"/>
              </a:rPr>
              <a:t>wakefield</a:t>
            </a:r>
            <a:endParaRPr lang="en-US" sz="1800" dirty="0" smtClean="0">
              <a:latin typeface="Arial" pitchFamily="34" charset="0"/>
              <a:ea typeface="ＭＳ Ｐゴシック"/>
            </a:endParaRP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In the region of the laser pulse, the laser is intense enough to expel electrons, forming a trailing plasma </a:t>
            </a:r>
            <a:r>
              <a:rPr lang="en-US" sz="1800" dirty="0" err="1" smtClean="0">
                <a:latin typeface="Arial" pitchFamily="34" charset="0"/>
                <a:ea typeface="ＭＳ Ｐゴシック"/>
              </a:rPr>
              <a:t>wakefield</a:t>
            </a:r>
            <a:endParaRPr lang="en-US" sz="1800" dirty="0" smtClean="0">
              <a:latin typeface="Arial" pitchFamily="34" charset="0"/>
              <a:ea typeface="ＭＳ Ｐゴシック"/>
            </a:endParaRP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Electric fields within the </a:t>
            </a:r>
            <a:r>
              <a:rPr lang="en-US" sz="1800" dirty="0" err="1" smtClean="0">
                <a:latin typeface="Arial" pitchFamily="34" charset="0"/>
                <a:ea typeface="ＭＳ Ｐゴシック"/>
              </a:rPr>
              <a:t>wakefield</a:t>
            </a:r>
            <a:r>
              <a:rPr lang="en-US" sz="1800" dirty="0" smtClean="0">
                <a:latin typeface="Arial" pitchFamily="34" charset="0"/>
                <a:ea typeface="ＭＳ Ｐゴシック"/>
              </a:rPr>
              <a:t> (which moves at the speed of the laser pulse) can accelerate charged particles</a:t>
            </a:r>
          </a:p>
          <a:p>
            <a:pPr lvl="1"/>
            <a:endParaRPr lang="en-US" sz="18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Laser Electron Accelerator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793" b="11548"/>
          <a:stretch/>
        </p:blipFill>
        <p:spPr>
          <a:xfrm>
            <a:off x="3028950" y="3610035"/>
            <a:ext cx="3086100" cy="2331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5943600"/>
            <a:ext cx="5181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[2] Simon </a:t>
            </a:r>
            <a:r>
              <a:rPr lang="en-US" sz="800" dirty="0"/>
              <a:t>Hooker, University of Oxford Advanced Accelerator Physics Royal Holloway, 14th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17970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Driven Ion Accelerator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659" y="2819400"/>
            <a:ext cx="5604681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37248" y="1676400"/>
            <a:ext cx="373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field strength can</a:t>
            </a:r>
          </a:p>
          <a:p>
            <a:r>
              <a:rPr lang="en-US" dirty="0"/>
              <a:t>reach extremely high values (up to tens or even hundreds GeV/cm) and, as a result, the ions can be</a:t>
            </a:r>
          </a:p>
          <a:p>
            <a:r>
              <a:rPr lang="en-US" dirty="0"/>
              <a:t>accelerated to high energies over sub-mm distances, by many orders of magnitude shorter than</a:t>
            </a:r>
          </a:p>
          <a:p>
            <a:r>
              <a:rPr lang="en-US" dirty="0"/>
              <a:t>required in conventional RF-driven accelerators.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Short-pulse high-intensity laser is aimed at a target inside a vacuum chamber</a:t>
            </a:r>
          </a:p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The laser field partially separates electrons from ions, between the electrons and ions a very strong electric field is produced</a:t>
            </a:r>
            <a:r>
              <a:rPr lang="en-US" sz="2000" baseline="30000" dirty="0" smtClean="0">
                <a:latin typeface="Arial" pitchFamily="34" charset="0"/>
                <a:ea typeface="ＭＳ Ｐゴシック"/>
                <a:cs typeface="ＭＳ Ｐゴシック"/>
              </a:rPr>
              <a:t>[3]</a:t>
            </a:r>
          </a:p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The ions follow the electron layer being pulled by the field</a:t>
            </a:r>
            <a:endParaRPr lang="en-US" sz="18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2416" y="5900688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J </a:t>
            </a:r>
            <a:r>
              <a:rPr lang="en-US" sz="800" dirty="0" err="1"/>
              <a:t>Badziak</a:t>
            </a:r>
            <a:r>
              <a:rPr lang="en-US" sz="800" dirty="0"/>
              <a:t> 2018 J. Phys.: Conf. Ser. 959 012001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3394713"/>
            <a:ext cx="10631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Ion Beam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406218" y="4800600"/>
            <a:ext cx="152798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Electron Cloud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191000" y="5623361"/>
            <a:ext cx="7550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Target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743200" y="4901625"/>
            <a:ext cx="9215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Blow-off</a:t>
            </a:r>
          </a:p>
          <a:p>
            <a:pPr algn="ctr"/>
            <a:r>
              <a:rPr lang="en-US" sz="1600" dirty="0" smtClean="0"/>
              <a:t>Plasma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743200" y="3268043"/>
            <a:ext cx="72007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Laser</a:t>
            </a:r>
          </a:p>
          <a:p>
            <a:pPr algn="ctr"/>
            <a:r>
              <a:rPr lang="en-US" sz="1600" dirty="0" smtClean="0"/>
              <a:t>Beam</a:t>
            </a:r>
            <a:endParaRPr lang="en-US" sz="16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562600" y="3733267"/>
            <a:ext cx="379156" cy="57531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911769" y="4572000"/>
            <a:ext cx="379156" cy="28765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203967" y="4572000"/>
            <a:ext cx="682233" cy="39216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895600" y="3810006"/>
            <a:ext cx="207635" cy="33808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3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TNSA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04833" y="447140"/>
            <a:ext cx="3733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short laser pulse interacting with the target front surface produces plasma and hot electrons with a temperature of </a:t>
            </a:r>
            <a:r>
              <a:rPr lang="en-US" dirty="0" err="1"/>
              <a:t>Th</a:t>
            </a:r>
            <a:r>
              <a:rPr lang="en-US" dirty="0"/>
              <a:t> ~ 0.1 – 10 MeV. The electrons penetrate through the target and on the target rear surface they form a Debye sheath playing the role of a virtual cathode. The electric field induced by the cathode: </a:t>
            </a:r>
            <a:r>
              <a:rPr lang="en-US" dirty="0" err="1"/>
              <a:t>Eac</a:t>
            </a:r>
            <a:r>
              <a:rPr lang="en-US" dirty="0"/>
              <a:t> ~ </a:t>
            </a:r>
            <a:r>
              <a:rPr lang="en-US" dirty="0" err="1"/>
              <a:t>Th</a:t>
            </a:r>
            <a:r>
              <a:rPr lang="en-US" dirty="0"/>
              <a:t>/</a:t>
            </a:r>
            <a:r>
              <a:rPr lang="en-US" dirty="0" err="1"/>
              <a:t>eλDh</a:t>
            </a:r>
            <a:r>
              <a:rPr lang="en-US" dirty="0"/>
              <a:t> ~ 1 – 100 GeV/cm </a:t>
            </a:r>
            <a:r>
              <a:rPr lang="en-US" dirty="0" err="1"/>
              <a:t>ionises</a:t>
            </a:r>
            <a:r>
              <a:rPr lang="en-US" dirty="0"/>
              <a:t> atoms at the rear surface and accelerates the produced ions over the distance Lac ~ 10 - 50 m to the energies </a:t>
            </a:r>
            <a:r>
              <a:rPr lang="en-US" dirty="0" err="1"/>
              <a:t>Ei</a:t>
            </a:r>
            <a:r>
              <a:rPr lang="en-US" dirty="0"/>
              <a:t> ~ </a:t>
            </a:r>
            <a:r>
              <a:rPr lang="en-US" dirty="0" err="1"/>
              <a:t>zeLacEac</a:t>
            </a:r>
            <a:r>
              <a:rPr lang="en-US" dirty="0"/>
              <a:t> ~ 1 – 100 MeV (</a:t>
            </a:r>
            <a:r>
              <a:rPr lang="en-US" dirty="0" err="1"/>
              <a:t>λDh</a:t>
            </a:r>
            <a:r>
              <a:rPr lang="en-US" dirty="0"/>
              <a:t> is the Debye length and z is the ion charge state). The ions are accelerated mostly along the rear surface normal and, as a result, the angular divergence of the ion beam is relatively small.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Target Normal Sheath Acceleration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Short laser pulse enters to interact with the targets ‘front’ surface to produce a plasma and hot electrons</a:t>
            </a:r>
            <a:endParaRPr lang="en-US" sz="18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2416" y="5728156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J </a:t>
            </a:r>
            <a:r>
              <a:rPr lang="en-US" sz="800" dirty="0" err="1"/>
              <a:t>Badziak</a:t>
            </a:r>
            <a:r>
              <a:rPr lang="en-US" sz="800" dirty="0"/>
              <a:t> 2018 J. Phys.: Conf. Ser. 959 012001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987" y="1850121"/>
            <a:ext cx="5738025" cy="39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5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TNSA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04833" y="447140"/>
            <a:ext cx="3733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short laser pulse interacting with the target front surface produces plasma and hot electrons with a temperature of </a:t>
            </a:r>
            <a:r>
              <a:rPr lang="en-US" dirty="0" err="1"/>
              <a:t>Th</a:t>
            </a:r>
            <a:r>
              <a:rPr lang="en-US" dirty="0"/>
              <a:t> ~ 0.1 – 10 MeV. The electrons penetrate through the target and on the target rear surface they form a Debye sheath playing the role of a virtual cathode. The electric field induced by the cathode: </a:t>
            </a:r>
            <a:r>
              <a:rPr lang="en-US" dirty="0" err="1"/>
              <a:t>Eac</a:t>
            </a:r>
            <a:r>
              <a:rPr lang="en-US" dirty="0"/>
              <a:t> ~ </a:t>
            </a:r>
            <a:r>
              <a:rPr lang="en-US" dirty="0" err="1"/>
              <a:t>Th</a:t>
            </a:r>
            <a:r>
              <a:rPr lang="en-US" dirty="0"/>
              <a:t>/</a:t>
            </a:r>
            <a:r>
              <a:rPr lang="en-US" dirty="0" err="1"/>
              <a:t>eλDh</a:t>
            </a:r>
            <a:r>
              <a:rPr lang="en-US" dirty="0"/>
              <a:t> ~ 1 – 100 GeV/cm </a:t>
            </a:r>
            <a:r>
              <a:rPr lang="en-US" dirty="0" err="1"/>
              <a:t>ionises</a:t>
            </a:r>
            <a:r>
              <a:rPr lang="en-US" dirty="0"/>
              <a:t> atoms at the rear surface and accelerates the produced ions over the distance Lac ~ 10 - 50 m to the energies </a:t>
            </a:r>
            <a:r>
              <a:rPr lang="en-US" dirty="0" err="1"/>
              <a:t>Ei</a:t>
            </a:r>
            <a:r>
              <a:rPr lang="en-US" dirty="0"/>
              <a:t> ~ </a:t>
            </a:r>
            <a:r>
              <a:rPr lang="en-US" dirty="0" err="1"/>
              <a:t>zeLacEac</a:t>
            </a:r>
            <a:r>
              <a:rPr lang="en-US" dirty="0"/>
              <a:t> ~ 1 – 100 MeV (</a:t>
            </a:r>
            <a:r>
              <a:rPr lang="en-US" dirty="0" err="1"/>
              <a:t>λDh</a:t>
            </a:r>
            <a:r>
              <a:rPr lang="en-US" dirty="0"/>
              <a:t> is the Debye length and z is the ion charge state). The ions are accelerated mostly along the rear surface normal and, as a result, the angular divergence of the ion beam is relatively small.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Target Normal Sheath Acceleration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The electrons are able to penetrate through the target and on the ‘rear’ side they form a sheath that acts as a virtual cathode</a:t>
            </a:r>
            <a:endParaRPr lang="en-US" sz="18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2416" y="5728156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J </a:t>
            </a:r>
            <a:r>
              <a:rPr lang="en-US" sz="800" dirty="0" err="1"/>
              <a:t>Badziak</a:t>
            </a:r>
            <a:r>
              <a:rPr lang="en-US" sz="800" dirty="0"/>
              <a:t> 2018 J. Phys.: Conf. Ser. 959 012001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987" y="1850121"/>
            <a:ext cx="5738025" cy="39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3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TNSA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Target Normal Sheath Acceleration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The induced electric field by the sheath/ virtual cathode ionizes atoms on the ‘rear’ surface and then accelerates them along the normal to the surface</a:t>
            </a:r>
            <a:endParaRPr lang="en-US" sz="18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2416" y="5728156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J </a:t>
            </a:r>
            <a:r>
              <a:rPr lang="en-US" sz="800" dirty="0" err="1"/>
              <a:t>Badziak</a:t>
            </a:r>
            <a:r>
              <a:rPr lang="en-US" sz="800" dirty="0"/>
              <a:t> 2018 J. Phys.: Conf. Ser. 959 012001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987" y="1850121"/>
            <a:ext cx="5738025" cy="39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TNSA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J. Rickey, Dec 12, 2023 Accelerator Systems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130799" y="1066800"/>
            <a:ext cx="8886757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Target Normal Sheath Acceleration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Both plastic and metal targets can be used, metal targets work better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  <a:cs typeface="ＭＳ Ｐゴシック"/>
              </a:rPr>
              <a:t>Most effective in acceleratin</a:t>
            </a:r>
            <a:r>
              <a:rPr lang="en-US" sz="1800" dirty="0" smtClean="0">
                <a:latin typeface="Arial" pitchFamily="34" charset="0"/>
                <a:ea typeface="ＭＳ Ｐゴシック"/>
              </a:rPr>
              <a:t>g light ions, especially protons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  <a:cs typeface="ＭＳ Ｐゴシック"/>
              </a:rPr>
              <a:t>The targets rear surface must be high enough quality as to not be disturbed by the shock wave caused by the laser entering the target</a:t>
            </a:r>
          </a:p>
          <a:p>
            <a:pPr lvl="1"/>
            <a:r>
              <a:rPr lang="en-US" sz="1800" dirty="0" smtClean="0">
                <a:latin typeface="Arial" pitchFamily="34" charset="0"/>
                <a:ea typeface="ＭＳ Ｐゴシック"/>
              </a:rPr>
              <a:t>Target thickness varies from 1 µm to tens of µm with respective sub </a:t>
            </a:r>
            <a:r>
              <a:rPr lang="en-US" sz="1800" dirty="0" err="1" smtClean="0">
                <a:latin typeface="Arial" pitchFamily="34" charset="0"/>
                <a:ea typeface="ＭＳ Ｐゴシック"/>
              </a:rPr>
              <a:t>ps</a:t>
            </a:r>
            <a:r>
              <a:rPr lang="en-US" sz="1800" dirty="0" smtClean="0">
                <a:latin typeface="Arial" pitchFamily="34" charset="0"/>
                <a:ea typeface="ＭＳ Ｐゴシック"/>
              </a:rPr>
              <a:t> to 1-10 </a:t>
            </a:r>
            <a:r>
              <a:rPr lang="en-US" sz="1800" dirty="0" err="1" smtClean="0">
                <a:latin typeface="Arial" pitchFamily="34" charset="0"/>
                <a:ea typeface="ＭＳ Ｐゴシック"/>
              </a:rPr>
              <a:t>ps</a:t>
            </a:r>
            <a:r>
              <a:rPr lang="en-US" sz="1800" dirty="0" smtClean="0">
                <a:latin typeface="Arial" pitchFamily="34" charset="0"/>
                <a:ea typeface="ＭＳ Ｐゴシック"/>
              </a:rPr>
              <a:t> laser pulse durations</a:t>
            </a:r>
            <a:endParaRPr lang="en-US" sz="18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2416" y="5728156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J </a:t>
            </a:r>
            <a:r>
              <a:rPr lang="en-US" sz="800" dirty="0" err="1"/>
              <a:t>Badziak</a:t>
            </a:r>
            <a:r>
              <a:rPr lang="en-US" sz="800" dirty="0"/>
              <a:t> 2018 J. Phys.: Conf. Ser. 959 012001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848" y="3063744"/>
            <a:ext cx="3664303" cy="25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 [Read-Only]" id="{03FFC5F5-3327-41BE-8C2B-33D4C224AF62}" vid="{24721956-9638-4CFA-91A6-A481187933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B42146D531947AD9E88747AD7444E" ma:contentTypeVersion="3" ma:contentTypeDescription="Create a new document." ma:contentTypeScope="" ma:versionID="ffe972ebfb5d91f3516d4b6985d48bfc">
  <xsd:schema xmlns:xsd="http://www.w3.org/2001/XMLSchema" xmlns:xs="http://www.w3.org/2001/XMLSchema" xmlns:p="http://schemas.microsoft.com/office/2006/metadata/properties" xmlns:ns2="31ac3772-10db-466f-87b2-5ca6a813de61" targetNamespace="http://schemas.microsoft.com/office/2006/metadata/properties" ma:root="true" ma:fieldsID="a3f47d6a8f647c50dbc583107dd4f175" ns2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4DC3C-936E-4B4D-A2CB-35E439E631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A702D-F6E6-4314-8945-369A109C75F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31ac3772-10db-466f-87b2-5ca6a813de61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FRIB PowerPoint Template</Template>
  <TotalTime>86008</TotalTime>
  <Words>2098</Words>
  <Application>Microsoft Office PowerPoint</Application>
  <PresentationFormat>On-screen Show (4:3)</PresentationFormat>
  <Paragraphs>195</Paragraphs>
  <Slides>23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Helvetica</vt:lpstr>
      <vt:lpstr>Lucida Grande</vt:lpstr>
      <vt:lpstr>Times New Roman</vt:lpstr>
      <vt:lpstr>Wingdings</vt:lpstr>
      <vt:lpstr>ヒラギノ角ゴ Pro W3</vt:lpstr>
      <vt:lpstr>FRIB3</vt:lpstr>
      <vt:lpstr>Laser Driven Acceleration </vt:lpstr>
      <vt:lpstr>A “Common” Acceleration Method</vt:lpstr>
      <vt:lpstr>Laser Electron Accelerator</vt:lpstr>
      <vt:lpstr>Laser Electron Accelerator</vt:lpstr>
      <vt:lpstr>Laser Driven Ion Accelerator</vt:lpstr>
      <vt:lpstr>TNSA</vt:lpstr>
      <vt:lpstr>TNSA</vt:lpstr>
      <vt:lpstr>TNSA</vt:lpstr>
      <vt:lpstr>TNSA</vt:lpstr>
      <vt:lpstr>TNSA</vt:lpstr>
      <vt:lpstr>RPA</vt:lpstr>
      <vt:lpstr>RPA</vt:lpstr>
      <vt:lpstr>RPA</vt:lpstr>
      <vt:lpstr>RPA</vt:lpstr>
      <vt:lpstr>RPA</vt:lpstr>
      <vt:lpstr>RPA</vt:lpstr>
      <vt:lpstr>RPA</vt:lpstr>
      <vt:lpstr>Simulation Results</vt:lpstr>
      <vt:lpstr>Simulation Results</vt:lpstr>
      <vt:lpstr>Simulation Results</vt:lpstr>
      <vt:lpstr>Simulation Results</vt:lpstr>
      <vt:lpstr>Summary</vt:lpstr>
      <vt:lpstr>Thank you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Rickey, Brooke</dc:creator>
  <cp:lastModifiedBy>Ostroumov, Peter</cp:lastModifiedBy>
  <cp:revision>376</cp:revision>
  <cp:lastPrinted>2013-06-17T20:20:32Z</cp:lastPrinted>
  <dcterms:created xsi:type="dcterms:W3CDTF">2023-05-03T12:36:46Z</dcterms:created>
  <dcterms:modified xsi:type="dcterms:W3CDTF">2023-12-13T14:23:21Z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0x010100CAEB42146D531947AD9E88747AD7444E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4700</vt:r8>
  </property>
</Properties>
</file>