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23acd26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23acd26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a5e6729ec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a5e6729ec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9b51eef1ce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9b51eef1c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9b51eef1c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9b51eef1c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b48b8b8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b48b8b8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b51eef1ce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b51eef1c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b51eef1c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b51eef1c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23acd26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623acd26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63a5626d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63a5626d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b51eef1ce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b51eef1c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23acd263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23acd263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1" Type="http://schemas.openxmlformats.org/officeDocument/2006/relationships/hyperlink" Target="https://journals.aps.org/prab/abstract/10.1103/PhysRevAccelBeams.20.094801(SECRAL)" TargetMode="External"/><Relationship Id="rId10" Type="http://schemas.openxmlformats.org/officeDocument/2006/relationships/hyperlink" Target="https://journals.aps.org/prab/abstract/10.1103/PhysRevAccelBeams.20.094801(SECRAL)" TargetMode="External"/><Relationship Id="rId13" Type="http://schemas.openxmlformats.org/officeDocument/2006/relationships/hyperlink" Target="https://accelconf.web.cern.ch/ecris2012/papers/thyo03.pdf" TargetMode="External"/><Relationship Id="rId12" Type="http://schemas.openxmlformats.org/officeDocument/2006/relationships/hyperlink" Target="https://www.osti.gov/servlets/purl/1843251#:~:text=The%20intermetallic%20compound%20Nb3Sn%2C%20discovered,%25"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accelconf.web.cern.ch/Cyclotrons2010/talks/wem1cio01_talk.pdf" TargetMode="External"/><Relationship Id="rId4" Type="http://schemas.openxmlformats.org/officeDocument/2006/relationships/hyperlink" Target="https://pubs.aip.org/aip/rsi/article/67/12/4109/464171/Effects-of-frequency-and-magnetic-field-scaling-on" TargetMode="External"/><Relationship Id="rId9" Type="http://schemas.openxmlformats.org/officeDocument/2006/relationships/hyperlink" Target="https://pubs.aip.org/aip/rsi/article/79/2/02C710/1068258/High-intensity-production-of-high-and-medium" TargetMode="External"/><Relationship Id="rId5" Type="http://schemas.openxmlformats.org/officeDocument/2006/relationships/hyperlink" Target="https://accelconf.web.cern.ch/l06/PAPERS/MO3001.PDF" TargetMode="External"/><Relationship Id="rId6" Type="http://schemas.openxmlformats.org/officeDocument/2006/relationships/hyperlink" Target="https://indico.frib.msu.edu/event/9/attachments/115/673/12.05_H_Ren_FRIB_28_GHz_ECR_Ion_Source_Dev.pdf" TargetMode="External"/><Relationship Id="rId7" Type="http://schemas.openxmlformats.org/officeDocument/2006/relationships/hyperlink" Target="https://journals.aps.org/prab/pdf/10.1103/PhysRevSTAB.18.123401" TargetMode="External"/><Relationship Id="rId8" Type="http://schemas.openxmlformats.org/officeDocument/2006/relationships/hyperlink" Target="https://accelconf.web.cern.ch/pac2009/papers/mo6pfp068.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3.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271750"/>
            <a:ext cx="8520600" cy="138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880">
                <a:latin typeface="Georgia"/>
                <a:ea typeface="Georgia"/>
                <a:cs typeface="Georgia"/>
                <a:sym typeface="Georgia"/>
              </a:rPr>
              <a:t>Electron </a:t>
            </a:r>
            <a:r>
              <a:rPr lang="en" sz="3880">
                <a:latin typeface="Georgia"/>
                <a:ea typeface="Georgia"/>
                <a:cs typeface="Georgia"/>
                <a:sym typeface="Georgia"/>
              </a:rPr>
              <a:t>Cyclotron</a:t>
            </a:r>
            <a:r>
              <a:rPr lang="en" sz="3880">
                <a:latin typeface="Georgia"/>
                <a:ea typeface="Georgia"/>
                <a:cs typeface="Georgia"/>
                <a:sym typeface="Georgia"/>
              </a:rPr>
              <a:t> Resonance Ion Sources and Future Generations</a:t>
            </a:r>
            <a:endParaRPr sz="3880">
              <a:latin typeface="Georgia"/>
              <a:ea typeface="Georgia"/>
              <a:cs typeface="Georgia"/>
              <a:sym typeface="Georgia"/>
            </a:endParaRPr>
          </a:p>
        </p:txBody>
      </p:sp>
      <p:sp>
        <p:nvSpPr>
          <p:cNvPr id="55" name="Google Shape;55;p13"/>
          <p:cNvSpPr txBox="1"/>
          <p:nvPr>
            <p:ph idx="1" type="subTitle"/>
          </p:nvPr>
        </p:nvSpPr>
        <p:spPr>
          <a:xfrm>
            <a:off x="362325" y="2525400"/>
            <a:ext cx="8520600" cy="65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300"/>
              <a:t>Charles Martin</a:t>
            </a:r>
            <a:endParaRPr sz="1300"/>
          </a:p>
          <a:p>
            <a:pPr indent="0" lvl="0" marL="0" rtl="0" algn="ctr">
              <a:spcBef>
                <a:spcPts val="0"/>
              </a:spcBef>
              <a:spcAft>
                <a:spcPts val="0"/>
              </a:spcAft>
              <a:buNone/>
            </a:pPr>
            <a:r>
              <a:rPr lang="en" sz="1000"/>
              <a:t>PHY 862</a:t>
            </a:r>
            <a:endParaRPr sz="1000"/>
          </a:p>
        </p:txBody>
      </p:sp>
      <p:pic>
        <p:nvPicPr>
          <p:cNvPr id="56" name="Google Shape;56;p13"/>
          <p:cNvPicPr preferRelativeResize="0"/>
          <p:nvPr/>
        </p:nvPicPr>
        <p:blipFill>
          <a:blip r:embed="rId3">
            <a:alphaModFix/>
          </a:blip>
          <a:stretch>
            <a:fillRect/>
          </a:stretch>
        </p:blipFill>
        <p:spPr>
          <a:xfrm>
            <a:off x="128701" y="3619012"/>
            <a:ext cx="1180275" cy="1389375"/>
          </a:xfrm>
          <a:prstGeom prst="rect">
            <a:avLst/>
          </a:prstGeom>
          <a:noFill/>
          <a:ln>
            <a:noFill/>
          </a:ln>
        </p:spPr>
      </p:pic>
      <p:pic>
        <p:nvPicPr>
          <p:cNvPr id="57" name="Google Shape;57;p13"/>
          <p:cNvPicPr preferRelativeResize="0"/>
          <p:nvPr/>
        </p:nvPicPr>
        <p:blipFill>
          <a:blip r:embed="rId4">
            <a:alphaModFix/>
          </a:blip>
          <a:stretch>
            <a:fillRect/>
          </a:stretch>
        </p:blipFill>
        <p:spPr>
          <a:xfrm>
            <a:off x="7452750" y="3483888"/>
            <a:ext cx="1659600" cy="165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Limitations and Beam Quality</a:t>
            </a:r>
            <a:endParaRPr sz="2300"/>
          </a:p>
        </p:txBody>
      </p:sp>
      <p:sp>
        <p:nvSpPr>
          <p:cNvPr id="134" name="Google Shape;134;p22"/>
          <p:cNvSpPr txBox="1"/>
          <p:nvPr>
            <p:ph idx="1" type="body"/>
          </p:nvPr>
        </p:nvSpPr>
        <p:spPr>
          <a:xfrm>
            <a:off x="4886325" y="1152475"/>
            <a:ext cx="42117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Beam emittance of an ECR ion source operating at higher microwave frequency and power, and higher magnetic fields, could be slightly higher but not significantly than at lower microwave frequency and power, and lower magnetic fields. [9]</a:t>
            </a:r>
            <a:endParaRPr sz="1300"/>
          </a:p>
          <a:p>
            <a:pPr indent="-311150" lvl="0" marL="457200" rtl="0" algn="l">
              <a:spcBef>
                <a:spcPts val="0"/>
              </a:spcBef>
              <a:spcAft>
                <a:spcPts val="0"/>
              </a:spcAft>
              <a:buSzPts val="1300"/>
              <a:buChar char="❏"/>
            </a:pPr>
            <a:r>
              <a:rPr lang="en" sz="1300"/>
              <a:t>Long-term operating stability of beam intensity of days and weeks at high intensity of more than 300 eμA and at high microwave power of &gt;5 kW, still needs demonstration for the third generation ECR ion sources. [9]</a:t>
            </a:r>
            <a:endParaRPr sz="1300"/>
          </a:p>
        </p:txBody>
      </p:sp>
      <p:pic>
        <p:nvPicPr>
          <p:cNvPr id="135" name="Google Shape;135;p22"/>
          <p:cNvPicPr preferRelativeResize="0"/>
          <p:nvPr/>
        </p:nvPicPr>
        <p:blipFill rotWithShape="1">
          <a:blip r:embed="rId3">
            <a:alphaModFix/>
          </a:blip>
          <a:srcRect b="3383" l="9641" r="0" t="3393"/>
          <a:stretch/>
        </p:blipFill>
        <p:spPr>
          <a:xfrm>
            <a:off x="0" y="1629750"/>
            <a:ext cx="2543800" cy="2214300"/>
          </a:xfrm>
          <a:prstGeom prst="rect">
            <a:avLst/>
          </a:prstGeom>
          <a:noFill/>
          <a:ln>
            <a:noFill/>
          </a:ln>
        </p:spPr>
      </p:pic>
      <p:pic>
        <p:nvPicPr>
          <p:cNvPr id="136" name="Google Shape;136;p22"/>
          <p:cNvPicPr preferRelativeResize="0"/>
          <p:nvPr/>
        </p:nvPicPr>
        <p:blipFill rotWithShape="1">
          <a:blip r:embed="rId4">
            <a:alphaModFix/>
          </a:blip>
          <a:srcRect b="0" l="0" r="1458" t="2219"/>
          <a:stretch/>
        </p:blipFill>
        <p:spPr>
          <a:xfrm>
            <a:off x="2371825" y="1383025"/>
            <a:ext cx="2695125" cy="2930350"/>
          </a:xfrm>
          <a:prstGeom prst="rect">
            <a:avLst/>
          </a:prstGeom>
          <a:noFill/>
          <a:ln>
            <a:noFill/>
          </a:ln>
        </p:spPr>
      </p:pic>
      <p:sp>
        <p:nvSpPr>
          <p:cNvPr id="137" name="Google Shape;137;p22"/>
          <p:cNvSpPr txBox="1"/>
          <p:nvPr/>
        </p:nvSpPr>
        <p:spPr>
          <a:xfrm>
            <a:off x="119575" y="1522175"/>
            <a:ext cx="411300" cy="3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[11]</a:t>
            </a:r>
            <a:endParaRPr sz="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next?</a:t>
            </a:r>
            <a:endParaRPr/>
          </a:p>
        </p:txBody>
      </p:sp>
      <p:sp>
        <p:nvSpPr>
          <p:cNvPr id="143" name="Google Shape;143;p2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The hardest part of creating a new generation of ECR ion sources, is the magnet structure</a:t>
            </a:r>
            <a:endParaRPr sz="1300"/>
          </a:p>
          <a:p>
            <a:pPr indent="-311150" lvl="0" marL="457200" rtl="0" algn="l">
              <a:spcBef>
                <a:spcPts val="0"/>
              </a:spcBef>
              <a:spcAft>
                <a:spcPts val="0"/>
              </a:spcAft>
              <a:buSzPts val="1300"/>
              <a:buChar char="❏"/>
            </a:pPr>
            <a:r>
              <a:rPr lang="en" sz="1300"/>
              <a:t>While the magnets are the most demanding technical challenge — the design studies show it is feasible to build an 4th Generation source at    f ≥ 50 GHz [1]</a:t>
            </a:r>
            <a:endParaRPr sz="1300"/>
          </a:p>
          <a:p>
            <a:pPr indent="-311150" lvl="0" marL="457200" rtl="0" algn="l">
              <a:spcBef>
                <a:spcPts val="0"/>
              </a:spcBef>
              <a:spcAft>
                <a:spcPts val="0"/>
              </a:spcAft>
              <a:buSzPts val="1300"/>
              <a:buChar char="❏"/>
            </a:pPr>
            <a:r>
              <a:rPr lang="en" sz="1300"/>
              <a:t>The cost of such a source should only be about 2 or 3% of the cost of a state-of-the-art Rare Isotope Beam facility [1]</a:t>
            </a:r>
            <a:endParaRPr sz="1300"/>
          </a:p>
          <a:p>
            <a:pPr indent="-311150" lvl="0" marL="457200" rtl="0" algn="l">
              <a:spcBef>
                <a:spcPts val="0"/>
              </a:spcBef>
              <a:spcAft>
                <a:spcPts val="0"/>
              </a:spcAft>
              <a:buSzPts val="1300"/>
              <a:buChar char="❏"/>
            </a:pPr>
            <a:r>
              <a:rPr lang="en" sz="1300"/>
              <a:t>LHC is upgrading using Nb</a:t>
            </a:r>
            <a:r>
              <a:rPr baseline="-25000" lang="en" sz="1300"/>
              <a:t>3</a:t>
            </a:r>
            <a:r>
              <a:rPr lang="en" sz="1300"/>
              <a:t>Sn magnetic structures for high energy physics and this could lead to more developments and funding of research [1]</a:t>
            </a:r>
            <a:endParaRPr sz="1300"/>
          </a:p>
        </p:txBody>
      </p:sp>
      <p:pic>
        <p:nvPicPr>
          <p:cNvPr id="144" name="Google Shape;144;p23"/>
          <p:cNvPicPr preferRelativeResize="0"/>
          <p:nvPr/>
        </p:nvPicPr>
        <p:blipFill>
          <a:blip r:embed="rId3">
            <a:alphaModFix/>
          </a:blip>
          <a:stretch>
            <a:fillRect/>
          </a:stretch>
        </p:blipFill>
        <p:spPr>
          <a:xfrm>
            <a:off x="5091350" y="1146175"/>
            <a:ext cx="3429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577"/>
              <a:t>References</a:t>
            </a:r>
            <a:endParaRPr sz="2577"/>
          </a:p>
          <a:p>
            <a:pPr indent="0" lvl="0" marL="0" rtl="0" algn="l">
              <a:spcBef>
                <a:spcPts val="0"/>
              </a:spcBef>
              <a:spcAft>
                <a:spcPts val="0"/>
              </a:spcAft>
              <a:buNone/>
            </a:pPr>
            <a:r>
              <a:t/>
            </a:r>
            <a:endParaRPr/>
          </a:p>
        </p:txBody>
      </p:sp>
      <p:sp>
        <p:nvSpPr>
          <p:cNvPr id="150" name="Google Shape;15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rPr lang="en" sz="2100">
                <a:solidFill>
                  <a:schemeClr val="dk1"/>
                </a:solidFill>
              </a:rPr>
              <a:t>[1].</a:t>
            </a:r>
            <a:r>
              <a:rPr lang="en" sz="2100" u="sng">
                <a:solidFill>
                  <a:schemeClr val="dk1"/>
                </a:solidFill>
                <a:hlinkClick r:id="rId3">
                  <a:extLst>
                    <a:ext uri="{A12FA001-AC4F-418D-AE19-62706E023703}">
                      <ahyp:hlinkClr val="tx"/>
                    </a:ext>
                  </a:extLst>
                </a:hlinkClick>
              </a:rPr>
              <a:t>https://accelconf.web.cern.ch/Cyclotrons2010/talks/wem1cio01_talk.pdf</a:t>
            </a:r>
            <a:endParaRPr sz="2100">
              <a:solidFill>
                <a:schemeClr val="dk1"/>
              </a:solidFill>
            </a:endParaRPr>
          </a:p>
          <a:p>
            <a:pPr indent="0" lvl="0" marL="0" rtl="0" algn="l">
              <a:spcBef>
                <a:spcPts val="1200"/>
              </a:spcBef>
              <a:spcAft>
                <a:spcPts val="0"/>
              </a:spcAft>
              <a:buNone/>
            </a:pPr>
            <a:r>
              <a:rPr lang="en" sz="2100">
                <a:solidFill>
                  <a:schemeClr val="dk1"/>
                </a:solidFill>
              </a:rPr>
              <a:t>[2].</a:t>
            </a:r>
            <a:r>
              <a:rPr lang="en" sz="2100" u="sng">
                <a:solidFill>
                  <a:schemeClr val="dk1"/>
                </a:solidFill>
                <a:hlinkClick r:id="rId4">
                  <a:extLst>
                    <a:ext uri="{A12FA001-AC4F-418D-AE19-62706E023703}">
                      <ahyp:hlinkClr val="tx"/>
                    </a:ext>
                  </a:extLst>
                </a:hlinkClick>
              </a:rPr>
              <a:t>https://pubs.aip.org/aip/rsi/article/67/12/4109/464171/Effects-of-frequency-and-magnetic-field-scaling-on</a:t>
            </a:r>
            <a:endParaRPr sz="2100">
              <a:solidFill>
                <a:schemeClr val="dk1"/>
              </a:solidFill>
            </a:endParaRPr>
          </a:p>
          <a:p>
            <a:pPr indent="0" lvl="0" marL="0" rtl="0" algn="l">
              <a:spcBef>
                <a:spcPts val="1200"/>
              </a:spcBef>
              <a:spcAft>
                <a:spcPts val="0"/>
              </a:spcAft>
              <a:buNone/>
            </a:pPr>
            <a:r>
              <a:rPr lang="en" sz="2100">
                <a:solidFill>
                  <a:schemeClr val="dk1"/>
                </a:solidFill>
              </a:rPr>
              <a:t>[3].</a:t>
            </a:r>
            <a:r>
              <a:rPr lang="en" sz="2100" u="sng">
                <a:solidFill>
                  <a:schemeClr val="dk1"/>
                </a:solidFill>
                <a:hlinkClick r:id="rId5">
                  <a:extLst>
                    <a:ext uri="{A12FA001-AC4F-418D-AE19-62706E023703}">
                      <ahyp:hlinkClr val="tx"/>
                    </a:ext>
                  </a:extLst>
                </a:hlinkClick>
              </a:rPr>
              <a:t>https://accelconf.web.cern.ch/l06/PAPERS/MO3001.PDF</a:t>
            </a:r>
            <a:endParaRPr sz="2100">
              <a:solidFill>
                <a:schemeClr val="dk1"/>
              </a:solidFill>
            </a:endParaRPr>
          </a:p>
          <a:p>
            <a:pPr indent="0" lvl="0" marL="0" rtl="0" algn="l">
              <a:spcBef>
                <a:spcPts val="1200"/>
              </a:spcBef>
              <a:spcAft>
                <a:spcPts val="0"/>
              </a:spcAft>
              <a:buNone/>
            </a:pPr>
            <a:r>
              <a:rPr lang="en" sz="2100">
                <a:solidFill>
                  <a:schemeClr val="dk1"/>
                </a:solidFill>
              </a:rPr>
              <a:t>[4].</a:t>
            </a:r>
            <a:r>
              <a:rPr lang="en" sz="2100" u="sng">
                <a:solidFill>
                  <a:schemeClr val="dk1"/>
                </a:solidFill>
                <a:hlinkClick r:id="rId6">
                  <a:extLst>
                    <a:ext uri="{A12FA001-AC4F-418D-AE19-62706E023703}">
                      <ahyp:hlinkClr val="tx"/>
                    </a:ext>
                  </a:extLst>
                </a:hlinkClick>
              </a:rPr>
              <a:t>https://indico.frib.msu.edu/event/9/attachments/115/673/12.05_H_Ren_FRIB_28_GHz_ECR_Ion_Source_Dev.pdf</a:t>
            </a:r>
            <a:endParaRPr sz="2100">
              <a:solidFill>
                <a:schemeClr val="dk1"/>
              </a:solidFill>
            </a:endParaRPr>
          </a:p>
          <a:p>
            <a:pPr indent="0" lvl="0" marL="0" rtl="0" algn="l">
              <a:spcBef>
                <a:spcPts val="1200"/>
              </a:spcBef>
              <a:spcAft>
                <a:spcPts val="0"/>
              </a:spcAft>
              <a:buNone/>
            </a:pPr>
            <a:r>
              <a:rPr lang="en" sz="2100">
                <a:solidFill>
                  <a:schemeClr val="dk1"/>
                </a:solidFill>
              </a:rPr>
              <a:t>[5].</a:t>
            </a:r>
            <a:r>
              <a:rPr lang="en" sz="2100" u="sng">
                <a:solidFill>
                  <a:schemeClr val="dk1"/>
                </a:solidFill>
                <a:hlinkClick r:id="rId7">
                  <a:extLst>
                    <a:ext uri="{A12FA001-AC4F-418D-AE19-62706E023703}">
                      <ahyp:hlinkClr val="tx"/>
                    </a:ext>
                  </a:extLst>
                </a:hlinkClick>
              </a:rPr>
              <a:t>https://journals.aps.org/prab/pdf/10.1103/PhysRevSTAB.18.123401</a:t>
            </a:r>
            <a:endParaRPr sz="2100">
              <a:solidFill>
                <a:schemeClr val="dk1"/>
              </a:solidFill>
            </a:endParaRPr>
          </a:p>
          <a:p>
            <a:pPr indent="0" lvl="0" marL="0" rtl="0" algn="l">
              <a:spcBef>
                <a:spcPts val="1200"/>
              </a:spcBef>
              <a:spcAft>
                <a:spcPts val="0"/>
              </a:spcAft>
              <a:buNone/>
            </a:pPr>
            <a:r>
              <a:rPr lang="en" sz="2100">
                <a:solidFill>
                  <a:schemeClr val="dk1"/>
                </a:solidFill>
              </a:rPr>
              <a:t>[6]. </a:t>
            </a:r>
            <a:r>
              <a:rPr lang="en" sz="2100" u="sng">
                <a:solidFill>
                  <a:schemeClr val="dk1"/>
                </a:solidFill>
                <a:hlinkClick r:id="rId8">
                  <a:extLst>
                    <a:ext uri="{A12FA001-AC4F-418D-AE19-62706E023703}">
                      <ahyp:hlinkClr val="tx"/>
                    </a:ext>
                  </a:extLst>
                </a:hlinkClick>
              </a:rPr>
              <a:t>https://accelconf.web.cern.ch/pac2009/papers/mo6pfp068.pdf</a:t>
            </a:r>
            <a:r>
              <a:rPr lang="en" sz="2100">
                <a:solidFill>
                  <a:schemeClr val="dk1"/>
                </a:solidFill>
              </a:rPr>
              <a:t> (Nb3Sn ECR)</a:t>
            </a:r>
            <a:endParaRPr sz="2100">
              <a:solidFill>
                <a:schemeClr val="dk1"/>
              </a:solidFill>
            </a:endParaRPr>
          </a:p>
          <a:p>
            <a:pPr indent="0" lvl="0" marL="0" rtl="0" algn="l">
              <a:spcBef>
                <a:spcPts val="1200"/>
              </a:spcBef>
              <a:spcAft>
                <a:spcPts val="0"/>
              </a:spcAft>
              <a:buNone/>
            </a:pPr>
            <a:r>
              <a:rPr lang="en" sz="2100">
                <a:solidFill>
                  <a:schemeClr val="dk1"/>
                </a:solidFill>
              </a:rPr>
              <a:t>[7]. </a:t>
            </a:r>
            <a:r>
              <a:rPr lang="en" sz="2100" u="sng">
                <a:solidFill>
                  <a:schemeClr val="dk1"/>
                </a:solidFill>
                <a:hlinkClick r:id="rId9">
                  <a:extLst>
                    <a:ext uri="{A12FA001-AC4F-418D-AE19-62706E023703}">
                      <ahyp:hlinkClr val="tx"/>
                    </a:ext>
                  </a:extLst>
                </a:hlinkClick>
              </a:rPr>
              <a:t>https://pubs.aip.org/aip/rsi/article/79/2/02C710/1068258/High-intensity-production-of-high-and-medium</a:t>
            </a:r>
            <a:r>
              <a:rPr lang="en" sz="2100">
                <a:solidFill>
                  <a:schemeClr val="dk1"/>
                </a:solidFill>
              </a:rPr>
              <a:t> (VENUS)</a:t>
            </a:r>
            <a:endParaRPr sz="2100">
              <a:solidFill>
                <a:schemeClr val="dk1"/>
              </a:solidFill>
            </a:endParaRPr>
          </a:p>
          <a:p>
            <a:pPr indent="0" lvl="0" marL="0" rtl="0" algn="l">
              <a:spcBef>
                <a:spcPts val="1200"/>
              </a:spcBef>
              <a:spcAft>
                <a:spcPts val="0"/>
              </a:spcAft>
              <a:buNone/>
            </a:pPr>
            <a:r>
              <a:rPr lang="en" sz="2100">
                <a:solidFill>
                  <a:schemeClr val="dk1"/>
                </a:solidFill>
              </a:rPr>
              <a:t>[8]. Geller R., </a:t>
            </a:r>
            <a:r>
              <a:rPr lang="en" sz="2100">
                <a:solidFill>
                  <a:schemeClr val="dk1"/>
                </a:solidFill>
                <a:highlight>
                  <a:schemeClr val="lt1"/>
                </a:highlight>
              </a:rPr>
              <a:t>Electron Cyclotron Resonance Ion Sources and ECR Plasmas by Richard Geller, 1996</a:t>
            </a:r>
            <a:endParaRPr sz="2100">
              <a:solidFill>
                <a:schemeClr val="dk1"/>
              </a:solidFill>
              <a:highlight>
                <a:schemeClr val="lt1"/>
              </a:highlight>
            </a:endParaRPr>
          </a:p>
          <a:p>
            <a:pPr indent="0" lvl="0" marL="0" rtl="0" algn="l">
              <a:spcBef>
                <a:spcPts val="1200"/>
              </a:spcBef>
              <a:spcAft>
                <a:spcPts val="0"/>
              </a:spcAft>
              <a:buNone/>
            </a:pPr>
            <a:r>
              <a:rPr lang="en" sz="2100">
                <a:solidFill>
                  <a:schemeClr val="dk1"/>
                </a:solidFill>
                <a:highlight>
                  <a:schemeClr val="lt1"/>
                </a:highlight>
              </a:rPr>
              <a:t>[9].</a:t>
            </a:r>
            <a:r>
              <a:rPr lang="en" sz="2100" u="sng">
                <a:solidFill>
                  <a:schemeClr val="dk1"/>
                </a:solidFill>
                <a:highlight>
                  <a:schemeClr val="lt1"/>
                </a:highlight>
              </a:rPr>
              <a:t> </a:t>
            </a:r>
            <a:r>
              <a:rPr lang="en" sz="2100" u="sng">
                <a:solidFill>
                  <a:schemeClr val="dk1"/>
                </a:solidFill>
                <a:highlight>
                  <a:schemeClr val="lt1"/>
                </a:highlight>
                <a:hlinkClick r:id="rId10">
                  <a:extLst>
                    <a:ext uri="{A12FA001-AC4F-418D-AE19-62706E023703}">
                      <ahyp:hlinkClr val="tx"/>
                    </a:ext>
                  </a:extLst>
                </a:hlinkClick>
              </a:rPr>
              <a:t>https://journals.aps.org/prab/abstract/10.1103/PhysRevAccelBeams.20.094801</a:t>
            </a:r>
            <a:r>
              <a:rPr lang="en" sz="2100">
                <a:solidFill>
                  <a:schemeClr val="dk1"/>
                </a:solidFill>
                <a:highlight>
                  <a:schemeClr val="lt1"/>
                </a:highlight>
                <a:uFill>
                  <a:noFill/>
                </a:uFill>
                <a:hlinkClick r:id="rId11">
                  <a:extLst>
                    <a:ext uri="{A12FA001-AC4F-418D-AE19-62706E023703}">
                      <ahyp:hlinkClr val="tx"/>
                    </a:ext>
                  </a:extLst>
                </a:hlinkClick>
              </a:rPr>
              <a:t>(SECRAL)</a:t>
            </a:r>
            <a:r>
              <a:rPr lang="en" sz="2100">
                <a:solidFill>
                  <a:schemeClr val="dk1"/>
                </a:solidFill>
                <a:highlight>
                  <a:schemeClr val="lt1"/>
                </a:highlight>
              </a:rPr>
              <a:t> </a:t>
            </a:r>
            <a:endParaRPr sz="2100">
              <a:solidFill>
                <a:schemeClr val="dk1"/>
              </a:solidFill>
              <a:highlight>
                <a:schemeClr val="lt1"/>
              </a:highlight>
            </a:endParaRPr>
          </a:p>
          <a:p>
            <a:pPr indent="0" lvl="0" marL="0" rtl="0" algn="l">
              <a:spcBef>
                <a:spcPts val="1200"/>
              </a:spcBef>
              <a:spcAft>
                <a:spcPts val="0"/>
              </a:spcAft>
              <a:buNone/>
            </a:pPr>
            <a:r>
              <a:rPr lang="en" sz="2100">
                <a:solidFill>
                  <a:schemeClr val="dk1"/>
                </a:solidFill>
                <a:highlight>
                  <a:schemeClr val="lt1"/>
                </a:highlight>
              </a:rPr>
              <a:t>[10]. </a:t>
            </a:r>
            <a:r>
              <a:rPr lang="en" sz="2100" u="sng">
                <a:solidFill>
                  <a:schemeClr val="dk1"/>
                </a:solidFill>
                <a:highlight>
                  <a:schemeClr val="lt1"/>
                </a:highlight>
                <a:hlinkClick r:id="rId12">
                  <a:extLst>
                    <a:ext uri="{A12FA001-AC4F-418D-AE19-62706E023703}">
                      <ahyp:hlinkClr val="tx"/>
                    </a:ext>
                  </a:extLst>
                </a:hlinkClick>
              </a:rPr>
              <a:t>https://www.osti.gov/servlets/purl/1843251#:~:text=The%20intermetallic%20compound%20Nb3Sn%2C%20discovered,%25</a:t>
            </a:r>
            <a:r>
              <a:rPr lang="en" sz="2100">
                <a:solidFill>
                  <a:schemeClr val="dk1"/>
                </a:solidFill>
                <a:highlight>
                  <a:schemeClr val="lt1"/>
                </a:highlight>
              </a:rPr>
              <a:t>)%20Sn. (Nb3Sn wire)</a:t>
            </a:r>
            <a:endParaRPr sz="2100">
              <a:solidFill>
                <a:schemeClr val="dk1"/>
              </a:solidFill>
              <a:highlight>
                <a:schemeClr val="lt1"/>
              </a:highlight>
            </a:endParaRPr>
          </a:p>
          <a:p>
            <a:pPr indent="0" lvl="0" marL="0" rtl="0" algn="l">
              <a:spcBef>
                <a:spcPts val="1200"/>
              </a:spcBef>
              <a:spcAft>
                <a:spcPts val="0"/>
              </a:spcAft>
              <a:buNone/>
            </a:pPr>
            <a:r>
              <a:rPr lang="en" sz="2100">
                <a:solidFill>
                  <a:schemeClr val="dk1"/>
                </a:solidFill>
                <a:highlight>
                  <a:schemeClr val="lt1"/>
                </a:highlight>
              </a:rPr>
              <a:t>[11]. </a:t>
            </a:r>
            <a:r>
              <a:rPr lang="en" sz="2100" u="sng">
                <a:solidFill>
                  <a:schemeClr val="dk1"/>
                </a:solidFill>
                <a:highlight>
                  <a:schemeClr val="lt1"/>
                </a:highlight>
                <a:hlinkClick r:id="rId13">
                  <a:extLst>
                    <a:ext uri="{A12FA001-AC4F-418D-AE19-62706E023703}">
                      <ahyp:hlinkClr val="tx"/>
                    </a:ext>
                  </a:extLst>
                </a:hlinkClick>
              </a:rPr>
              <a:t>https://accelconf.web.cern.ch/ecris2012/papers/thyo03.pdf</a:t>
            </a:r>
            <a:r>
              <a:rPr lang="en" sz="2100">
                <a:solidFill>
                  <a:schemeClr val="dk1"/>
                </a:solidFill>
                <a:highlight>
                  <a:schemeClr val="lt1"/>
                </a:highlight>
              </a:rPr>
              <a:t> </a:t>
            </a:r>
            <a:endParaRPr sz="2100">
              <a:solidFill>
                <a:schemeClr val="dk1"/>
              </a:solidFill>
              <a:highlight>
                <a:schemeClr val="lt1"/>
              </a:highlight>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t>What you need to get started</a:t>
            </a:r>
            <a:endParaRPr sz="2320"/>
          </a:p>
        </p:txBody>
      </p:sp>
      <p:sp>
        <p:nvSpPr>
          <p:cNvPr id="63" name="Google Shape;63;p14"/>
          <p:cNvSpPr txBox="1"/>
          <p:nvPr>
            <p:ph idx="1" type="body"/>
          </p:nvPr>
        </p:nvSpPr>
        <p:spPr>
          <a:xfrm>
            <a:off x="311700" y="756650"/>
            <a:ext cx="4495800" cy="381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300"/>
          </a:p>
          <a:p>
            <a:pPr indent="-311150" lvl="0" marL="457200" rtl="0" algn="l">
              <a:spcBef>
                <a:spcPts val="1200"/>
              </a:spcBef>
              <a:spcAft>
                <a:spcPts val="0"/>
              </a:spcAft>
              <a:buSzPts val="1300"/>
              <a:buChar char="❏"/>
            </a:pPr>
            <a:r>
              <a:rPr lang="en" sz="1300"/>
              <a:t>Solenoids</a:t>
            </a:r>
            <a:endParaRPr sz="1300"/>
          </a:p>
          <a:p>
            <a:pPr indent="-311150" lvl="0" marL="457200" rtl="0" algn="l">
              <a:spcBef>
                <a:spcPts val="0"/>
              </a:spcBef>
              <a:spcAft>
                <a:spcPts val="0"/>
              </a:spcAft>
              <a:buSzPts val="1300"/>
              <a:buChar char="❏"/>
            </a:pPr>
            <a:r>
              <a:rPr lang="en" sz="1300"/>
              <a:t>Sextupole</a:t>
            </a:r>
            <a:endParaRPr sz="1300"/>
          </a:p>
          <a:p>
            <a:pPr indent="-311150" lvl="0" marL="457200" rtl="0" algn="l">
              <a:spcBef>
                <a:spcPts val="0"/>
              </a:spcBef>
              <a:spcAft>
                <a:spcPts val="0"/>
              </a:spcAft>
              <a:buSzPts val="1300"/>
              <a:buChar char="❏"/>
            </a:pPr>
            <a:r>
              <a:rPr lang="en" sz="1300"/>
              <a:t>High Voltage</a:t>
            </a:r>
            <a:endParaRPr sz="1300"/>
          </a:p>
          <a:p>
            <a:pPr indent="-311150" lvl="0" marL="457200" rtl="0" algn="l">
              <a:spcBef>
                <a:spcPts val="0"/>
              </a:spcBef>
              <a:spcAft>
                <a:spcPts val="0"/>
              </a:spcAft>
              <a:buSzPts val="1300"/>
              <a:buChar char="❏"/>
            </a:pPr>
            <a:r>
              <a:rPr lang="en" sz="1300"/>
              <a:t>RF Technology</a:t>
            </a:r>
            <a:endParaRPr sz="1300"/>
          </a:p>
          <a:p>
            <a:pPr indent="-311150" lvl="0" marL="457200" rtl="0" algn="l">
              <a:spcBef>
                <a:spcPts val="0"/>
              </a:spcBef>
              <a:spcAft>
                <a:spcPts val="0"/>
              </a:spcAft>
              <a:buSzPts val="1300"/>
              <a:buChar char="❏"/>
            </a:pPr>
            <a:r>
              <a:rPr lang="en" sz="1300"/>
              <a:t>Ultra High Vacuum</a:t>
            </a:r>
            <a:endParaRPr sz="1300"/>
          </a:p>
          <a:p>
            <a:pPr indent="-311150" lvl="0" marL="457200" rtl="0" algn="l">
              <a:spcBef>
                <a:spcPts val="0"/>
              </a:spcBef>
              <a:spcAft>
                <a:spcPts val="0"/>
              </a:spcAft>
              <a:buSzPts val="1300"/>
              <a:buChar char="❏"/>
            </a:pPr>
            <a:r>
              <a:rPr lang="en" sz="1300"/>
              <a:t>Oven</a:t>
            </a:r>
            <a:endParaRPr sz="1300"/>
          </a:p>
          <a:p>
            <a:pPr indent="-311150" lvl="0" marL="457200" rtl="0" algn="l">
              <a:spcBef>
                <a:spcPts val="0"/>
              </a:spcBef>
              <a:spcAft>
                <a:spcPts val="0"/>
              </a:spcAft>
              <a:buSzPts val="1300"/>
              <a:buChar char="❏"/>
            </a:pPr>
            <a:r>
              <a:rPr lang="en" sz="1300"/>
              <a:t>Cryogenics</a:t>
            </a:r>
            <a:endParaRPr sz="1300"/>
          </a:p>
          <a:p>
            <a:pPr indent="-311150" lvl="0" marL="457200" rtl="0" algn="l">
              <a:spcBef>
                <a:spcPts val="0"/>
              </a:spcBef>
              <a:spcAft>
                <a:spcPts val="0"/>
              </a:spcAft>
              <a:buSzPts val="1300"/>
              <a:buChar char="❏"/>
            </a:pPr>
            <a:r>
              <a:rPr lang="en" sz="1300"/>
              <a:t>These are some of the things you will need to have depending on the type of system you want to construct </a:t>
            </a:r>
            <a:r>
              <a:rPr lang="en" sz="1300"/>
              <a:t>and</a:t>
            </a:r>
            <a:r>
              <a:rPr lang="en" sz="1300"/>
              <a:t> what charge state you want to achieve.</a:t>
            </a:r>
            <a:endParaRPr sz="1300"/>
          </a:p>
          <a:p>
            <a:pPr indent="0" lvl="0" marL="0" rtl="0" algn="l">
              <a:spcBef>
                <a:spcPts val="1200"/>
              </a:spcBef>
              <a:spcAft>
                <a:spcPts val="1200"/>
              </a:spcAft>
              <a:buNone/>
            </a:pPr>
            <a:r>
              <a:t/>
            </a:r>
            <a:endParaRPr sz="1100"/>
          </a:p>
        </p:txBody>
      </p:sp>
      <p:pic>
        <p:nvPicPr>
          <p:cNvPr id="64" name="Google Shape;64;p14"/>
          <p:cNvPicPr preferRelativeResize="0"/>
          <p:nvPr/>
        </p:nvPicPr>
        <p:blipFill>
          <a:blip r:embed="rId3">
            <a:alphaModFix/>
          </a:blip>
          <a:stretch>
            <a:fillRect/>
          </a:stretch>
        </p:blipFill>
        <p:spPr>
          <a:xfrm>
            <a:off x="4807500" y="1017725"/>
            <a:ext cx="4031700" cy="3171975"/>
          </a:xfrm>
          <a:prstGeom prst="rect">
            <a:avLst/>
          </a:prstGeom>
          <a:noFill/>
          <a:ln>
            <a:noFill/>
          </a:ln>
        </p:spPr>
      </p:pic>
      <p:sp>
        <p:nvSpPr>
          <p:cNvPr id="65" name="Google Shape;65;p14"/>
          <p:cNvSpPr txBox="1"/>
          <p:nvPr/>
        </p:nvSpPr>
        <p:spPr>
          <a:xfrm>
            <a:off x="8567625" y="976225"/>
            <a:ext cx="386100" cy="2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[4]</a:t>
            </a:r>
            <a:endParaRPr sz="13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t>Electron Cyclotron Resonance</a:t>
            </a:r>
            <a:endParaRPr sz="2320"/>
          </a:p>
        </p:txBody>
      </p:sp>
      <p:sp>
        <p:nvSpPr>
          <p:cNvPr id="71" name="Google Shape;71;p15"/>
          <p:cNvSpPr txBox="1"/>
          <p:nvPr>
            <p:ph idx="1" type="body"/>
          </p:nvPr>
        </p:nvSpPr>
        <p:spPr>
          <a:xfrm>
            <a:off x="4784575" y="1139825"/>
            <a:ext cx="42603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2.45 GHz, 14 GHz, 18 GHz, 28 GHz, 56 GHz?</a:t>
            </a:r>
            <a:endParaRPr sz="1300"/>
          </a:p>
          <a:p>
            <a:pPr indent="-311150" lvl="0" marL="457200" rtl="0" algn="l">
              <a:spcBef>
                <a:spcPts val="0"/>
              </a:spcBef>
              <a:spcAft>
                <a:spcPts val="0"/>
              </a:spcAft>
              <a:buSzPts val="1300"/>
              <a:buChar char="❏"/>
            </a:pPr>
            <a:r>
              <a:rPr lang="en" sz="1300"/>
              <a:t>When the frequency of the EM wave is equal to the gyrofrequency of the electrons the waves can transfer their energy to the electrons in a selective manner called electron cyclotron resonance (ECR) [8]</a:t>
            </a:r>
            <a:endParaRPr sz="1300"/>
          </a:p>
          <a:p>
            <a:pPr indent="-311150" lvl="0" marL="457200" rtl="0" algn="l">
              <a:spcBef>
                <a:spcPts val="0"/>
              </a:spcBef>
              <a:spcAft>
                <a:spcPts val="0"/>
              </a:spcAft>
              <a:buSzPts val="1300"/>
              <a:buChar char="❏"/>
            </a:pPr>
            <a:r>
              <a:rPr lang="en" sz="1300"/>
              <a:t>According to Geller’s Law, the beam current produced from the source scales with the square of the frequency. [3]</a:t>
            </a:r>
            <a:endParaRPr sz="782"/>
          </a:p>
        </p:txBody>
      </p:sp>
      <p:pic>
        <p:nvPicPr>
          <p:cNvPr id="72" name="Google Shape;72;p15"/>
          <p:cNvPicPr preferRelativeResize="0"/>
          <p:nvPr/>
        </p:nvPicPr>
        <p:blipFill rotWithShape="1">
          <a:blip r:embed="rId3">
            <a:alphaModFix/>
          </a:blip>
          <a:srcRect b="2392" l="5873" r="0" t="2296"/>
          <a:stretch/>
        </p:blipFill>
        <p:spPr>
          <a:xfrm>
            <a:off x="421400" y="896675"/>
            <a:ext cx="2928750" cy="3054900"/>
          </a:xfrm>
          <a:prstGeom prst="rect">
            <a:avLst/>
          </a:prstGeom>
          <a:noFill/>
          <a:ln>
            <a:noFill/>
          </a:ln>
        </p:spPr>
      </p:pic>
      <p:pic>
        <p:nvPicPr>
          <p:cNvPr id="73" name="Google Shape;73;p15"/>
          <p:cNvPicPr preferRelativeResize="0"/>
          <p:nvPr/>
        </p:nvPicPr>
        <p:blipFill>
          <a:blip r:embed="rId4">
            <a:alphaModFix/>
          </a:blip>
          <a:stretch>
            <a:fillRect/>
          </a:stretch>
        </p:blipFill>
        <p:spPr>
          <a:xfrm>
            <a:off x="80775" y="4164300"/>
            <a:ext cx="4491225" cy="995800"/>
          </a:xfrm>
          <a:prstGeom prst="rect">
            <a:avLst/>
          </a:prstGeom>
          <a:noFill/>
          <a:ln>
            <a:noFill/>
          </a:ln>
        </p:spPr>
      </p:pic>
      <p:pic>
        <p:nvPicPr>
          <p:cNvPr id="74" name="Google Shape;74;p15"/>
          <p:cNvPicPr preferRelativeResize="0"/>
          <p:nvPr/>
        </p:nvPicPr>
        <p:blipFill>
          <a:blip r:embed="rId5">
            <a:alphaModFix/>
          </a:blip>
          <a:stretch>
            <a:fillRect/>
          </a:stretch>
        </p:blipFill>
        <p:spPr>
          <a:xfrm>
            <a:off x="5073250" y="3243000"/>
            <a:ext cx="3308826" cy="1900500"/>
          </a:xfrm>
          <a:prstGeom prst="rect">
            <a:avLst/>
          </a:prstGeom>
          <a:noFill/>
          <a:ln>
            <a:noFill/>
          </a:ln>
        </p:spPr>
      </p:pic>
      <p:sp>
        <p:nvSpPr>
          <p:cNvPr id="75" name="Google Shape;75;p15"/>
          <p:cNvSpPr txBox="1"/>
          <p:nvPr/>
        </p:nvSpPr>
        <p:spPr>
          <a:xfrm>
            <a:off x="2726100" y="964050"/>
            <a:ext cx="782100" cy="3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From [7]</a:t>
            </a:r>
            <a:endParaRPr sz="800">
              <a:solidFill>
                <a:schemeClr val="dk2"/>
              </a:solidFill>
            </a:endParaRPr>
          </a:p>
        </p:txBody>
      </p:sp>
      <p:sp>
        <p:nvSpPr>
          <p:cNvPr id="76" name="Google Shape;76;p15"/>
          <p:cNvSpPr txBox="1"/>
          <p:nvPr/>
        </p:nvSpPr>
        <p:spPr>
          <a:xfrm>
            <a:off x="7927425" y="4492975"/>
            <a:ext cx="961800" cy="2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From [3]</a:t>
            </a:r>
            <a:endParaRPr sz="700">
              <a:solidFill>
                <a:schemeClr val="dk2"/>
              </a:solidFill>
            </a:endParaRPr>
          </a:p>
        </p:txBody>
      </p:sp>
      <p:sp>
        <p:nvSpPr>
          <p:cNvPr id="77" name="Google Shape;77;p15"/>
          <p:cNvSpPr txBox="1"/>
          <p:nvPr/>
        </p:nvSpPr>
        <p:spPr>
          <a:xfrm>
            <a:off x="3046550" y="4816925"/>
            <a:ext cx="303600" cy="1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[8]</a:t>
            </a:r>
            <a:endParaRPr sz="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26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t>Ion Charge Production</a:t>
            </a:r>
            <a:endParaRPr sz="2320"/>
          </a:p>
        </p:txBody>
      </p:sp>
      <p:sp>
        <p:nvSpPr>
          <p:cNvPr id="83" name="Google Shape;83;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Why the need for different frequencies in ECR Ion Sources?</a:t>
            </a:r>
            <a:endParaRPr sz="1400"/>
          </a:p>
          <a:p>
            <a:pPr indent="-317500" lvl="0" marL="457200" rtl="0" algn="l">
              <a:spcBef>
                <a:spcPts val="0"/>
              </a:spcBef>
              <a:spcAft>
                <a:spcPts val="0"/>
              </a:spcAft>
              <a:buSzPts val="1400"/>
              <a:buChar char="❏"/>
            </a:pPr>
            <a:r>
              <a:rPr lang="en" sz="1400"/>
              <a:t>Charge state scales with frequency scaling in most cases. It is much harder to ionize heavier particles and achieve the desired charge states.</a:t>
            </a:r>
            <a:endParaRPr sz="1400"/>
          </a:p>
          <a:p>
            <a:pPr indent="-317500" lvl="0" marL="457200" rtl="0" algn="l">
              <a:spcBef>
                <a:spcPts val="0"/>
              </a:spcBef>
              <a:spcAft>
                <a:spcPts val="0"/>
              </a:spcAft>
              <a:buSzPts val="1400"/>
              <a:buChar char="❏"/>
            </a:pPr>
            <a:r>
              <a:rPr lang="en" sz="1400"/>
              <a:t>Higher Frequency heating of the ECR plasma can, in theory, lead to better beam quality and higher charge state.</a:t>
            </a:r>
            <a:endParaRPr sz="1400"/>
          </a:p>
          <a:p>
            <a:pPr indent="-317500" lvl="0" marL="457200" rtl="0" algn="l">
              <a:spcBef>
                <a:spcPts val="0"/>
              </a:spcBef>
              <a:spcAft>
                <a:spcPts val="0"/>
              </a:spcAft>
              <a:buSzPts val="1400"/>
              <a:buChar char="❏"/>
            </a:pPr>
            <a:r>
              <a:rPr lang="en" sz="1400"/>
              <a:t>Do the costs outweigh the benefits? Where does the money come from for this development?</a:t>
            </a:r>
            <a:endParaRPr sz="1400"/>
          </a:p>
        </p:txBody>
      </p:sp>
      <p:pic>
        <p:nvPicPr>
          <p:cNvPr id="84" name="Google Shape;84;p16"/>
          <p:cNvPicPr preferRelativeResize="0"/>
          <p:nvPr/>
        </p:nvPicPr>
        <p:blipFill>
          <a:blip r:embed="rId3">
            <a:alphaModFix/>
          </a:blip>
          <a:stretch>
            <a:fillRect/>
          </a:stretch>
        </p:blipFill>
        <p:spPr>
          <a:xfrm>
            <a:off x="5233525" y="581800"/>
            <a:ext cx="3501675" cy="3979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2127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t>Shape and Containment of the Plasma</a:t>
            </a:r>
            <a:endParaRPr sz="2320"/>
          </a:p>
        </p:txBody>
      </p:sp>
      <p:sp>
        <p:nvSpPr>
          <p:cNvPr id="90" name="Google Shape;90;p17"/>
          <p:cNvSpPr txBox="1"/>
          <p:nvPr>
            <p:ph idx="1" type="body"/>
          </p:nvPr>
        </p:nvSpPr>
        <p:spPr>
          <a:xfrm>
            <a:off x="4704025" y="785450"/>
            <a:ext cx="4405200" cy="40263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sz="1200"/>
              <a:t>Understanding more about the plasma dynamics and the actual shape of it can give a better understanding of the processes involved and what can be improved</a:t>
            </a:r>
            <a:endParaRPr sz="1200"/>
          </a:p>
          <a:p>
            <a:pPr indent="-304800" lvl="0" marL="457200" rtl="0" algn="l">
              <a:spcBef>
                <a:spcPts val="0"/>
              </a:spcBef>
              <a:spcAft>
                <a:spcPts val="0"/>
              </a:spcAft>
              <a:buSzPts val="1200"/>
              <a:buChar char="❏"/>
            </a:pPr>
            <a:r>
              <a:rPr lang="en" sz="1200"/>
              <a:t>The shape of the plasma itself is a combination of both confining magnetic fields and the magnetic </a:t>
            </a:r>
            <a:r>
              <a:rPr lang="en" sz="1200"/>
              <a:t>mirror effect</a:t>
            </a:r>
            <a:endParaRPr sz="1200"/>
          </a:p>
          <a:p>
            <a:pPr indent="-304800" lvl="0" marL="457200" rtl="0" algn="l">
              <a:spcBef>
                <a:spcPts val="0"/>
              </a:spcBef>
              <a:spcAft>
                <a:spcPts val="0"/>
              </a:spcAft>
              <a:buSzPts val="1200"/>
              <a:buChar char="❏"/>
            </a:pPr>
            <a:r>
              <a:rPr lang="en" sz="1200"/>
              <a:t>The shape is also present in the extraction node, and showcases the effect of the sextupole field</a:t>
            </a:r>
            <a:endParaRPr sz="1200"/>
          </a:p>
          <a:p>
            <a:pPr indent="-304800" lvl="0" marL="457200" rtl="0" algn="l">
              <a:spcBef>
                <a:spcPts val="0"/>
              </a:spcBef>
              <a:spcAft>
                <a:spcPts val="0"/>
              </a:spcAft>
              <a:buSzPts val="1200"/>
              <a:buChar char="❏"/>
            </a:pPr>
            <a:r>
              <a:rPr lang="en" sz="1200"/>
              <a:t>The loss lines for the electrons in the plasma are rotated 60 degrees </a:t>
            </a:r>
            <a:r>
              <a:rPr lang="en" sz="1200"/>
              <a:t>between injection and extraction</a:t>
            </a:r>
            <a:endParaRPr sz="1200"/>
          </a:p>
        </p:txBody>
      </p:sp>
      <p:pic>
        <p:nvPicPr>
          <p:cNvPr id="91" name="Google Shape;91;p17"/>
          <p:cNvPicPr preferRelativeResize="0"/>
          <p:nvPr/>
        </p:nvPicPr>
        <p:blipFill rotWithShape="1">
          <a:blip r:embed="rId3">
            <a:alphaModFix/>
          </a:blip>
          <a:srcRect b="0" l="-3399" r="5723" t="0"/>
          <a:stretch/>
        </p:blipFill>
        <p:spPr>
          <a:xfrm>
            <a:off x="-124450" y="887675"/>
            <a:ext cx="2812325" cy="3818250"/>
          </a:xfrm>
          <a:prstGeom prst="rect">
            <a:avLst/>
          </a:prstGeom>
          <a:noFill/>
          <a:ln>
            <a:noFill/>
          </a:ln>
        </p:spPr>
      </p:pic>
      <p:pic>
        <p:nvPicPr>
          <p:cNvPr id="92" name="Google Shape;92;p17"/>
          <p:cNvPicPr preferRelativeResize="0"/>
          <p:nvPr/>
        </p:nvPicPr>
        <p:blipFill rotWithShape="1">
          <a:blip r:embed="rId4">
            <a:alphaModFix/>
          </a:blip>
          <a:srcRect b="0" l="0" r="0" t="4067"/>
          <a:stretch/>
        </p:blipFill>
        <p:spPr>
          <a:xfrm>
            <a:off x="5280637" y="3235450"/>
            <a:ext cx="3357375" cy="1908050"/>
          </a:xfrm>
          <a:prstGeom prst="rect">
            <a:avLst/>
          </a:prstGeom>
          <a:noFill/>
          <a:ln>
            <a:noFill/>
          </a:ln>
        </p:spPr>
      </p:pic>
      <p:pic>
        <p:nvPicPr>
          <p:cNvPr id="93" name="Google Shape;93;p17"/>
          <p:cNvPicPr preferRelativeResize="0"/>
          <p:nvPr/>
        </p:nvPicPr>
        <p:blipFill>
          <a:blip r:embed="rId5">
            <a:alphaModFix/>
          </a:blip>
          <a:stretch>
            <a:fillRect/>
          </a:stretch>
        </p:blipFill>
        <p:spPr>
          <a:xfrm>
            <a:off x="2687875" y="702500"/>
            <a:ext cx="2016151" cy="2124547"/>
          </a:xfrm>
          <a:prstGeom prst="rect">
            <a:avLst/>
          </a:prstGeom>
          <a:noFill/>
          <a:ln>
            <a:noFill/>
          </a:ln>
        </p:spPr>
      </p:pic>
      <p:pic>
        <p:nvPicPr>
          <p:cNvPr id="94" name="Google Shape;94;p17"/>
          <p:cNvPicPr preferRelativeResize="0"/>
          <p:nvPr/>
        </p:nvPicPr>
        <p:blipFill rotWithShape="1">
          <a:blip r:embed="rId6">
            <a:alphaModFix/>
          </a:blip>
          <a:srcRect b="0" l="3716" r="0" t="0"/>
          <a:stretch/>
        </p:blipFill>
        <p:spPr>
          <a:xfrm>
            <a:off x="2750450" y="2827050"/>
            <a:ext cx="2016151" cy="21245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270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3rd Generation Sources</a:t>
            </a:r>
            <a:endParaRPr/>
          </a:p>
        </p:txBody>
      </p:sp>
      <p:sp>
        <p:nvSpPr>
          <p:cNvPr id="100" name="Google Shape;100;p18"/>
          <p:cNvSpPr txBox="1"/>
          <p:nvPr>
            <p:ph idx="1" type="body"/>
          </p:nvPr>
        </p:nvSpPr>
        <p:spPr>
          <a:xfrm>
            <a:off x="311700" y="902175"/>
            <a:ext cx="4626300" cy="3666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Examples of these types of sources are the FRIB HP-ECR(MSU), SC-ECR (Riken), and Venus (LBNL).</a:t>
            </a:r>
            <a:endParaRPr sz="1300"/>
          </a:p>
          <a:p>
            <a:pPr indent="-311150" lvl="0" marL="457200" rtl="0" algn="l">
              <a:spcBef>
                <a:spcPts val="0"/>
              </a:spcBef>
              <a:spcAft>
                <a:spcPts val="0"/>
              </a:spcAft>
              <a:buSzPts val="1300"/>
              <a:buChar char="❏"/>
            </a:pPr>
            <a:r>
              <a:rPr lang="en" sz="1300"/>
              <a:t>These sources use superconducting magnets to achieve their minimum B-field confinement.</a:t>
            </a:r>
            <a:endParaRPr sz="1300"/>
          </a:p>
          <a:p>
            <a:pPr indent="-311150" lvl="0" marL="457200" rtl="0" algn="l">
              <a:spcBef>
                <a:spcPts val="0"/>
              </a:spcBef>
              <a:spcAft>
                <a:spcPts val="0"/>
              </a:spcAft>
              <a:buSzPts val="1300"/>
              <a:buChar char="❏"/>
            </a:pPr>
            <a:r>
              <a:rPr lang="en" sz="1300"/>
              <a:t>The VENUS (Versatile ECR ion source for Nuclear Science) </a:t>
            </a:r>
            <a:r>
              <a:rPr lang="en" sz="1300"/>
              <a:t>utilizes</a:t>
            </a:r>
            <a:r>
              <a:rPr lang="en" sz="1300"/>
              <a:t> three NbTi  solenoids surrounding a sextupole magnet (sextupole-in-solenoid design) [6]</a:t>
            </a:r>
            <a:endParaRPr sz="1300"/>
          </a:p>
          <a:p>
            <a:pPr indent="-311150" lvl="0" marL="457200" rtl="0" algn="l">
              <a:spcBef>
                <a:spcPts val="0"/>
              </a:spcBef>
              <a:spcAft>
                <a:spcPts val="0"/>
              </a:spcAft>
              <a:buSzPts val="1300"/>
              <a:buChar char="❏"/>
            </a:pPr>
            <a:r>
              <a:rPr lang="en" sz="1300"/>
              <a:t>These machines can achieve charge states of up to U</a:t>
            </a:r>
            <a:r>
              <a:rPr baseline="30000" lang="en" sz="1300"/>
              <a:t>33+  </a:t>
            </a:r>
            <a:r>
              <a:rPr lang="en" sz="1300"/>
              <a:t>U</a:t>
            </a:r>
            <a:r>
              <a:rPr baseline="30000" lang="en" sz="1300"/>
              <a:t>55+ </a:t>
            </a:r>
            <a:r>
              <a:rPr lang="en" sz="1300"/>
              <a:t>and Ar</a:t>
            </a:r>
            <a:r>
              <a:rPr baseline="30000" lang="en" sz="1300"/>
              <a:t>18+</a:t>
            </a:r>
            <a:r>
              <a:rPr lang="en" sz="1300"/>
              <a:t>(VENUS) [7]</a:t>
            </a:r>
            <a:endParaRPr sz="1300"/>
          </a:p>
        </p:txBody>
      </p:sp>
      <p:pic>
        <p:nvPicPr>
          <p:cNvPr id="101" name="Google Shape;101;p18"/>
          <p:cNvPicPr preferRelativeResize="0"/>
          <p:nvPr/>
        </p:nvPicPr>
        <p:blipFill>
          <a:blip r:embed="rId3">
            <a:alphaModFix/>
          </a:blip>
          <a:stretch>
            <a:fillRect/>
          </a:stretch>
        </p:blipFill>
        <p:spPr>
          <a:xfrm>
            <a:off x="4937925" y="74850"/>
            <a:ext cx="3894375" cy="2336625"/>
          </a:xfrm>
          <a:prstGeom prst="rect">
            <a:avLst/>
          </a:prstGeom>
          <a:noFill/>
          <a:ln>
            <a:noFill/>
          </a:ln>
        </p:spPr>
      </p:pic>
      <p:pic>
        <p:nvPicPr>
          <p:cNvPr id="102" name="Google Shape;102;p18"/>
          <p:cNvPicPr preferRelativeResize="0"/>
          <p:nvPr/>
        </p:nvPicPr>
        <p:blipFill>
          <a:blip r:embed="rId4">
            <a:alphaModFix/>
          </a:blip>
          <a:stretch>
            <a:fillRect/>
          </a:stretch>
        </p:blipFill>
        <p:spPr>
          <a:xfrm>
            <a:off x="5444862" y="2345925"/>
            <a:ext cx="2880500" cy="2623325"/>
          </a:xfrm>
          <a:prstGeom prst="rect">
            <a:avLst/>
          </a:prstGeom>
          <a:noFill/>
          <a:ln>
            <a:noFill/>
          </a:ln>
        </p:spPr>
      </p:pic>
      <p:pic>
        <p:nvPicPr>
          <p:cNvPr id="103" name="Google Shape;103;p18"/>
          <p:cNvPicPr preferRelativeResize="0"/>
          <p:nvPr/>
        </p:nvPicPr>
        <p:blipFill rotWithShape="1">
          <a:blip r:embed="rId5">
            <a:alphaModFix/>
          </a:blip>
          <a:srcRect b="0" l="2293" r="1737" t="0"/>
          <a:stretch/>
        </p:blipFill>
        <p:spPr>
          <a:xfrm>
            <a:off x="942050" y="3255175"/>
            <a:ext cx="3365600" cy="1747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295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3rd Generation Sources</a:t>
            </a:r>
            <a:endParaRPr/>
          </a:p>
        </p:txBody>
      </p:sp>
      <p:sp>
        <p:nvSpPr>
          <p:cNvPr id="109" name="Google Shape;109;p19"/>
          <p:cNvSpPr txBox="1"/>
          <p:nvPr>
            <p:ph idx="1" type="body"/>
          </p:nvPr>
        </p:nvSpPr>
        <p:spPr>
          <a:xfrm>
            <a:off x="311700" y="1017725"/>
            <a:ext cx="4260300" cy="35511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sz="1300"/>
              <a:t>Accelerator physicists always require higher beam brightness defined by the square of the beam current (I) over the emittance [9]</a:t>
            </a:r>
            <a:endParaRPr sz="1300"/>
          </a:p>
          <a:p>
            <a:pPr indent="-311150" lvl="0" marL="457200" rtl="0" algn="l">
              <a:spcBef>
                <a:spcPts val="0"/>
              </a:spcBef>
              <a:spcAft>
                <a:spcPts val="0"/>
              </a:spcAft>
              <a:buSzPts val="1300"/>
              <a:buChar char="❏"/>
            </a:pPr>
            <a:r>
              <a:rPr lang="en" sz="1300"/>
              <a:t>The ion beam intensities of the third generation ECR ion sources have been enhanced by a factor of 2–10 over the second generation ECR sources, achieved by increasing the magnetic fields and microwave power by a factor of 1.5–2. [9]</a:t>
            </a:r>
            <a:endParaRPr sz="1300"/>
          </a:p>
          <a:p>
            <a:pPr indent="-311150" lvl="0" marL="457200" rtl="0" algn="l">
              <a:spcBef>
                <a:spcPts val="0"/>
              </a:spcBef>
              <a:spcAft>
                <a:spcPts val="0"/>
              </a:spcAft>
              <a:buSzPts val="1300"/>
              <a:buChar char="❏"/>
            </a:pPr>
            <a:r>
              <a:rPr lang="en" sz="1300"/>
              <a:t>Microwave power can be increased by a factor of 4-5 by using a Gyrotron instead of Klystron</a:t>
            </a:r>
            <a:endParaRPr sz="1300"/>
          </a:p>
          <a:p>
            <a:pPr indent="-311150" lvl="0" marL="457200" rtl="0" algn="l">
              <a:spcBef>
                <a:spcPts val="0"/>
              </a:spcBef>
              <a:spcAft>
                <a:spcPts val="0"/>
              </a:spcAft>
              <a:buSzPts val="1300"/>
              <a:buChar char="❏"/>
            </a:pPr>
            <a:r>
              <a:rPr lang="en" sz="1300"/>
              <a:t>Plasma Instabilities can negatively affect beam stability. Many 3rd Generation sources will implement two, or even three, frequency heating patterns at different powers to maintain the source. [9]</a:t>
            </a:r>
            <a:endParaRPr sz="1300"/>
          </a:p>
        </p:txBody>
      </p:sp>
      <p:pic>
        <p:nvPicPr>
          <p:cNvPr id="110" name="Google Shape;110;p19"/>
          <p:cNvPicPr preferRelativeResize="0"/>
          <p:nvPr/>
        </p:nvPicPr>
        <p:blipFill>
          <a:blip r:embed="rId3">
            <a:alphaModFix/>
          </a:blip>
          <a:stretch>
            <a:fillRect/>
          </a:stretch>
        </p:blipFill>
        <p:spPr>
          <a:xfrm>
            <a:off x="5199812" y="537625"/>
            <a:ext cx="3327775" cy="2092400"/>
          </a:xfrm>
          <a:prstGeom prst="rect">
            <a:avLst/>
          </a:prstGeom>
          <a:noFill/>
          <a:ln>
            <a:noFill/>
          </a:ln>
        </p:spPr>
      </p:pic>
      <p:pic>
        <p:nvPicPr>
          <p:cNvPr id="111" name="Google Shape;111;p19"/>
          <p:cNvPicPr preferRelativeResize="0"/>
          <p:nvPr/>
        </p:nvPicPr>
        <p:blipFill>
          <a:blip r:embed="rId4">
            <a:alphaModFix/>
          </a:blip>
          <a:stretch>
            <a:fillRect/>
          </a:stretch>
        </p:blipFill>
        <p:spPr>
          <a:xfrm>
            <a:off x="5284888" y="2719329"/>
            <a:ext cx="3157600" cy="21499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3014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t>4th Generation?</a:t>
            </a:r>
            <a:endParaRPr sz="2320"/>
          </a:p>
        </p:txBody>
      </p:sp>
      <p:sp>
        <p:nvSpPr>
          <p:cNvPr id="117" name="Google Shape;117;p20"/>
          <p:cNvSpPr txBox="1"/>
          <p:nvPr>
            <p:ph idx="1" type="body"/>
          </p:nvPr>
        </p:nvSpPr>
        <p:spPr>
          <a:xfrm>
            <a:off x="4572000" y="874100"/>
            <a:ext cx="4260300" cy="3906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This is where things get tricky, and it is difficult to see a path where 4th generation ECR ion sources are viable in the near future</a:t>
            </a:r>
            <a:endParaRPr sz="1300"/>
          </a:p>
          <a:p>
            <a:pPr indent="-311150" lvl="0" marL="457200" rtl="0" algn="l">
              <a:spcBef>
                <a:spcPts val="0"/>
              </a:spcBef>
              <a:spcAft>
                <a:spcPts val="0"/>
              </a:spcAft>
              <a:buSzPts val="1300"/>
              <a:buChar char="❏"/>
            </a:pPr>
            <a:r>
              <a:rPr lang="en" sz="1300"/>
              <a:t>As frequency increases in the source, higher magnetic confinement becomes necessary going beyond the current technology of NbTi</a:t>
            </a:r>
            <a:endParaRPr sz="1300"/>
          </a:p>
          <a:p>
            <a:pPr indent="-311150" lvl="0" marL="457200" rtl="0" algn="l">
              <a:spcBef>
                <a:spcPts val="0"/>
              </a:spcBef>
              <a:spcAft>
                <a:spcPts val="0"/>
              </a:spcAft>
              <a:buSzPts val="1300"/>
              <a:buChar char="❏"/>
            </a:pPr>
            <a:r>
              <a:rPr lang="en" sz="1300"/>
              <a:t>Nb</a:t>
            </a:r>
            <a:r>
              <a:rPr baseline="-25000" lang="en" sz="1300"/>
              <a:t>3</a:t>
            </a:r>
            <a:r>
              <a:rPr lang="en" sz="1300"/>
              <a:t>Sn wire is said to be able to provide up to 15 T of magnetic field, which in turn would allow for 56 GHz electron resonance. [6]</a:t>
            </a:r>
            <a:endParaRPr sz="1300"/>
          </a:p>
          <a:p>
            <a:pPr indent="-311150" lvl="0" marL="457200" rtl="0" algn="l">
              <a:spcBef>
                <a:spcPts val="0"/>
              </a:spcBef>
              <a:spcAft>
                <a:spcPts val="0"/>
              </a:spcAft>
              <a:buSzPts val="1300"/>
              <a:buChar char="❏"/>
            </a:pPr>
            <a:r>
              <a:rPr lang="en" sz="1300"/>
              <a:t>Use of the sextupole-in-solenoid magnetic system is also used to generate the highest field [1]</a:t>
            </a:r>
            <a:endParaRPr sz="1300"/>
          </a:p>
          <a:p>
            <a:pPr indent="-311150" lvl="0" marL="457200" rtl="0" algn="l">
              <a:spcBef>
                <a:spcPts val="0"/>
              </a:spcBef>
              <a:spcAft>
                <a:spcPts val="0"/>
              </a:spcAft>
              <a:buSzPts val="1300"/>
              <a:buChar char="❏"/>
            </a:pPr>
            <a:r>
              <a:rPr lang="en" sz="1300"/>
              <a:t>Some problems with this generation of machine include how </a:t>
            </a:r>
            <a:r>
              <a:rPr lang="en" sz="1300"/>
              <a:t>difficult</a:t>
            </a:r>
            <a:r>
              <a:rPr lang="en" sz="1300"/>
              <a:t> they are to manufacture, as well as how brittle the superconducting coils are.</a:t>
            </a:r>
            <a:endParaRPr sz="1300"/>
          </a:p>
        </p:txBody>
      </p:sp>
      <p:pic>
        <p:nvPicPr>
          <p:cNvPr id="118" name="Google Shape;118;p20"/>
          <p:cNvPicPr preferRelativeResize="0"/>
          <p:nvPr/>
        </p:nvPicPr>
        <p:blipFill>
          <a:blip r:embed="rId3">
            <a:alphaModFix/>
          </a:blip>
          <a:stretch>
            <a:fillRect/>
          </a:stretch>
        </p:blipFill>
        <p:spPr>
          <a:xfrm>
            <a:off x="558175" y="874100"/>
            <a:ext cx="3342000" cy="3014225"/>
          </a:xfrm>
          <a:prstGeom prst="rect">
            <a:avLst/>
          </a:prstGeom>
          <a:noFill/>
          <a:ln>
            <a:noFill/>
          </a:ln>
        </p:spPr>
      </p:pic>
      <p:pic>
        <p:nvPicPr>
          <p:cNvPr id="119" name="Google Shape;119;p20"/>
          <p:cNvPicPr preferRelativeResize="0"/>
          <p:nvPr/>
        </p:nvPicPr>
        <p:blipFill>
          <a:blip r:embed="rId4">
            <a:alphaModFix/>
          </a:blip>
          <a:stretch>
            <a:fillRect/>
          </a:stretch>
        </p:blipFill>
        <p:spPr>
          <a:xfrm>
            <a:off x="264496" y="4111950"/>
            <a:ext cx="3929350" cy="1031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Nb</a:t>
            </a:r>
            <a:r>
              <a:rPr baseline="-25000" lang="en"/>
              <a:t>3</a:t>
            </a:r>
            <a:r>
              <a:rPr lang="en"/>
              <a:t>Sn and 4th Generation Issues</a:t>
            </a:r>
            <a:endParaRPr/>
          </a:p>
        </p:txBody>
      </p:sp>
      <p:sp>
        <p:nvSpPr>
          <p:cNvPr id="125" name="Google Shape;125;p21"/>
          <p:cNvSpPr txBox="1"/>
          <p:nvPr>
            <p:ph idx="1" type="body"/>
          </p:nvPr>
        </p:nvSpPr>
        <p:spPr>
          <a:xfrm>
            <a:off x="311700" y="1017725"/>
            <a:ext cx="4260300" cy="3775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For the VENUS source, a tantalum x-ray shield was added to the plasma chamber. This is trying to decrease the  bremsstrahlung heat load to the cryostat. [7]</a:t>
            </a:r>
            <a:endParaRPr sz="1300"/>
          </a:p>
          <a:p>
            <a:pPr indent="-311150" lvl="0" marL="457200" rtl="0" algn="l">
              <a:spcBef>
                <a:spcPts val="0"/>
              </a:spcBef>
              <a:spcAft>
                <a:spcPts val="0"/>
              </a:spcAft>
              <a:buSzPts val="1300"/>
              <a:buChar char="❏"/>
            </a:pPr>
            <a:r>
              <a:rPr lang="en" sz="1300"/>
              <a:t>The radial and axial magnetic fields in the source will move during operation. This will create friction, which creates heat.</a:t>
            </a:r>
            <a:endParaRPr sz="1300"/>
          </a:p>
          <a:p>
            <a:pPr indent="-311150" lvl="0" marL="457200" rtl="0" algn="l">
              <a:spcBef>
                <a:spcPts val="0"/>
              </a:spcBef>
              <a:spcAft>
                <a:spcPts val="0"/>
              </a:spcAft>
              <a:buSzPts val="1300"/>
              <a:buChar char="❏"/>
            </a:pPr>
            <a:r>
              <a:rPr lang="en" sz="1300"/>
              <a:t>Nb</a:t>
            </a:r>
            <a:r>
              <a:rPr baseline="-25000" lang="en" sz="1300"/>
              <a:t>3</a:t>
            </a:r>
            <a:r>
              <a:rPr lang="en" sz="1300"/>
              <a:t>Sn wire is also very brittle and it can merge or break during operation.</a:t>
            </a:r>
            <a:endParaRPr sz="1300"/>
          </a:p>
          <a:p>
            <a:pPr indent="-311150" lvl="0" marL="457200" rtl="0" algn="l">
              <a:spcBef>
                <a:spcPts val="0"/>
              </a:spcBef>
              <a:spcAft>
                <a:spcPts val="0"/>
              </a:spcAft>
              <a:buSzPts val="1300"/>
              <a:buChar char="❏"/>
            </a:pPr>
            <a:r>
              <a:rPr lang="en" sz="1300"/>
              <a:t>Higher field parameters require higher current and power, which in turn increases demand for more cooling. If not cooled properly, the magnet will lose superconductive </a:t>
            </a:r>
            <a:r>
              <a:rPr lang="en" sz="1300"/>
              <a:t>capabilities</a:t>
            </a:r>
            <a:r>
              <a:rPr lang="en" sz="1300"/>
              <a:t>.</a:t>
            </a:r>
            <a:endParaRPr sz="1300"/>
          </a:p>
          <a:p>
            <a:pPr indent="-311150" lvl="0" marL="457200" rtl="0" algn="l">
              <a:spcBef>
                <a:spcPts val="0"/>
              </a:spcBef>
              <a:spcAft>
                <a:spcPts val="0"/>
              </a:spcAft>
              <a:buSzPts val="1300"/>
              <a:buChar char="❏"/>
            </a:pPr>
            <a:r>
              <a:rPr lang="en" sz="1300"/>
              <a:t>Quench has to be detected very quickly in order to be able to mitigate the damage</a:t>
            </a:r>
            <a:endParaRPr sz="1300"/>
          </a:p>
        </p:txBody>
      </p:sp>
      <p:pic>
        <p:nvPicPr>
          <p:cNvPr id="126" name="Google Shape;126;p21"/>
          <p:cNvPicPr preferRelativeResize="0"/>
          <p:nvPr/>
        </p:nvPicPr>
        <p:blipFill>
          <a:blip r:embed="rId3">
            <a:alphaModFix/>
          </a:blip>
          <a:stretch>
            <a:fillRect/>
          </a:stretch>
        </p:blipFill>
        <p:spPr>
          <a:xfrm>
            <a:off x="4781363" y="872225"/>
            <a:ext cx="4267200" cy="1934464"/>
          </a:xfrm>
          <a:prstGeom prst="rect">
            <a:avLst/>
          </a:prstGeom>
          <a:noFill/>
          <a:ln>
            <a:noFill/>
          </a:ln>
        </p:spPr>
      </p:pic>
      <p:pic>
        <p:nvPicPr>
          <p:cNvPr id="127" name="Google Shape;127;p21"/>
          <p:cNvPicPr preferRelativeResize="0"/>
          <p:nvPr/>
        </p:nvPicPr>
        <p:blipFill>
          <a:blip r:embed="rId4">
            <a:alphaModFix/>
          </a:blip>
          <a:stretch>
            <a:fillRect/>
          </a:stretch>
        </p:blipFill>
        <p:spPr>
          <a:xfrm>
            <a:off x="5382188" y="2806689"/>
            <a:ext cx="3065581" cy="1886511"/>
          </a:xfrm>
          <a:prstGeom prst="rect">
            <a:avLst/>
          </a:prstGeom>
          <a:noFill/>
          <a:ln>
            <a:noFill/>
          </a:ln>
        </p:spPr>
      </p:pic>
      <p:sp>
        <p:nvSpPr>
          <p:cNvPr id="128" name="Google Shape;128;p21"/>
          <p:cNvSpPr txBox="1"/>
          <p:nvPr/>
        </p:nvSpPr>
        <p:spPr>
          <a:xfrm>
            <a:off x="8578200" y="4729750"/>
            <a:ext cx="474600" cy="3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[10]</a:t>
            </a:r>
            <a:endParaRPr sz="9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