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21"/>
  </p:notesMasterIdLst>
  <p:handoutMasterIdLst>
    <p:handoutMasterId r:id="rId22"/>
  </p:handoutMasterIdLst>
  <p:sldIdLst>
    <p:sldId id="270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6" r:id="rId17"/>
    <p:sldId id="527" r:id="rId18"/>
    <p:sldId id="528" r:id="rId19"/>
    <p:sldId id="529" r:id="rId20"/>
  </p:sldIdLst>
  <p:sldSz cx="12192000" cy="6858000"/>
  <p:notesSz cx="7010400" cy="9296400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FFAE1A"/>
    <a:srgbClr val="E7E9DE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Objects="1">
      <p:cViewPr varScale="1">
        <p:scale>
          <a:sx n="100" d="100"/>
          <a:sy n="100" d="100"/>
        </p:scale>
        <p:origin x="60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3822" y="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r>
              <a:rPr lang="en-US" sz="900" dirty="0" smtClean="0"/>
              <a:t>3 May 2023</a:t>
            </a:r>
            <a:endParaRPr lang="en-US" sz="900" dirty="0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r>
              <a:rPr lang="en-US" sz="900" dirty="0" smtClean="0"/>
              <a:t>FRIB PowerPoint Template 16x9 Status</a:t>
            </a:r>
            <a:endParaRPr lang="en-US" sz="900" dirty="0"/>
          </a:p>
          <a:p>
            <a:r>
              <a:rPr lang="en-US" sz="900" dirty="0"/>
              <a:t>Alex Parsons, FRIB Creative Director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95131" y="8505419"/>
            <a:ext cx="4770781" cy="70828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</a:t>
            </a:r>
            <a:r>
              <a:rPr lang="en-US" sz="900" dirty="0" smtClean="0"/>
              <a:t>48824, USA</a:t>
            </a:r>
          </a:p>
          <a:p>
            <a:r>
              <a:rPr lang="en-US" sz="900" dirty="0" smtClean="0"/>
              <a:t>frib.msu.edu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" y="8458200"/>
            <a:ext cx="648443" cy="755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 smtClean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9" tIns="46299" rIns="92599" bIns="46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Yeung</a:t>
            </a:r>
            <a:br>
              <a:rPr lang="en-US" dirty="0" smtClean="0"/>
            </a:br>
            <a:r>
              <a:rPr lang="en-US" dirty="0" smtClean="0"/>
              <a:t>yeung@frib.msu.edu</a:t>
            </a:r>
          </a:p>
          <a:p>
            <a:r>
              <a:rPr lang="en-CA" dirty="0" smtClean="0"/>
              <a:t>PHY 862 Final Presentation</a:t>
            </a:r>
            <a:endParaRPr lang="en-US" dirty="0" smtClean="0"/>
          </a:p>
          <a:p>
            <a:r>
              <a:rPr lang="en-US" dirty="0" smtClean="0"/>
              <a:t>13 December 2023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95255" y="3147284"/>
            <a:ext cx="12001499" cy="478612"/>
          </a:xfrm>
        </p:spPr>
        <p:txBody>
          <a:bodyPr/>
          <a:lstStyle/>
          <a:p>
            <a:r>
              <a:rPr lang="en-US" dirty="0" smtClean="0"/>
              <a:t>An Algorithm for Accelerator Performance Drifts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Replace existing direction with new direction (previous min. to new min.)</a:t>
                </a:r>
              </a:p>
              <a:p>
                <a:pPr lvl="1"/>
                <a:r>
                  <a:rPr lang="en-US" dirty="0"/>
                  <a:t>Can be disabled</a:t>
                </a:r>
              </a:p>
              <a:p>
                <a:r>
                  <a:rPr lang="en-US" sz="2400" dirty="0"/>
                  <a:t>Choice of </a:t>
                </a:r>
                <a:r>
                  <a:rPr lang="en-US" sz="2400" dirty="0" err="1"/>
                  <a:t>hyperparameters</a:t>
                </a:r>
                <a:r>
                  <a:rPr lang="en-US" sz="2400" dirty="0"/>
                  <a:t> is crucial</a:t>
                </a:r>
              </a:p>
              <a:p>
                <a:r>
                  <a:rPr lang="en-US" sz="2400" dirty="0"/>
                  <a:t>Lipschitz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(same for all directions if directions are to be replaced)</a:t>
                </a:r>
              </a:p>
              <a:p>
                <a:pPr lvl="1"/>
                <a:r>
                  <a:rPr lang="en-US" dirty="0"/>
                  <a:t>Smaller: less safe</a:t>
                </a:r>
              </a:p>
              <a:p>
                <a:pPr lvl="1"/>
                <a:r>
                  <a:rPr lang="en-US" dirty="0"/>
                  <a:t>Larger: slower convergence &gt; could fail to follow drift</a:t>
                </a:r>
              </a:p>
              <a:p>
                <a:r>
                  <a:rPr lang="en-US" sz="2400" dirty="0"/>
                  <a:t>Drift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Both </a:t>
                </a:r>
                <a:r>
                  <a:rPr lang="en-US" sz="2400" dirty="0" err="1"/>
                  <a:t>hyperparameters</a:t>
                </a:r>
                <a:r>
                  <a:rPr lang="en-US" sz="2400" dirty="0"/>
                  <a:t> can be obtained through additional measurements / historic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5" t="-2469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 smtClean="0"/>
              <a:t>RCDS-S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3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other method of finding parabola minimum</a:t>
            </a:r>
          </a:p>
          <a:p>
            <a:r>
              <a:rPr lang="en-US" dirty="0"/>
              <a:t>Most steps are not improvements!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RCDS vs RCDS-S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3" name="Picture 3" descr="https://lh7-us.googleusercontent.com/W1t9KEPQnvozYHfsQTq72RphKMeUTKTD6d0tJU_opego90Q8pnA_DzXgo0EM1gcK2hnNXdTuj9_MyI-NyO-9SJ10Izp-90ymbFI6O0blluztcNLCXGux31T_wdTvko_f8bPhK-i01K59exdT5qao_DMjz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48" y="2134764"/>
            <a:ext cx="5410200" cy="38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h7-us.googleusercontent.com/vARTZPYUKO649z_LTCNmTq7_cEh2qCrFpX0zpqfQZkdzYGzELnuThqILupH7cQrAVYWq2HmZKVNnp9cC9IFkjGlZ_NaQflsBWf4rsV6wnZe4xLdRY4dn5SzRBELAOAhOHcWwFLqaUfCGCTwdazacHNllQ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5" y="2134764"/>
            <a:ext cx="5625335" cy="38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6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1600" y="1067100"/>
                <a:ext cx="5994400" cy="4937460"/>
              </a:xfrm>
            </p:spPr>
            <p:txBody>
              <a:bodyPr/>
              <a:lstStyle/>
              <a:p>
                <a:r>
                  <a:rPr lang="en-US" sz="2400" dirty="0"/>
                  <a:t>Minimize residual oscillation</a:t>
                </a:r>
              </a:p>
              <a:p>
                <a:r>
                  <a:rPr lang="en-US" sz="2400" dirty="0"/>
                  <a:t>Objective function variance greater than in simulation</a:t>
                </a:r>
              </a:p>
              <a:p>
                <a:r>
                  <a:rPr lang="en-US" sz="2400" dirty="0"/>
                  <a:t>Period </a:t>
                </a:r>
                <a:r>
                  <a:rPr lang="en-US" sz="2400" dirty="0" smtClean="0"/>
                  <a:t>800 pts</a:t>
                </a:r>
                <a:endParaRPr lang="en-US" sz="2400" dirty="0"/>
              </a:p>
              <a:p>
                <a:r>
                  <a:rPr lang="en-US" sz="2400" dirty="0"/>
                  <a:t>Noise level </a:t>
                </a:r>
                <a:r>
                  <a:rPr lang="en-US" sz="2400" dirty="0" smtClean="0"/>
                  <a:t>5 </a:t>
                </a:r>
                <a:r>
                  <a:rPr lang="el-GR" sz="2400" dirty="0" smtClean="0"/>
                  <a:t>μ</a:t>
                </a:r>
                <a:r>
                  <a:rPr lang="en-US" sz="2400" dirty="0"/>
                  <a:t>m</a:t>
                </a:r>
              </a:p>
              <a:p>
                <a:r>
                  <a:rPr lang="en-US" sz="2400" dirty="0"/>
                  <a:t>Safety threshold </a:t>
                </a:r>
                <a:r>
                  <a:rPr lang="en-US" sz="2400" dirty="0" smtClean="0"/>
                  <a:t>50 </a:t>
                </a:r>
                <a:r>
                  <a:rPr lang="el-GR" sz="2400" dirty="0" smtClean="0"/>
                  <a:t>μ</a:t>
                </a:r>
                <a:r>
                  <a:rPr lang="en-US" sz="2400" dirty="0"/>
                  <a:t>m</a:t>
                </a:r>
              </a:p>
              <a:p>
                <a:r>
                  <a:rPr lang="en-US" sz="2400" dirty="0"/>
                  <a:t>Some unsafe solutions returned</a:t>
                </a:r>
              </a:p>
              <a:p>
                <a:pPr lvl="1"/>
                <a:r>
                  <a:rPr lang="en-US" dirty="0"/>
                  <a:t>Possibly due to Lipschitz constant mismatch between simulation and reality</a:t>
                </a:r>
              </a:p>
              <a:p>
                <a:pPr lvl="1"/>
                <a:r>
                  <a:rPr lang="en-US" dirty="0"/>
                  <a:t>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reduces violation rate but risks failing to follow drift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" y="1067100"/>
                <a:ext cx="5994400" cy="4937460"/>
              </a:xfrm>
              <a:blipFill>
                <a:blip r:embed="rId2"/>
                <a:stretch>
                  <a:fillRect l="-2950" t="-2469" r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– SPEAR3 Kicker-Bump Matching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172" name="Picture 4" descr="https://lh7-us.googleusercontent.com/1E1AMr6i5sWqNDWzOIJKryuQQ9DO1-BQCJM31l8OGeSG40i701VKUdmlIoNBPG1aVOR3QgUOxF50kdidkyROHY9D0EYU4AgkzDB62cZTt-2wHYsxdnZjkRGzKkZuxvzzKbm-lY6NfOVrVr6le12DU9Fchg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53" y="1067101"/>
            <a:ext cx="5439447" cy="49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9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Only 1-D proof of concept so far</a:t>
            </a:r>
          </a:p>
          <a:p>
            <a:pPr lvl="1"/>
            <a:r>
              <a:rPr lang="en-US" dirty="0"/>
              <a:t>Voltage amplitude for only 1 kicker</a:t>
            </a:r>
          </a:p>
          <a:p>
            <a:r>
              <a:rPr lang="en-US" sz="2400" dirty="0"/>
              <a:t>Safety exploration requires exponential increase of computing power with number of dimensions</a:t>
            </a:r>
          </a:p>
          <a:p>
            <a:r>
              <a:rPr lang="en-US" sz="2400" dirty="0"/>
              <a:t>Need to generalize to multiple dimensions (i.e. parameters)</a:t>
            </a:r>
          </a:p>
          <a:p>
            <a:pPr lvl="1"/>
            <a:r>
              <a:rPr lang="en-US" dirty="0"/>
              <a:t>Compare 13 parameters in RCDS optimization of vertical </a:t>
            </a:r>
            <a:r>
              <a:rPr lang="en-US" dirty="0" smtClean="0"/>
              <a:t>emittance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1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Promising method for ongoing online optimization</a:t>
            </a:r>
          </a:p>
          <a:p>
            <a:r>
              <a:rPr lang="en-CA" dirty="0" smtClean="0"/>
              <a:t>In need of efficient method to generalize to multiple dimensions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4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Zhang, Z., Song, M., &amp; Huang, X. (2022, December 8). Optimization method to compensate accelerator performance drifts. </a:t>
            </a:r>
            <a:r>
              <a:rPr lang="en-US" i="1" dirty="0"/>
              <a:t>Phys. Rev. </a:t>
            </a:r>
            <a:r>
              <a:rPr lang="en-US" i="1" dirty="0" err="1"/>
              <a:t>Accel</a:t>
            </a:r>
            <a:r>
              <a:rPr lang="en-US" i="1" dirty="0"/>
              <a:t>. Beams</a:t>
            </a:r>
            <a:r>
              <a:rPr lang="en-US" dirty="0"/>
              <a:t>. https://link.aps.org/doi/10.1103/PhysRevAccelBeams.25.122801</a:t>
            </a:r>
          </a:p>
          <a:p>
            <a:r>
              <a:rPr lang="en-US" dirty="0"/>
              <a:t>Huang, X., Corbett, J., </a:t>
            </a:r>
            <a:r>
              <a:rPr lang="en-US" dirty="0" err="1"/>
              <a:t>Safranek</a:t>
            </a:r>
            <a:r>
              <a:rPr lang="en-US" dirty="0"/>
              <a:t>, J., &amp; Wu, J. (2013). An algorithm for online optimization of accelerators. </a:t>
            </a:r>
            <a:r>
              <a:rPr lang="en-US" i="1" dirty="0" err="1"/>
              <a:t>Nucl</a:t>
            </a:r>
            <a:r>
              <a:rPr lang="en-US" i="1" dirty="0"/>
              <a:t>. </a:t>
            </a:r>
            <a:r>
              <a:rPr lang="en-US" i="1" dirty="0" err="1"/>
              <a:t>Instrum</a:t>
            </a:r>
            <a:r>
              <a:rPr lang="en-US" i="1" dirty="0"/>
              <a:t>. Methods Phys. Res. A</a:t>
            </a:r>
            <a:r>
              <a:rPr lang="en-US" dirty="0"/>
              <a:t>, </a:t>
            </a:r>
            <a:r>
              <a:rPr lang="en-US" i="1" dirty="0"/>
              <a:t>726</a:t>
            </a:r>
            <a:r>
              <a:rPr lang="en-US" dirty="0"/>
              <a:t>, 77–83. https://</a:t>
            </a:r>
            <a:r>
              <a:rPr lang="en-US" dirty="0" smtClean="0"/>
              <a:t>doi.org/10.1016/j.nima.2013.05.046</a:t>
            </a:r>
          </a:p>
          <a:p>
            <a:endParaRPr lang="en-US" dirty="0"/>
          </a:p>
          <a:p>
            <a:r>
              <a:rPr lang="en-US" dirty="0" smtClean="0"/>
              <a:t>Ng</a:t>
            </a:r>
            <a:r>
              <a:rPr lang="en-US" dirty="0"/>
              <a:t>, C., </a:t>
            </a:r>
            <a:r>
              <a:rPr lang="en-US" dirty="0" err="1"/>
              <a:t>Akcelik</a:t>
            </a:r>
            <a:r>
              <a:rPr lang="en-US" dirty="0"/>
              <a:t>, V., </a:t>
            </a:r>
            <a:r>
              <a:rPr lang="en-US" dirty="0" err="1"/>
              <a:t>Candel</a:t>
            </a:r>
            <a:r>
              <a:rPr lang="en-US" dirty="0"/>
              <a:t>, A., Chen, S., Ge, L., </a:t>
            </a:r>
            <a:r>
              <a:rPr lang="en-US" dirty="0" err="1"/>
              <a:t>Kabel</a:t>
            </a:r>
            <a:r>
              <a:rPr lang="en-US" dirty="0"/>
              <a:t>, A., Lee, L.-Q., Li, Z., </a:t>
            </a:r>
            <a:r>
              <a:rPr lang="en-US" dirty="0" err="1"/>
              <a:t>Prudencio</a:t>
            </a:r>
            <a:r>
              <a:rPr lang="en-US" dirty="0"/>
              <a:t>, E., </a:t>
            </a:r>
            <a:r>
              <a:rPr lang="en-US" dirty="0" err="1"/>
              <a:t>Schussman</a:t>
            </a:r>
            <a:r>
              <a:rPr lang="en-US" dirty="0"/>
              <a:t>, G., </a:t>
            </a:r>
            <a:r>
              <a:rPr lang="en-US" dirty="0" err="1"/>
              <a:t>Uplenchwar</a:t>
            </a:r>
            <a:r>
              <a:rPr lang="en-US" dirty="0"/>
              <a:t>, R., Xiao, L., </a:t>
            </a:r>
            <a:r>
              <a:rPr lang="en-US" dirty="0" err="1"/>
              <a:t>Ko</a:t>
            </a:r>
            <a:r>
              <a:rPr lang="en-US" dirty="0"/>
              <a:t>, K., Austin, T., Cary, J. R., </a:t>
            </a:r>
            <a:r>
              <a:rPr lang="en-US" dirty="0" err="1"/>
              <a:t>Ovtchinnikov</a:t>
            </a:r>
            <a:r>
              <a:rPr lang="en-US" dirty="0"/>
              <a:t>, S., Smith, D. N., Werner, G. R., &amp; </a:t>
            </a:r>
            <a:r>
              <a:rPr lang="en-US" dirty="0" err="1"/>
              <a:t>Bellantoni</a:t>
            </a:r>
            <a:r>
              <a:rPr lang="en-US" dirty="0"/>
              <a:t>, L. (2008). Design and optimization of large accelerator systems through high-fidelity electromagnetic simulations. </a:t>
            </a:r>
            <a:r>
              <a:rPr lang="en-US" i="1" dirty="0"/>
              <a:t>J. Phys. Conf. Ser.</a:t>
            </a:r>
            <a:r>
              <a:rPr lang="en-US" dirty="0"/>
              <a:t>, </a:t>
            </a:r>
            <a:r>
              <a:rPr lang="en-US" i="1" dirty="0"/>
              <a:t>125</a:t>
            </a:r>
            <a:r>
              <a:rPr lang="en-US" dirty="0"/>
              <a:t>, 012003. https://</a:t>
            </a:r>
            <a:r>
              <a:rPr lang="en-US" dirty="0" smtClean="0"/>
              <a:t>doi.org/10.1088/1742-6596/125/1/012003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0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Background</a:t>
            </a:r>
          </a:p>
          <a:p>
            <a:pPr lvl="0"/>
            <a:r>
              <a:rPr lang="en-US" dirty="0" smtClean="0"/>
              <a:t>The Safe </a:t>
            </a:r>
            <a:r>
              <a:rPr lang="en-US" dirty="0"/>
              <a:t>Robust Conjugate Direction Search (RCDS-S) algorithm</a:t>
            </a:r>
          </a:p>
          <a:p>
            <a:pPr lvl="0"/>
            <a:r>
              <a:rPr lang="en-US" dirty="0"/>
              <a:t>Experimental tests</a:t>
            </a:r>
          </a:p>
          <a:p>
            <a:pPr lvl="0"/>
            <a:r>
              <a:rPr lang="en-US" dirty="0"/>
              <a:t>Future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Accelerator settings with high performance needed</a:t>
            </a:r>
          </a:p>
          <a:p>
            <a:r>
              <a:rPr lang="en-US" dirty="0"/>
              <a:t>Optimization algorithm changes machine control parameters, i.e. tuning knobs, to </a:t>
            </a:r>
            <a:r>
              <a:rPr lang="en-US" dirty="0" err="1"/>
              <a:t>extremize</a:t>
            </a:r>
            <a:r>
              <a:rPr lang="en-US" dirty="0"/>
              <a:t> the objective function</a:t>
            </a:r>
          </a:p>
          <a:p>
            <a:pPr lvl="1"/>
            <a:r>
              <a:rPr lang="en-US" dirty="0"/>
              <a:t>Typically magnet strength settings</a:t>
            </a:r>
          </a:p>
          <a:p>
            <a:r>
              <a:rPr lang="en-US" dirty="0"/>
              <a:t>Optimization done during accelerator design (“offline optimization”)</a:t>
            </a:r>
          </a:p>
          <a:p>
            <a:pPr lvl="1"/>
            <a:r>
              <a:rPr lang="en-US" dirty="0"/>
              <a:t>vs online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Background </a:t>
            </a:r>
            <a:r>
              <a:rPr lang="en-US" dirty="0" smtClean="0"/>
              <a:t>– General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efficient algorithms</a:t>
            </a:r>
          </a:p>
          <a:p>
            <a:r>
              <a:rPr lang="en-US" dirty="0"/>
              <a:t>Online optimization algorithms generally lead only to *overall* improvement, i.e. not every step improves performance</a:t>
            </a:r>
          </a:p>
          <a:p>
            <a:r>
              <a:rPr lang="en-US" dirty="0"/>
              <a:t>Dedicated time for online optimization algorithms, then remain untouched during user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Online Optimization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https://lh7-us.googleusercontent.com/IJa6Yk0tz87XipPrTtmOiEq_mtHcRpERRZuC9ykMQ8VR_Fz3dp7II1WKwwKGojj0H7nePWtlzI6yn4SwctQtBGlbCDuW6Ey7PDwi_GroBCSkEcnyCzb4yuJ_iSgrcf9yF3kw9am9euXgWe4AyeiWIRICe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3544293"/>
            <a:ext cx="11987897" cy="23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9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Variations in environment</a:t>
            </a:r>
          </a:p>
          <a:p>
            <a:r>
              <a:rPr lang="en-US" dirty="0"/>
              <a:t>Often unknown</a:t>
            </a:r>
          </a:p>
          <a:p>
            <a:r>
              <a:rPr lang="en-US" dirty="0"/>
              <a:t>Very rarely deterministic enough to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 smtClean="0"/>
              <a:t>Background – Performance Drift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 descr="https://lh7-us.googleusercontent.com/mpmy3DW8dxpabBa_4oKe_bsxDz1AjvKUErcjtf2vprCaD013c0U25v1CCIVDp9yG2Cje-A3CmPRd3rO-ZAV3a9bMyJkVSmY5xfPc79EJT2NOV16djE9-TGfe-eVJLWoj4GGp4uwb3XRVMUzWQFB2P67FV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04" y="1125178"/>
            <a:ext cx="5383896" cy="48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Objective function	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with tuning knob </a:t>
                </a:r>
                <a:r>
                  <a:rPr lang="en-US" dirty="0" smtClean="0"/>
                  <a:t>values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Measured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variance of measurement </a:t>
                </a:r>
                <a:r>
                  <a:rPr lang="en-US" dirty="0" smtClean="0"/>
                  <a:t>errors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Require L-Lipschitz continuity:</a:t>
                </a:r>
              </a:p>
              <a:p>
                <a:r>
                  <a:rPr lang="en-US" dirty="0"/>
                  <a:t>With noise</a:t>
                </a:r>
                <a:r>
                  <a:rPr lang="en-US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‖"/>
                        <m:endChr m:val="‖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CA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2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Objective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 descr="https://lh7-us.googleusercontent.com/TGwTZ1u-QM17drSqToPkqlRIXW0XGLtf8kuCIGMnWI8B5pTjzT0uZ7g3VqJdfqpv3chxMFX2QHIAV6YFaa_q5UoTwIRvltzlMzD44idvx5kg_hUeQCLNS9H0VHAYvSMMcIp_eoM-Mkibbk61WUxvIqyc7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95" y="2209800"/>
            <a:ext cx="453189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1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Time-dependent error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CA" b="0" dirty="0" smtClean="0"/>
              </a:p>
              <a:p>
                <a:r>
                  <a:rPr lang="en-CA" dirty="0" smtClean="0"/>
                  <a:t>Error due to drift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CA" dirty="0" smtClean="0"/>
                  <a:t>Assume noise and drift uncoupled</a:t>
                </a:r>
              </a:p>
              <a:p>
                <a:r>
                  <a:rPr lang="en-CA" dirty="0" smtClean="0"/>
                  <a:t>Probability of error staying within threshold value (safety probability):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Given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safety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threshold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erf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CA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Sup>
                                          <m:sSubSupPr>
                                            <m:ctrl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sSubSup>
                                          <m:sSubSupPr>
                                            <m:ctrl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  <m:sup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rad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CA" b="0" dirty="0" smtClean="0"/>
              </a:p>
              <a:p>
                <a:pPr lvl="1"/>
                <a:r>
                  <a:rPr lang="en-CA" dirty="0" smtClean="0"/>
                  <a:t>Error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2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3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Conjugate directions: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⃡"/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objective function</a:t>
                </a:r>
                <a:endParaRPr lang="en-US" i="1" dirty="0"/>
              </a:p>
              <a:p>
                <a:pPr lvl="1"/>
                <a:r>
                  <a:rPr lang="en-US" dirty="0"/>
                  <a:t>Estimate eigenvectors of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/>
                  <a:t> for efficiency</a:t>
                </a:r>
              </a:p>
              <a:p>
                <a:r>
                  <a:rPr lang="en-US" sz="2400" dirty="0"/>
                  <a:t>Start w/ eigenvectors of Hessian</a:t>
                </a:r>
              </a:p>
              <a:p>
                <a:r>
                  <a:rPr lang="en-US" sz="2400" dirty="0"/>
                  <a:t>Run safety exploration</a:t>
                </a:r>
              </a:p>
              <a:p>
                <a:r>
                  <a:rPr lang="en-US" sz="2400" dirty="0"/>
                  <a:t>Take direction between best solutions of current iteration and previous</a:t>
                </a:r>
              </a:p>
              <a:p>
                <a:r>
                  <a:rPr lang="en-US" sz="2400" dirty="0"/>
                  <a:t>Successive search in conjugate direction unspoiled by previous results (orthogonal)</a:t>
                </a:r>
              </a:p>
              <a:p>
                <a:pPr lvl="1"/>
                <a:r>
                  <a:rPr lang="en-US" dirty="0"/>
                  <a:t>Relatively </a:t>
                </a:r>
                <a:r>
                  <a:rPr lang="en-US" dirty="0" smtClean="0"/>
                  <a:t>efficient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5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Conjugate Direction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Calculate safety probability for all points along conjugate direction</a:t>
            </a:r>
          </a:p>
          <a:p>
            <a:pPr lvl="1"/>
            <a:r>
              <a:rPr lang="en-US" dirty="0"/>
              <a:t>Maximum probability of point is safety probability</a:t>
            </a:r>
          </a:p>
          <a:p>
            <a:r>
              <a:rPr lang="en-US" sz="2400" dirty="0"/>
              <a:t>Next sample point is edge of safety region</a:t>
            </a:r>
          </a:p>
          <a:p>
            <a:r>
              <a:rPr lang="en-US" sz="2400" dirty="0"/>
              <a:t>&gt; Expand safety region</a:t>
            </a:r>
          </a:p>
          <a:p>
            <a:r>
              <a:rPr lang="en-US" sz="2400" dirty="0"/>
              <a:t>Run until:</a:t>
            </a:r>
          </a:p>
          <a:p>
            <a:pPr lvl="1"/>
            <a:r>
              <a:rPr lang="en-US" dirty="0"/>
              <a:t>Success</a:t>
            </a:r>
          </a:p>
          <a:p>
            <a:pPr lvl="1"/>
            <a:r>
              <a:rPr lang="en-US" dirty="0"/>
              <a:t>Aborted (no safe region)</a:t>
            </a:r>
          </a:p>
          <a:p>
            <a:pPr lvl="1"/>
            <a:r>
              <a:rPr lang="en-US" dirty="0"/>
              <a:t>Unsuccessful (maximum trial solution attempts)</a:t>
            </a:r>
          </a:p>
          <a:p>
            <a:r>
              <a:rPr lang="en-US" sz="2400" dirty="0"/>
              <a:t>Weighs later points more heavily</a:t>
            </a:r>
          </a:p>
          <a:p>
            <a:r>
              <a:rPr lang="en-US" sz="2400" dirty="0"/>
              <a:t>Fit parabola to sampled points for </a:t>
            </a:r>
            <a:r>
              <a:rPr lang="en-US" sz="2400" dirty="0" smtClean="0"/>
              <a:t>minimum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Safety Exploration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R. Yeung,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 descr="https://lh7-us.googleusercontent.com/iOeb-O0VGvAUGWUWPTW6EhxH6wGeRbHIg2v5Q82BFozItlkxLgfXooWBL9LCDlqgYvaUz1WQ3RfE5PrzyNqb_kyenHVBehnHu1zH7jNk3uZDfLx4ooNTfBLkKqJxnMH3-n_F42X2mWDq_1xiK3NRMMrFY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61" y="1781173"/>
            <a:ext cx="5172039" cy="408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193866" y="1524000"/>
            <a:ext cx="0" cy="41910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41242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45183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Parsons, Alex|61354939-8ef1-40bf-a344-a283b52ba8e0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King, Karen</DisplayName>
        <AccountId>18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45183</Filtered_x0020_Document_x0020_Number0>
    <Identifier xmlns="51b9806a-5185-426e-8026-9f8401f8c974">FM</Identifier>
    <Formatted_x0020_Revision xmlns="51b9806a-5185-426e-8026-9f8401f8c974">003</Formatted_x0020_Revision>
    <Revision_x0020_History xmlns="51b9806a-5185-426e-8026-9f8401f8c974">Updated CA instructions on slide 3, Revised notes on text color on slide 9
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7942A-61A9-4118-A144-DE7F84F21C4A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087279E9-029E-40B5-9EA9-88D004C7E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BA702D-F6E6-4314-8945-369A109C75F9}">
  <ds:schemaRefs>
    <ds:schemaRef ds:uri="http://schemas.microsoft.com/office/2006/metadata/properties"/>
    <ds:schemaRef ds:uri="http://purl.org/dc/elements/1.1/"/>
    <ds:schemaRef ds:uri="http://purl.org/dc/terms/"/>
    <ds:schemaRef ds:uri="6819902c-d263-4340-a3b4-c7375668d2a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7e6a43e-a4c4-4f52-b0e1-49827a209077"/>
    <ds:schemaRef ds:uri="51b9806a-5185-426e-8026-9f8401f8c97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1078</Words>
  <Application>Microsoft Office PowerPoint</Application>
  <PresentationFormat>Widescreen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Helvetica</vt:lpstr>
      <vt:lpstr>Lucida Grande</vt:lpstr>
      <vt:lpstr>Wingdings</vt:lpstr>
      <vt:lpstr>ヒラギノ角ゴ Pro W3</vt:lpstr>
      <vt:lpstr>1_FRIB3</vt:lpstr>
      <vt:lpstr>An Algorithm for Accelerator Performance Drifts</vt:lpstr>
      <vt:lpstr>Overview</vt:lpstr>
      <vt:lpstr>Background – General</vt:lpstr>
      <vt:lpstr>Background – Online Optimization</vt:lpstr>
      <vt:lpstr>Background – Performance Drift</vt:lpstr>
      <vt:lpstr>Objective Function</vt:lpstr>
      <vt:lpstr>Drift</vt:lpstr>
      <vt:lpstr>Conjugate Direction Search</vt:lpstr>
      <vt:lpstr>Safety Exploration</vt:lpstr>
      <vt:lpstr>RCDS-S</vt:lpstr>
      <vt:lpstr>RCDS vs RCDS-S</vt:lpstr>
      <vt:lpstr>Results – SPEAR3 Kicker-Bump Matching</vt:lpstr>
      <vt:lpstr>Future Work</vt:lpstr>
      <vt:lpstr>Conclusion</vt:lpstr>
      <vt:lpstr>References</vt:lpstr>
    </vt:vector>
  </TitlesOfParts>
  <Company>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Robust Conjugate Direction Search (RCDS-S)</dc:title>
  <dc:subject>S10000-FM-000454-R003</dc:subject>
  <dc:creator>Yeung, Ryan</dc:creator>
  <cp:lastModifiedBy>Ostroumov, Peter</cp:lastModifiedBy>
  <cp:revision>38</cp:revision>
  <cp:lastPrinted>2023-04-27T17:51:02Z</cp:lastPrinted>
  <dcterms:created xsi:type="dcterms:W3CDTF">2023-05-16T14:40:51Z</dcterms:created>
  <dcterms:modified xsi:type="dcterms:W3CDTF">2023-12-13T21:49:54Z</dcterms:modified>
  <cp:category>31 October 2023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