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1"/>
  </p:sldMasterIdLst>
  <p:notesMasterIdLst>
    <p:notesMasterId r:id="rId14"/>
  </p:notesMasterIdLst>
  <p:sldIdLst>
    <p:sldId id="256" r:id="rId2"/>
    <p:sldId id="267" r:id="rId3"/>
    <p:sldId id="257" r:id="rId4"/>
    <p:sldId id="261" r:id="rId5"/>
    <p:sldId id="262" r:id="rId6"/>
    <p:sldId id="263" r:id="rId7"/>
    <p:sldId id="268" r:id="rId8"/>
    <p:sldId id="264" r:id="rId9"/>
    <p:sldId id="265" r:id="rId10"/>
    <p:sldId id="269" r:id="rId11"/>
    <p:sldId id="270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9B682-7E03-4CD0-9E69-C2DFB3FE13B9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CA17F-0742-437F-8D7A-164588A4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5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Luminosity measures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ACA17F-0742-437F-8D7A-164588A4A2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4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EABD-66A5-4D84-A981-528D17AA7C68}" type="datetime1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351-A399-4CDE-9899-C39E2110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130F-6BC8-4D3A-95A6-58D09C7BAE8A}" type="datetime1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351-A399-4CDE-9899-C39E2110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281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130F-6BC8-4D3A-95A6-58D09C7BAE8A}" type="datetime1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351-A399-4CDE-9899-C39E2110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3813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130F-6BC8-4D3A-95A6-58D09C7BAE8A}" type="datetime1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351-A399-4CDE-9899-C39E2110D3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201563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130F-6BC8-4D3A-95A6-58D09C7BAE8A}" type="datetime1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351-A399-4CDE-9899-C39E2110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7796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130F-6BC8-4D3A-95A6-58D09C7BAE8A}" type="datetime1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351-A399-4CDE-9899-C39E2110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9275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130F-6BC8-4D3A-95A6-58D09C7BAE8A}" type="datetime1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351-A399-4CDE-9899-C39E2110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549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8FC4-0E8A-47DD-A57C-2A7763BB59AC}" type="datetime1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351-A399-4CDE-9899-C39E2110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11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A564-51A8-420F-886C-6C301FA3D244}" type="datetime1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351-A399-4CDE-9899-C39E2110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0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D0E2-6FFD-47DC-BE02-6E414399C131}" type="datetime1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351-A399-4CDE-9899-C39E2110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5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6B19-52CE-44EB-A364-0C0AB1850F1E}" type="datetime1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351-A399-4CDE-9899-C39E2110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7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EC81-010E-4F47-B3EF-057DD5B3BF9D}" type="datetime1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351-A399-4CDE-9899-C39E2110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0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037C-66C8-458B-833E-E2FCC7B3830D}" type="datetime1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351-A399-4CDE-9899-C39E2110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2D02-2F13-499E-BF58-441428247E07}" type="datetime1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351-A399-4CDE-9899-C39E2110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9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859B-D5BB-48A9-98BD-A929364FBA2C}" type="datetime1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351-A399-4CDE-9899-C39E2110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0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A259-5BA2-44BF-8220-075365AF51C7}" type="datetime1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351-A399-4CDE-9899-C39E2110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1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130F-6BC8-4D3A-95A6-58D09C7BAE8A}" type="datetime1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351-A399-4CDE-9899-C39E2110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8226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F74130F-6BC8-4D3A-95A6-58D09C7BAE8A}" type="datetime1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1A51351-A399-4CDE-9899-C39E2110D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11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huang\Desktop\msu\classes\phy862\final\HM_table3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ERN" TargetMode="External"/><Relationship Id="rId7" Type="http://schemas.openxmlformats.org/officeDocument/2006/relationships/hyperlink" Target="https://en.wikipedia.org/wiki/Special:BookSources/978-92-9083-267-6" TargetMode="External"/><Relationship Id="rId2" Type="http://schemas.openxmlformats.org/officeDocument/2006/relationships/hyperlink" Target="https://cds.cern.ch/record/941318/files/p36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SBN_(identifier)" TargetMode="External"/><Relationship Id="rId5" Type="http://schemas.openxmlformats.org/officeDocument/2006/relationships/hyperlink" Target="https://doi.org/10.5170%2FCERN-2006-002" TargetMode="External"/><Relationship Id="rId4" Type="http://schemas.openxmlformats.org/officeDocument/2006/relationships/hyperlink" Target="https://en.wikipedia.org/wiki/Doi_(identifier)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Users\huang\Desktop\msu\classes\phy862\final\lumi_vs_collider.png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huang\Desktop\msu\classes\phy862\final\HM_fig2.p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huang\Desktop\msu\classes\phy862\final\HM_fig3.pn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3EF47-463F-1332-F284-0F588EE3E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Luminosity in Particle Colliders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7485E-3FA9-6926-5CB5-FC826AF2FB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PHY862 Final Presentation</a:t>
            </a:r>
          </a:p>
          <a:p>
            <a:r>
              <a:rPr lang="en-US" dirty="0"/>
              <a:t>Xinfei Huang</a:t>
            </a:r>
          </a:p>
          <a:p>
            <a:r>
              <a:rPr lang="en-US" dirty="0"/>
              <a:t>13 Dec 2023</a:t>
            </a:r>
          </a:p>
        </p:txBody>
      </p:sp>
    </p:spTree>
    <p:extLst>
      <p:ext uri="{BB962C8B-B14F-4D97-AF65-F5344CB8AC3E}">
        <p14:creationId xmlns:p14="http://schemas.microsoft.com/office/powerpoint/2010/main" val="1054765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EA265-E54A-37DC-E9B0-31C9FA151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0A449B-DB7F-8B10-137E-D1650BBDB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Goal: maximize integrated luminosity</a:t>
                </a:r>
              </a:p>
              <a:p>
                <a:r>
                  <a:rPr lang="en-US" dirty="0"/>
                  <a:t>Assuming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Maximizing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gives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: time needed for run preparation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: duration of a luminosity run</a:t>
                </a:r>
              </a:p>
              <a:p>
                <a:pPr lvl="1"/>
                <a:r>
                  <a:rPr lang="en-US" dirty="0"/>
                  <a:t>For LHC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≈10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≈15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≈15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0A449B-DB7F-8B10-137E-D1650BBDB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EF4E2-E0BD-F5A3-6EA0-550A28CE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351-A399-4CDE-9899-C39E2110D3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65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1D2F8-44F0-D267-ECEF-133FAE0CF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Luminous Region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D23214-12B7-FE47-DAF9-EB9EA7C0FC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Distribution of interaction vertices around IP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Fraction of interaction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Detector coverage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D23214-12B7-FE47-DAF9-EB9EA7C0F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4324F-4CAE-B142-EC1F-A12E6315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351-A399-4CDE-9899-C39E2110D311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B7D9CDFD-AA9A-4784-E9F6-70DBEDAE3BB7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93" y="1847032"/>
            <a:ext cx="4229690" cy="38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13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01873-DC3E-6353-E5DE-7B3F258C9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E8824-2068-392E-0AD5-F8BF0E6E7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Herr, W.; </a:t>
            </a:r>
            <a:r>
              <a:rPr lang="en-US" i="1" dirty="0" err="1"/>
              <a:t>Muratori</a:t>
            </a:r>
            <a:r>
              <a:rPr lang="en-US" i="1" dirty="0"/>
              <a:t>, B. (2006). </a:t>
            </a:r>
            <a:r>
              <a:rPr lang="en-US" i="1" dirty="0">
                <a:hlinkClick r:id="rId2"/>
              </a:rPr>
              <a:t>"Concept of luminosity"</a:t>
            </a:r>
            <a:r>
              <a:rPr lang="en-US" i="1" dirty="0"/>
              <a:t> (PDF). In Brandt, D. (ed.). CERN Accelerator School: Intermediate Course on Accelerator Physics, </a:t>
            </a:r>
            <a:r>
              <a:rPr lang="en-US" i="1" dirty="0" err="1"/>
              <a:t>Zeuthen</a:t>
            </a:r>
            <a:r>
              <a:rPr lang="en-US" i="1" dirty="0"/>
              <a:t>, Germany, 15-26 Sep 2003. </a:t>
            </a:r>
            <a:r>
              <a:rPr lang="en-US" i="1" dirty="0">
                <a:hlinkClick r:id="rId3" tooltip="CERN"/>
              </a:rPr>
              <a:t>CERN</a:t>
            </a:r>
            <a:r>
              <a:rPr lang="en-US" i="1" dirty="0"/>
              <a:t>. pp. 361–378. </a:t>
            </a:r>
            <a:r>
              <a:rPr lang="en-US" i="1" dirty="0">
                <a:hlinkClick r:id="rId4" tooltip="Doi (identifier)"/>
              </a:rPr>
              <a:t>doi</a:t>
            </a:r>
            <a:r>
              <a:rPr lang="en-US" i="1" dirty="0"/>
              <a:t>:</a:t>
            </a:r>
            <a:r>
              <a:rPr lang="en-US" i="1" dirty="0">
                <a:hlinkClick r:id="rId5"/>
              </a:rPr>
              <a:t>10.5170/CERN-2006-002</a:t>
            </a:r>
            <a:r>
              <a:rPr lang="en-US" i="1" dirty="0"/>
              <a:t>. </a:t>
            </a:r>
            <a:r>
              <a:rPr lang="en-US" i="1" dirty="0">
                <a:hlinkClick r:id="rId6" tooltip="ISBN (identifier)"/>
              </a:rPr>
              <a:t>ISBN</a:t>
            </a:r>
            <a:r>
              <a:rPr lang="en-US" i="1" dirty="0"/>
              <a:t> </a:t>
            </a:r>
            <a:r>
              <a:rPr lang="en-US" i="1" dirty="0">
                <a:hlinkClick r:id="rId7" tooltip="Special:BookSources/978-92-9083-267-6"/>
              </a:rPr>
              <a:t>978-92-9083-267-6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C1082-F9C8-63D9-5C65-A96AC06FB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1A51351-A399-4CDE-9899-C39E2110D3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52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62CAC-D47B-1AFD-B2DF-1FF9DF499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B8125-909A-78D7-9C2A-54DB29C08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 numCol="1"/>
          <a:lstStyle/>
          <a:p>
            <a:r>
              <a:rPr lang="en-US" dirty="0"/>
              <a:t>Definition and calculation of luminosity</a:t>
            </a:r>
          </a:p>
          <a:p>
            <a:r>
              <a:rPr lang="en-US" dirty="0"/>
              <a:t>Various corrections</a:t>
            </a:r>
          </a:p>
          <a:p>
            <a:r>
              <a:rPr lang="en-US" dirty="0"/>
              <a:t>Optimization</a:t>
            </a:r>
          </a:p>
          <a:p>
            <a:r>
              <a:rPr lang="en-US" dirty="0"/>
              <a:t>Luminous region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16D47-7135-8B59-476F-01BA0DF8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351-A399-4CDE-9899-C39E2110D3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4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DF76F-3F4D-9807-EDB9-61C1DB6ED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C82CAF-D324-C539-C6AD-E6FD0654F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732449"/>
                <a:ext cx="3078749" cy="4482084"/>
              </a:xfrm>
            </p:spPr>
            <p:txBody>
              <a:bodyPr anchor="t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16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f>
                      <m:fPr>
                        <m:ctrlPr>
                          <a:rPr lang="en-US" sz="1600" b="0" i="1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𝑑𝑅</m:t>
                        </m:r>
                      </m:num>
                      <m:den>
                        <m:r>
                          <a:rPr lang="en-US" sz="1600" b="0" i="1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1600" b="0" i="1" dirty="0">
                    <a:ln>
                      <a:solidFill>
                        <a:srgbClr val="404040">
                          <a:alpha val="10000"/>
                        </a:srgbClr>
                      </a:solidFill>
                    </a:ln>
                    <a:solidFill>
                      <a:srgbClr val="DADAD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b="0" dirty="0">
                    <a:ln>
                      <a:solidFill>
                        <a:srgbClr val="404040">
                          <a:alpha val="10000"/>
                        </a:srgbClr>
                      </a:solidFill>
                    </a:ln>
                    <a:solidFill>
                      <a:srgbClr val="DADAD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(unit: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16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600" b="0" dirty="0">
                    <a:ln>
                      <a:solidFill>
                        <a:srgbClr val="404040">
                          <a:alpha val="10000"/>
                        </a:srgbClr>
                      </a:solidFill>
                    </a:ln>
                    <a:solidFill>
                      <a:srgbClr val="DADAD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sz="1600" b="0" i="1" dirty="0">
                  <a:ln>
                    <a:solidFill>
                      <a:srgbClr val="404040">
                        <a:alpha val="10000"/>
                      </a:srgbClr>
                    </a:solidFill>
                  </a:ln>
                  <a:solidFill>
                    <a:srgbClr val="DADADA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400" b="0" i="1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400" b="0" dirty="0">
                    <a:ln>
                      <a:solidFill>
                        <a:srgbClr val="404040">
                          <a:alpha val="10000"/>
                        </a:srgbClr>
                      </a:solidFill>
                    </a:ln>
                    <a:solidFill>
                      <a:srgbClr val="DADAD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cross section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𝑑𝑅</m:t>
                        </m:r>
                      </m:num>
                      <m:den>
                        <m: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1400" b="0" dirty="0">
                    <a:ln>
                      <a:solidFill>
                        <a:srgbClr val="404040">
                          <a:alpha val="10000"/>
                        </a:srgbClr>
                      </a:solidFill>
                    </a:ln>
                    <a:solidFill>
                      <a:srgbClr val="DADAD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# of events per second</a:t>
                </a:r>
                <a:endParaRPr lang="en-US" sz="1600" b="0" dirty="0">
                  <a:ln>
                    <a:solidFill>
                      <a:srgbClr val="404040">
                        <a:alpha val="10000"/>
                      </a:srgbClr>
                    </a:solidFill>
                  </a:ln>
                  <a:solidFill>
                    <a:srgbClr val="DADADA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sz="16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16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16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16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nary>
                      <m:naryPr>
                        <m:ctrlP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1600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b="0" i="1" smtClean="0">
                                    <a:ln>
                                      <a:solidFill>
                                        <a:srgbClr val="404040">
                                          <a:alpha val="10000"/>
                                        </a:srgbClr>
                                      </a:solidFill>
                                    </a:ln>
                                    <a:solidFill>
                                      <a:srgbClr val="DADAD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n>
                                      <a:solidFill>
                                        <a:srgbClr val="404040">
                                          <a:alpha val="10000"/>
                                        </a:srgbClr>
                                      </a:solidFill>
                                    </a:ln>
                                    <a:solidFill>
                                      <a:srgbClr val="DADAD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n>
                                      <a:solidFill>
                                        <a:srgbClr val="404040">
                                          <a:alpha val="10000"/>
                                        </a:srgbClr>
                                      </a:solidFill>
                                    </a:ln>
                                    <a:solidFill>
                                      <a:srgbClr val="DADAD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1600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600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  <m:r>
                      <a:rPr lang="en-US" sz="16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b="0" dirty="0">
                    <a:ln>
                      <a:solidFill>
                        <a:srgbClr val="404040">
                          <a:alpha val="10000"/>
                        </a:srgbClr>
                      </a:solidFill>
                    </a:ln>
                    <a:solidFill>
                      <a:srgbClr val="DADAD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# of events</a:t>
                </a:r>
              </a:p>
              <a:p>
                <a:r>
                  <a:rPr lang="en-US" sz="1600" dirty="0">
                    <a:ln>
                      <a:solidFill>
                        <a:srgbClr val="404040">
                          <a:alpha val="10000"/>
                        </a:srgbClr>
                      </a:solidFill>
                    </a:ln>
                    <a:solidFill>
                      <a:srgbClr val="DADAD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Fixed target: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16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600" b="0" i="0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sz="16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16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1600" b="0" dirty="0">
                  <a:ln>
                    <a:solidFill>
                      <a:srgbClr val="404040">
                        <a:alpha val="10000"/>
                      </a:srgbClr>
                    </a:solidFill>
                  </a:ln>
                  <a:solidFill>
                    <a:srgbClr val="DADADA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1400" b="0" dirty="0">
                    <a:ln>
                      <a:solidFill>
                        <a:srgbClr val="404040">
                          <a:alpha val="10000"/>
                        </a:srgbClr>
                      </a:solidFill>
                    </a:ln>
                    <a:solidFill>
                      <a:srgbClr val="DADAD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beam flux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400" b="0" dirty="0">
                    <a:ln>
                      <a:solidFill>
                        <a:srgbClr val="404040">
                          <a:alpha val="10000"/>
                        </a:srgbClr>
                      </a:solidFill>
                    </a:ln>
                    <a:solidFill>
                      <a:srgbClr val="DADAD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target density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400" b="0" dirty="0">
                    <a:ln>
                      <a:solidFill>
                        <a:srgbClr val="404040">
                          <a:alpha val="10000"/>
                        </a:srgbClr>
                      </a:solidFill>
                    </a:ln>
                    <a:solidFill>
                      <a:srgbClr val="DADAD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target length (thickness)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C82CAF-D324-C539-C6AD-E6FD0654F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732449"/>
                <a:ext cx="3078749" cy="448208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FF74E7CB-9F15-2A06-44F2-C0C5C58FBC72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339" y="938177"/>
            <a:ext cx="6642193" cy="49816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68AFD-4479-3B4D-5A12-A0385436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310313"/>
            <a:ext cx="75354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1A51351-A399-4CDE-9899-C39E2110D311}" type="slidenum">
              <a:rPr lang="en-US">
                <a:solidFill>
                  <a:srgbClr val="F2F2F2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04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3BABF-44C3-3385-34ED-C6A83349D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661944"/>
          </a:xfrm>
        </p:spPr>
        <p:txBody>
          <a:bodyPr anchor="b">
            <a:normAutofit/>
          </a:bodyPr>
          <a:lstStyle/>
          <a:p>
            <a:pPr algn="l"/>
            <a:r>
              <a:rPr lang="en-US" sz="28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Collider Luminosity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DD7A7499-1E2B-6BF7-3885-366AD86626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368655"/>
                <a:ext cx="10353761" cy="4482084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>
                    <a:ln>
                      <a:solidFill>
                        <a:srgbClr val="404040">
                          <a:alpha val="10000"/>
                        </a:srgbClr>
                      </a:solidFill>
                    </a:ln>
                    <a:solidFill>
                      <a:srgbClr val="DADADA"/>
                    </a:solidFill>
                  </a:rPr>
                  <a:t>Assuming head-on collisions &amp; uncorrelated positional dependency of each bunch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nary>
                      <m:naryPr>
                        <m:chr m:val="⨌"/>
                        <m:ctrlP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ⅆ</m:t>
                        </m:r>
                        <m:sSup>
                          <m:sSupPr>
                            <m:ctrlP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ⅆ</m:t>
                        </m:r>
                        <m:sSub>
                          <m:sSubPr>
                            <m:ctrlP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n>
                                      <a:solidFill>
                                        <a:srgbClr val="404040">
                                          <a:alpha val="10000"/>
                                        </a:srgbClr>
                                      </a:solidFill>
                                    </a:ln>
                                    <a:solidFill>
                                      <a:srgbClr val="DADAD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n>
                                      <a:solidFill>
                                        <a:srgbClr val="404040">
                                          <a:alpha val="10000"/>
                                        </a:srgbClr>
                                      </a:solidFill>
                                    </a:ln>
                                    <a:solidFill>
                                      <a:srgbClr val="DADADA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n>
                                      <a:solidFill>
                                        <a:srgbClr val="404040">
                                          <a:alpha val="10000"/>
                                        </a:srgbClr>
                                      </a:solidFill>
                                    </a:ln>
                                    <a:solidFill>
                                      <a:srgbClr val="DADADA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n>
                                      <a:solidFill>
                                        <a:srgbClr val="404040">
                                          <a:alpha val="10000"/>
                                        </a:srgbClr>
                                      </a:solidFill>
                                    </a:ln>
                                    <a:solidFill>
                                      <a:srgbClr val="DADAD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n>
                                      <a:solidFill>
                                        <a:srgbClr val="404040">
                                          <a:alpha val="10000"/>
                                        </a:srgbClr>
                                      </a:solidFill>
                                    </a:ln>
                                    <a:solidFill>
                                      <a:srgbClr val="DADADA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n>
                                      <a:solidFill>
                                        <a:srgbClr val="404040">
                                          <a:alpha val="10000"/>
                                        </a:srgbClr>
                                      </a:solidFill>
                                    </a:ln>
                                    <a:solidFill>
                                      <a:srgbClr val="DADADA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>
                  <a:ln>
                    <a:solidFill>
                      <a:srgbClr val="404040">
                        <a:alpha val="10000"/>
                      </a:srgbClr>
                    </a:solidFill>
                  </a:ln>
                  <a:solidFill>
                    <a:srgbClr val="DADADA"/>
                  </a:solidFill>
                </a:endParaRPr>
              </a:p>
              <a:p>
                <a:r>
                  <a:rPr lang="en-US" dirty="0">
                    <a:ln>
                      <a:solidFill>
                        <a:srgbClr val="404040">
                          <a:alpha val="10000"/>
                        </a:srgbClr>
                      </a:solidFill>
                    </a:ln>
                    <a:solidFill>
                      <a:srgbClr val="DADADA"/>
                    </a:solidFill>
                  </a:rPr>
                  <a:t>With further assumption of Gaussian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sSub>
                          <m:sSubPr>
                            <m:ctrlP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ln>
                    <a:solidFill>
                      <a:srgbClr val="404040">
                        <a:alpha val="10000"/>
                      </a:srgbClr>
                    </a:solidFill>
                  </a:ln>
                  <a:solidFill>
                    <a:srgbClr val="DADADA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n>
                      <a:solidFill>
                        <a:srgbClr val="404040">
                          <a:alpha val="10000"/>
                        </a:srgbClr>
                      </a:solidFill>
                    </a:ln>
                    <a:solidFill>
                      <a:srgbClr val="DADADA"/>
                    </a:solidFill>
                  </a:rPr>
                  <a:t>: # of particles per bunch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ln>
                      <a:solidFill>
                        <a:srgbClr val="404040">
                          <a:alpha val="10000"/>
                        </a:srgbClr>
                      </a:solidFill>
                    </a:ln>
                    <a:solidFill>
                      <a:srgbClr val="DADADA"/>
                    </a:solidFill>
                  </a:rPr>
                  <a:t>: revolution frequency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>
                    <a:ln>
                      <a:solidFill>
                        <a:srgbClr val="404040">
                          <a:alpha val="10000"/>
                        </a:srgbClr>
                      </a:solidFill>
                    </a:ln>
                    <a:solidFill>
                      <a:srgbClr val="DADADA"/>
                    </a:solidFill>
                  </a:rPr>
                  <a:t>: # of bunches per beam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ln>
                      <a:solidFill>
                        <a:srgbClr val="404040">
                          <a:alpha val="10000"/>
                        </a:srgbClr>
                      </a:solidFill>
                    </a:ln>
                    <a:solidFill>
                      <a:srgbClr val="DADADA"/>
                    </a:solidFill>
                  </a:rPr>
                  <a:t>: </a:t>
                </a:r>
                <a:r>
                  <a:rPr lang="en-US" dirty="0" err="1">
                    <a:ln>
                      <a:solidFill>
                        <a:srgbClr val="404040">
                          <a:alpha val="10000"/>
                        </a:srgbClr>
                      </a:solidFill>
                    </a:ln>
                    <a:solidFill>
                      <a:srgbClr val="DADADA"/>
                    </a:solidFill>
                  </a:rPr>
                  <a:t>stdev</a:t>
                </a:r>
                <a:r>
                  <a:rPr lang="en-US" dirty="0">
                    <a:ln>
                      <a:solidFill>
                        <a:srgbClr val="404040">
                          <a:alpha val="10000"/>
                        </a:srgbClr>
                      </a:solidFill>
                    </a:ln>
                    <a:solidFill>
                      <a:srgbClr val="DADADA"/>
                    </a:solidFill>
                  </a:rPr>
                  <a:t> of Gaussian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>
                  <a:ln>
                    <a:solidFill>
                      <a:srgbClr val="404040">
                        <a:alpha val="10000"/>
                      </a:srgbClr>
                    </a:solidFill>
                  </a:ln>
                  <a:solidFill>
                    <a:srgbClr val="DADADA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DD7A7499-1E2B-6BF7-3885-366AD86626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368655"/>
                <a:ext cx="10353761" cy="448208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7D522-3C2F-5E63-EF5A-0F7A0238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310313"/>
            <a:ext cx="75354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1A51351-A399-4CDE-9899-C39E2110D311}" type="slidenum">
              <a:rPr lang="en-US">
                <a:solidFill>
                  <a:srgbClr val="F2F2F2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2F2F2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59E3B6-84A1-7AF3-EBC8-A99ABD7DBA23}"/>
              </a:ext>
            </a:extLst>
          </p:cNvPr>
          <p:cNvGrpSpPr/>
          <p:nvPr/>
        </p:nvGrpSpPr>
        <p:grpSpPr>
          <a:xfrm>
            <a:off x="5230762" y="2906087"/>
            <a:ext cx="5456079" cy="3041763"/>
            <a:chOff x="4906339" y="1577489"/>
            <a:chExt cx="6642193" cy="3703021"/>
          </a:xfrm>
        </p:grpSpPr>
        <p:pic>
          <p:nvPicPr>
            <p:cNvPr id="6" name="Content Placeholder 5" descr="A diagram of a mathematical equation&#10;&#10;Description automatically generated">
              <a:extLst>
                <a:ext uri="{FF2B5EF4-FFF2-40B4-BE49-F238E27FC236}">
                  <a16:creationId xmlns:a16="http://schemas.microsoft.com/office/drawing/2014/main" id="{20CE46B0-1105-B0A7-4B77-D11B9BA12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6339" y="1577489"/>
              <a:ext cx="6642193" cy="370302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C19602-4DE1-584A-BB09-DAFB0B35234B}"/>
                </a:ext>
              </a:extLst>
            </p:cNvPr>
            <p:cNvSpPr/>
            <p:nvPr/>
          </p:nvSpPr>
          <p:spPr>
            <a:xfrm>
              <a:off x="4965290" y="1580050"/>
              <a:ext cx="2517058" cy="97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7209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E4B9F-5FA5-95B2-1044-A2CA94BD8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Various Corrections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6FCAA-DF1B-678B-519C-D3981AF0F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Crossing angle</a:t>
            </a:r>
          </a:p>
          <a:p>
            <a:r>
              <a:rPr lang="en-US" sz="3200" dirty="0"/>
              <a:t>Collision offset</a:t>
            </a:r>
          </a:p>
          <a:p>
            <a:r>
              <a:rPr lang="en-US" sz="3200" dirty="0"/>
              <a:t>Hourglass effect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35D8F-0FCD-E45A-371D-256BC590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351-A399-4CDE-9899-C39E2110D3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8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E90BF9-ABDB-85E7-3261-49860CA43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86636"/>
            <a:ext cx="10353761" cy="802346"/>
          </a:xfrm>
        </p:spPr>
        <p:txBody>
          <a:bodyPr anchor="b">
            <a:normAutofit/>
          </a:bodyPr>
          <a:lstStyle/>
          <a:p>
            <a:r>
              <a:rPr lang="en-US" sz="28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Crossing 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BDB4C0-508B-FF8A-6707-CBC2A591A5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732449"/>
                <a:ext cx="10353761" cy="4482084"/>
              </a:xfrm>
            </p:spPr>
            <p:txBody>
              <a:bodyPr anchor="t">
                <a:normAutofit/>
              </a:bodyPr>
              <a:lstStyle/>
              <a:p>
                <a:r>
                  <a:rPr lang="en-US" sz="1600" dirty="0">
                    <a:ln>
                      <a:solidFill>
                        <a:srgbClr val="404040">
                          <a:alpha val="10000"/>
                        </a:srgbClr>
                      </a:solidFill>
                    </a:ln>
                    <a:solidFill>
                      <a:srgbClr val="DADADA"/>
                    </a:solidFill>
                  </a:rPr>
                  <a:t>Crossing angle is usually used to avoid unwanted collisions for bunched beams (e.g.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300 </m:t>
                    </m:r>
                    <m:r>
                      <a:rPr lang="en-US" sz="16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sz="16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rad</m:t>
                    </m:r>
                  </m:oMath>
                </a14:m>
                <a:r>
                  <a:rPr lang="en-US" sz="1600" dirty="0">
                    <a:ln>
                      <a:solidFill>
                        <a:srgbClr val="404040">
                          <a:alpha val="10000"/>
                        </a:srgbClr>
                      </a:solidFill>
                    </a:ln>
                    <a:solidFill>
                      <a:srgbClr val="DADADA"/>
                    </a:solidFill>
                  </a:rPr>
                  <a:t> in LHC)</a:t>
                </a: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6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num>
                          <m:den>
                            <m:r>
                              <a:rPr lang="en-US" sz="1600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16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⨌</m:t>
                    </m:r>
                    <m:sSub>
                      <m:sSubPr>
                        <m:ctrlPr>
                          <a:rPr lang="en-US" sz="1600" i="1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 i="1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i="1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600" i="1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 i="1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600" i="1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 i="1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600" i="1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600" i="1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600" i="1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ⅆ</m:t>
                    </m:r>
                    <m:r>
                      <a:rPr lang="en-US" sz="16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ⅆ</m:t>
                    </m:r>
                    <m:r>
                      <a:rPr lang="en-US" sz="16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ⅆ</m:t>
                    </m:r>
                    <m:r>
                      <a:rPr lang="en-US" sz="16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ⅆ</m:t>
                    </m:r>
                    <m:sSub>
                      <m:sSubPr>
                        <m:ctrlP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600" dirty="0">
                  <a:ln>
                    <a:solidFill>
                      <a:srgbClr val="404040">
                        <a:alpha val="10000"/>
                      </a:srgbClr>
                    </a:solidFill>
                  </a:ln>
                  <a:solidFill>
                    <a:srgbClr val="DADADA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cos</m:t>
                    </m:r>
                    <m:f>
                      <m:fPr>
                        <m:ctrlP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sin</m:t>
                    </m:r>
                    <m:f>
                      <m:fPr>
                        <m:ctrlP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400" dirty="0">
                  <a:ln>
                    <a:solidFill>
                      <a:srgbClr val="404040">
                        <a:alpha val="10000"/>
                      </a:srgbClr>
                    </a:solidFill>
                  </a:ln>
                  <a:solidFill>
                    <a:srgbClr val="DADADA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cos</m:t>
                    </m:r>
                    <m:f>
                      <m:fPr>
                        <m:ctrlP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sin</m:t>
                    </m:r>
                    <m:f>
                      <m:fPr>
                        <m:ctrlP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dirty="0">
                  <a:ln>
                    <a:solidFill>
                      <a:srgbClr val="404040">
                        <a:alpha val="10000"/>
                      </a:srgbClr>
                    </a:solidFill>
                  </a:ln>
                  <a:solidFill>
                    <a:srgbClr val="DADADA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cos</m:t>
                    </m:r>
                    <m:f>
                      <m:fPr>
                        <m:ctrlP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sin</m:t>
                    </m:r>
                    <m:f>
                      <m:fPr>
                        <m:ctrlP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dirty="0">
                  <a:ln>
                    <a:solidFill>
                      <a:srgbClr val="404040">
                        <a:alpha val="10000"/>
                      </a:srgbClr>
                    </a:solidFill>
                  </a:ln>
                  <a:solidFill>
                    <a:srgbClr val="DADADA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cos</m:t>
                    </m:r>
                    <m:f>
                      <m:fPr>
                        <m:ctrlP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14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sin</m:t>
                    </m:r>
                    <m:f>
                      <m:fPr>
                        <m:ctrlP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en-US" sz="14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dirty="0">
                  <a:ln>
                    <a:solidFill>
                      <a:srgbClr val="404040">
                        <a:alpha val="10000"/>
                      </a:srgbClr>
                    </a:solidFill>
                  </a:ln>
                  <a:solidFill>
                    <a:srgbClr val="DADADA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BDB4C0-508B-FF8A-6707-CBC2A591A5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732449"/>
                <a:ext cx="10353761" cy="448208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red and blue lines with arrows&#10;&#10;Description automatically generated">
            <a:extLst>
              <a:ext uri="{FF2B5EF4-FFF2-40B4-BE49-F238E27FC236}">
                <a16:creationId xmlns:a16="http://schemas.microsoft.com/office/drawing/2014/main" id="{93C2EAA0-F6D5-9F6E-8559-3E7E840A4A61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90" y="2945337"/>
            <a:ext cx="6642193" cy="282293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D82E5-992D-297E-FE1C-801865B0C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310313"/>
            <a:ext cx="75354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1A51351-A399-4CDE-9899-C39E2110D311}" type="slidenum">
              <a:rPr lang="en-US">
                <a:solidFill>
                  <a:srgbClr val="F2F2F2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61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0B8C6-A086-096E-DAD0-A09B5BF70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Crossing Angle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DE7855-ACBB-7AFC-5932-77D95D572D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small angle approx. &amp; 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LHC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≈300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rad</m:t>
                    </m:r>
                  </m:oMath>
                </a14:m>
                <a:r>
                  <a:rPr lang="en-US" dirty="0"/>
                  <a:t>),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≈0.835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Alternative interpretation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den>
                                </m:f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DE7855-ACBB-7AFC-5932-77D95D572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6DF71-1E78-4E2C-3231-4899AEE4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351-A399-4CDE-9899-C39E2110D3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1A18-FEC7-F7CF-DC97-A263A84BA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Offset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5AA157-A2CF-9489-B198-23F28C4C2B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Consider transverse offset in addition to crossing angle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cos</m:t>
                    </m:r>
                    <m:f>
                      <m:fPr>
                        <m:ctrlP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sin</m:t>
                    </m:r>
                    <m:f>
                      <m:fPr>
                        <m:ctrlP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>
                  <a:ln>
                    <a:solidFill>
                      <a:srgbClr val="404040">
                        <a:alpha val="10000"/>
                      </a:srgbClr>
                    </a:solidFill>
                  </a:ln>
                  <a:solidFill>
                    <a:srgbClr val="DADADA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cos</m:t>
                    </m:r>
                    <m:f>
                      <m:fPr>
                        <m:ctrlP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sin</m:t>
                    </m:r>
                    <m:f>
                      <m:fPr>
                        <m:ctrlP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800" dirty="0">
                  <a:ln>
                    <a:solidFill>
                      <a:srgbClr val="404040">
                        <a:alpha val="10000"/>
                      </a:srgbClr>
                    </a:solidFill>
                  </a:ln>
                  <a:solidFill>
                    <a:srgbClr val="DADADA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cos</m:t>
                    </m:r>
                    <m:f>
                      <m:fPr>
                        <m:ctrlP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sin</m:t>
                    </m:r>
                    <m:f>
                      <m:fPr>
                        <m:ctrlP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800" dirty="0">
                  <a:ln>
                    <a:solidFill>
                      <a:srgbClr val="404040">
                        <a:alpha val="10000"/>
                      </a:srgbClr>
                    </a:solidFill>
                  </a:ln>
                  <a:solidFill>
                    <a:srgbClr val="DADADA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cos</m:t>
                    </m:r>
                    <m:f>
                      <m:fPr>
                        <m:ctrlP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1800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sin</m:t>
                    </m:r>
                    <m:f>
                      <m:fPr>
                        <m:ctrlP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lang="en-US" sz="1800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800" dirty="0">
                  <a:ln>
                    <a:solidFill>
                      <a:srgbClr val="404040">
                        <a:alpha val="10000"/>
                      </a:srgbClr>
                    </a:solidFill>
                  </a:ln>
                  <a:solidFill>
                    <a:srgbClr val="DADADA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n>
                                      <a:solidFill>
                                        <a:srgbClr val="404040">
                                          <a:alpha val="10000"/>
                                        </a:srgbClr>
                                      </a:solidFill>
                                    </a:ln>
                                    <a:solidFill>
                                      <a:srgbClr val="DADAD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n>
                                      <a:solidFill>
                                        <a:srgbClr val="404040">
                                          <a:alpha val="10000"/>
                                        </a:srgbClr>
                                      </a:solidFill>
                                    </a:ln>
                                    <a:solidFill>
                                      <a:srgbClr val="DADADA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b="0" i="1" smtClean="0">
                                    <a:ln>
                                      <a:solidFill>
                                        <a:srgbClr val="404040">
                                          <a:alpha val="10000"/>
                                        </a:srgbClr>
                                      </a:solidFill>
                                    </a:ln>
                                    <a:solidFill>
                                      <a:srgbClr val="DADADA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ln>
                    <a:solidFill>
                      <a:srgbClr val="404040">
                        <a:alpha val="10000"/>
                      </a:srgbClr>
                    </a:solidFill>
                  </a:ln>
                  <a:solidFill>
                    <a:srgbClr val="DADADA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bSup>
                          <m:sSubSupPr>
                            <m:ctrlP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sSup>
                      <m:sSupPr>
                        <m:ctrlP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n>
                                      <a:solidFill>
                                        <a:srgbClr val="404040">
                                          <a:alpha val="10000"/>
                                        </a:srgbClr>
                                      </a:solidFill>
                                    </a:ln>
                                    <a:solidFill>
                                      <a:srgbClr val="DADAD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n>
                                      <a:solidFill>
                                        <a:srgbClr val="404040">
                                          <a:alpha val="10000"/>
                                        </a:srgbClr>
                                      </a:solidFill>
                                    </a:ln>
                                    <a:solidFill>
                                      <a:srgbClr val="DADADA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n>
                                      <a:solidFill>
                                        <a:srgbClr val="404040">
                                          <a:alpha val="10000"/>
                                        </a:srgbClr>
                                      </a:solidFill>
                                    </a:ln>
                                    <a:solidFill>
                                      <a:srgbClr val="DADADA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n>
                                      <a:solidFill>
                                        <a:srgbClr val="404040">
                                          <a:alpha val="10000"/>
                                        </a:srgbClr>
                                      </a:solidFill>
                                    </a:ln>
                                    <a:solidFill>
                                      <a:srgbClr val="DADAD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n>
                                      <a:solidFill>
                                        <a:srgbClr val="404040">
                                          <a:alpha val="10000"/>
                                        </a:srgbClr>
                                      </a:solidFill>
                                    </a:ln>
                                    <a:solidFill>
                                      <a:srgbClr val="DADADA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n>
                                      <a:solidFill>
                                        <a:srgbClr val="404040">
                                          <a:alpha val="10000"/>
                                        </a:srgbClr>
                                      </a:solidFill>
                                    </a:ln>
                                    <a:solidFill>
                                      <a:srgbClr val="DADADA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n>
                    <a:solidFill>
                      <a:srgbClr val="404040">
                        <a:alpha val="10000"/>
                      </a:srgbClr>
                    </a:solidFill>
                  </a:ln>
                  <a:solidFill>
                    <a:srgbClr val="DADADA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num>
                          <m:den>
                            <m: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num>
                          <m:den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sSubSup>
                          <m:sSubSupPr>
                            <m:ctrlP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dirty="0">
                    <a:ln>
                      <a:solidFill>
                        <a:srgbClr val="404040">
                          <a:alpha val="10000"/>
                        </a:srgbClr>
                      </a:solidFill>
                    </a:ln>
                    <a:solidFill>
                      <a:srgbClr val="DADADA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n>
                          <a:solidFill>
                            <a:srgbClr val="404040">
                              <a:alpha val="10000"/>
                            </a:srgbClr>
                          </a:solidFill>
                        </a:ln>
                        <a:solidFill>
                          <a:srgbClr val="DADADA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n>
                                      <a:solidFill>
                                        <a:srgbClr val="404040">
                                          <a:alpha val="10000"/>
                                        </a:srgbClr>
                                      </a:solidFill>
                                    </a:ln>
                                    <a:solidFill>
                                      <a:srgbClr val="DADAD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n>
                                      <a:solidFill>
                                        <a:srgbClr val="404040">
                                          <a:alpha val="10000"/>
                                        </a:srgbClr>
                                      </a:solidFill>
                                    </a:ln>
                                    <a:solidFill>
                                      <a:srgbClr val="DADADA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n>
                                      <a:solidFill>
                                        <a:srgbClr val="404040">
                                          <a:alpha val="10000"/>
                                        </a:srgbClr>
                                      </a:solidFill>
                                    </a:ln>
                                    <a:solidFill>
                                      <a:srgbClr val="DADADA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n>
                                      <a:solidFill>
                                        <a:srgbClr val="404040">
                                          <a:alpha val="10000"/>
                                        </a:srgbClr>
                                      </a:solidFill>
                                    </a:ln>
                                    <a:solidFill>
                                      <a:srgbClr val="DADAD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n>
                                      <a:solidFill>
                                        <a:srgbClr val="404040">
                                          <a:alpha val="10000"/>
                                        </a:srgbClr>
                                      </a:solidFill>
                                    </a:ln>
                                    <a:solidFill>
                                      <a:srgbClr val="DADADA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n>
                                      <a:solidFill>
                                        <a:srgbClr val="404040">
                                          <a:alpha val="10000"/>
                                        </a:srgbClr>
                                      </a:solidFill>
                                    </a:ln>
                                    <a:solidFill>
                                      <a:srgbClr val="DADADA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sty m:val="p"/>
                          </m:rP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f>
                          <m:fPr>
                            <m:ctrlP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num>
                          <m:den>
                            <m: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n>
                              <a:solidFill>
                                <a:srgbClr val="404040">
                                  <a:alpha val="10000"/>
                                </a:srgbClr>
                              </a:solidFill>
                            </a:ln>
                            <a:solidFill>
                              <a:srgbClr val="DADAD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b="0" i="1" smtClean="0">
                                <a:ln>
                                  <a:solidFill>
                                    <a:srgbClr val="404040">
                                      <a:alpha val="10000"/>
                                    </a:srgbClr>
                                  </a:solidFill>
                                </a:ln>
                                <a:solidFill>
                                  <a:srgbClr val="DADAD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dirty="0">
                  <a:ln>
                    <a:solidFill>
                      <a:srgbClr val="404040">
                        <a:alpha val="10000"/>
                      </a:srgbClr>
                    </a:solidFill>
                  </a:ln>
                  <a:solidFill>
                    <a:srgbClr val="DADADA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5AA157-A2CF-9489-B198-23F28C4C2B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CE509-F92B-920E-FC7E-868D85FA3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351-A399-4CDE-9899-C39E2110D3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96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E4A3-09C6-9EF1-967C-5974C2B1F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Hourglass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6AA17-2396-3629-896A-DC110F837F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-dependency of beam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near IP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resulted integral usually has to be solved numerically</a:t>
                </a:r>
              </a:p>
              <a:p>
                <a:r>
                  <a:rPr lang="en-US" dirty="0"/>
                  <a:t>For LHC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=0.55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/>
                  <a:t>, accounting for crossing angle, the luminosity is reduced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1.000×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0.993×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due to the hourglass effect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6AA17-2396-3629-896A-DC110F837F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B9E41-A64C-0B69-10E4-461DCEE3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1351-A399-4CDE-9899-C39E2110D3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9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213F192-240B-4F99-8698-7FC0DBFD07C2}">
  <we:reference id="wa104381909" version="3.12.1.0" store="en-US" storeType="OMEX"/>
  <we:alternateReferences>
    <we:reference id="WA104381909" version="3.12.1.0" store="WA10438190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2050</TotalTime>
  <Words>1399</Words>
  <Application>Microsoft Office PowerPoint</Application>
  <PresentationFormat>Widescreen</PresentationFormat>
  <Paragraphs>88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Calisto MT</vt:lpstr>
      <vt:lpstr>Cambria Math</vt:lpstr>
      <vt:lpstr>Trebuchet MS</vt:lpstr>
      <vt:lpstr>Wingdings 2</vt:lpstr>
      <vt:lpstr>Slate</vt:lpstr>
      <vt:lpstr>Luminosity in Particle Colliders</vt:lpstr>
      <vt:lpstr>Table of Content</vt:lpstr>
      <vt:lpstr>Definition</vt:lpstr>
      <vt:lpstr>Collider Luminosity</vt:lpstr>
      <vt:lpstr>Various Corrections</vt:lpstr>
      <vt:lpstr>Crossing Angle</vt:lpstr>
      <vt:lpstr>Crossing Angle (2)</vt:lpstr>
      <vt:lpstr>Transverse Offset</vt:lpstr>
      <vt:lpstr>Hourglass Effect</vt:lpstr>
      <vt:lpstr>Optimization</vt:lpstr>
      <vt:lpstr>Luminous Region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Luminosity</dc:title>
  <dc:creator>Xinfei Huang</dc:creator>
  <cp:lastModifiedBy>Ostroumov, Peter</cp:lastModifiedBy>
  <cp:revision>9</cp:revision>
  <dcterms:created xsi:type="dcterms:W3CDTF">2023-12-11T18:18:46Z</dcterms:created>
  <dcterms:modified xsi:type="dcterms:W3CDTF">2023-12-13T21:48:14Z</dcterms:modified>
</cp:coreProperties>
</file>