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69" r:id="rId2"/>
    <p:sldId id="578" r:id="rId3"/>
    <p:sldId id="570" r:id="rId4"/>
    <p:sldId id="571" r:id="rId5"/>
    <p:sldId id="580" r:id="rId6"/>
    <p:sldId id="577" r:id="rId7"/>
    <p:sldId id="581" r:id="rId8"/>
    <p:sldId id="573" r:id="rId9"/>
    <p:sldId id="572" r:id="rId10"/>
    <p:sldId id="579" r:id="rId11"/>
    <p:sldId id="574" r:id="rId12"/>
    <p:sldId id="582" r:id="rId13"/>
    <p:sldId id="575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troumov, Peter N." initials="OP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33"/>
    <a:srgbClr val="0000FF"/>
    <a:srgbClr val="FF0000"/>
    <a:srgbClr val="003300"/>
    <a:srgbClr val="CC33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4225" autoAdjust="0"/>
  </p:normalViewPr>
  <p:slideViewPr>
    <p:cSldViewPr snapToGrid="0">
      <p:cViewPr varScale="1">
        <p:scale>
          <a:sx n="96" d="100"/>
          <a:sy n="9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38" y="-12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" descr="slide footer_blue_6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7338"/>
            <a:ext cx="9347200" cy="53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slide header_6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6800" y="0"/>
            <a:ext cx="9347200" cy="1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54940"/>
            <a:ext cx="3037840" cy="30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CD3826-B642-4C45-8138-A01107123D57}" type="datetime1">
              <a:rPr lang="en-US"/>
              <a:pPr/>
              <a:t>11/21/2023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8933" y="8754110"/>
            <a:ext cx="4907280" cy="2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9894" y="8829967"/>
            <a:ext cx="1088884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49E97-F253-4AB1-8EDA-5C1339D328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0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D61171-93F6-4AD2-ABD0-479A7A29DC91}" type="datetime1">
              <a:rPr lang="en-US"/>
              <a:pPr/>
              <a:t>11/21/2023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A1BBEB0-6A19-4686-89A6-4CAB0DF94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make beta small?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BBEB0-6A19-4686-89A6-4CAB0DF94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3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7BD93-47AE-4788-B991-33F55F31A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8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3459-E987-4E57-A679-08FB8545D9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3DEC933A-0A49-43A3-BAC0-D8BCA91BB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7AFD23C5-901B-40C7-BE37-E4E05D87C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49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49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875899C3-9A3E-4648-A949-F09E7C6AB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6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3B7E554A-CD88-49DD-AA08-1C974E24B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7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28850463-CA2E-4FBE-B1F7-6DA1D0CE3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55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3B96F-9D7A-4A77-8C9F-7B3CC5514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4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8B1B1-B231-4F8B-803C-A8092790E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8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972F9-F918-4560-B594-82297E240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265FE-C664-4639-9178-3ED6D88A93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B6CD5-8518-43D1-A2E5-021FE9373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9E40E-04B9-4F1E-80AD-3C72D111A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2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AF99C-1040-416F-AE2B-58926A900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CD720-3585-4E93-AFAF-AFE29A899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Fall 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ea typeface="ＭＳ Ｐゴシック" pitchFamily="1" charset="-128"/>
              </a:defRPr>
            </a:lvl1pPr>
          </a:lstStyle>
          <a:p>
            <a:r>
              <a:rPr lang="en-US" altLang="ja-JP"/>
              <a:t>P.N. Ostroumov                                                                                 PHY862 "Accelerator Systems"  </a:t>
            </a:r>
            <a:endParaRPr lang="en-US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E1B455A4-CE46-4804-ADA0-8857E55B6D2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501070" y="4071938"/>
            <a:ext cx="7988239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6600"/>
                </a:solidFill>
                <a:latin typeface="Arial" pitchFamily="34" charset="0"/>
                <a:ea typeface="ＭＳ Ｐゴシック"/>
                <a:cs typeface="ＭＳ Ｐゴシック"/>
              </a:rPr>
              <a:t>xxxxx</a:t>
            </a:r>
            <a:endParaRPr lang="en-US" dirty="0">
              <a:solidFill>
                <a:srgbClr val="0066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solidFill>
                  <a:srgbClr val="006600"/>
                </a:solidFill>
                <a:latin typeface="Arial" pitchFamily="34" charset="0"/>
                <a:ea typeface="ＭＳ Ｐゴシック"/>
                <a:cs typeface="ＭＳ Ｐゴシック"/>
              </a:rPr>
              <a:t>Phys 862: Accelerator Systems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47281"/>
            <a:ext cx="9001124" cy="566075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006600"/>
                </a:solidFill>
              </a:rPr>
              <a:t>Betatron Oscillations and MAD-X</a:t>
            </a:r>
          </a:p>
        </p:txBody>
      </p:sp>
    </p:spTree>
    <p:extLst>
      <p:ext uri="{BB962C8B-B14F-4D97-AF65-F5344CB8AC3E}">
        <p14:creationId xmlns:p14="http://schemas.microsoft.com/office/powerpoint/2010/main" val="316968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5D97-07F6-D2AD-B5BB-935B3FAE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Mad-X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8BCC-C3C4-AA6F-4C27-CF114C02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632E8C-D09C-F857-2E24-97DEE83A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5" y="985652"/>
            <a:ext cx="3946721" cy="5011111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046AB41-7419-0889-F0E5-88EF158D7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77" y="2984249"/>
            <a:ext cx="3432798" cy="28229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664933-9C5E-A214-4572-8E6A5A57A74E}"/>
              </a:ext>
            </a:extLst>
          </p:cNvPr>
          <p:cNvSpPr txBox="1"/>
          <p:nvPr/>
        </p:nvSpPr>
        <p:spPr>
          <a:xfrm>
            <a:off x="6749593" y="2328635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9" name="Picture 18" descr="A picture containing table&#10;&#10;Description automatically generated">
            <a:extLst>
              <a:ext uri="{FF2B5EF4-FFF2-40B4-BE49-F238E27FC236}">
                <a16:creationId xmlns:a16="http://schemas.microsoft.com/office/drawing/2014/main" id="{DB907169-4127-2475-3E39-6E9865E32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0" r="46541"/>
          <a:stretch/>
        </p:blipFill>
        <p:spPr>
          <a:xfrm>
            <a:off x="4507575" y="1123776"/>
            <a:ext cx="4439834" cy="1289816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19639FF4-2A7A-924B-3143-ECF0AAFB1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19" y="5230575"/>
            <a:ext cx="2981357" cy="1532376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061B61-ED0C-2F3A-38EB-F24C643A1182}"/>
              </a:ext>
            </a:extLst>
          </p:cNvPr>
          <p:cNvCxnSpPr/>
          <p:nvPr/>
        </p:nvCxnSpPr>
        <p:spPr bwMode="auto">
          <a:xfrm>
            <a:off x="882502" y="4869712"/>
            <a:ext cx="1511906" cy="53162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04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5D97-07F6-D2AD-B5BB-935B3FAE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Mad-X Twiss Calculation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8BCC-C3C4-AA6F-4C27-CF114C02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C6D83F-F07A-7C59-3B4F-1EDD2302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/>
              <a:t>Use transport Matrix to calculate beta (Courant and Snyder)</a:t>
            </a:r>
          </a:p>
          <a:p>
            <a:pPr lvl="1"/>
            <a:r>
              <a:rPr lang="en-US" dirty="0"/>
              <a:t>M numerically calculated given position s </a:t>
            </a:r>
            <a:r>
              <a:rPr lang="en-US" dirty="0" err="1"/>
              <a:t>wrt</a:t>
            </a:r>
            <a:r>
              <a:rPr lang="en-US" dirty="0"/>
              <a:t> x or y based on magnets,</a:t>
            </a:r>
          </a:p>
          <a:p>
            <a:pPr lvl="1"/>
            <a:r>
              <a:rPr lang="en-US" dirty="0"/>
              <a:t>But is also given by the transport matrix: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One can show:</a:t>
            </a:r>
          </a:p>
          <a:p>
            <a:pPr lvl="1"/>
            <a:r>
              <a:rPr lang="en-US" dirty="0"/>
              <a:t>Able to solve for the phase advance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Therefore, can calculate the Twiss parameters at every s at different points:</a:t>
            </a:r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A382883A-0290-60FD-9A46-7857CE44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063092"/>
            <a:ext cx="5080000" cy="10160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EF1DE27-B4DD-A4FB-7A8C-D42CCA13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25" y="3175000"/>
            <a:ext cx="3327400" cy="508000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2B1FE2B-D6DA-73C7-F262-7000FD27B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27" y="4856163"/>
            <a:ext cx="2362200" cy="149860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A0748BFD-3F40-39A7-71A8-AD1E3DF89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12" y="4556382"/>
            <a:ext cx="4065477" cy="2026980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D9470654-0EDD-4C6C-1F03-07656CB771B1}"/>
              </a:ext>
            </a:extLst>
          </p:cNvPr>
          <p:cNvSpPr/>
          <p:nvPr/>
        </p:nvSpPr>
        <p:spPr bwMode="auto">
          <a:xfrm>
            <a:off x="3693338" y="5415892"/>
            <a:ext cx="641792" cy="351418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5D97-07F6-D2AD-B5BB-935B3FAE7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Mad-X Coupled Functions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8BCC-C3C4-AA6F-4C27-CF114C02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BAC6D83F-F07A-7C59-3B4F-1EDD2302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/>
              <a:t>Only works if Quadrupoles are focusing and defocusing in one direction</a:t>
            </a:r>
          </a:p>
          <a:p>
            <a:r>
              <a:rPr lang="en-US" dirty="0"/>
              <a:t>What if quadrupoles are skew?</a:t>
            </a:r>
          </a:p>
          <a:p>
            <a:pPr lvl="1"/>
            <a:r>
              <a:rPr lang="en-US" dirty="0"/>
              <a:t>Magnets have some focusing and defocusing in x and y simultaneously: coupled!</a:t>
            </a:r>
          </a:p>
          <a:p>
            <a:pPr lvl="1"/>
            <a:endParaRPr lang="en-US" dirty="0"/>
          </a:p>
          <a:p>
            <a:r>
              <a:rPr lang="en-US" dirty="0"/>
              <a:t>Edward &amp; Teng: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3A081-DBF9-C773-CFE6-AE84EA614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91" y="2281717"/>
            <a:ext cx="4597400" cy="4445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8088793-E67F-4738-8BD9-997E63A55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878617"/>
            <a:ext cx="1181100" cy="1422400"/>
          </a:xfrm>
          <a:prstGeom prst="rect">
            <a:avLst/>
          </a:prstGeom>
        </p:spPr>
      </p:pic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5EC3FEB-6D50-38C9-4E5D-59C13D097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936081"/>
            <a:ext cx="2247900" cy="1244600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D5CBEF09-C388-72AB-2948-16F3C30FD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4" y="4773614"/>
            <a:ext cx="7772400" cy="1428749"/>
          </a:xfrm>
          <a:prstGeom prst="rect">
            <a:avLst/>
          </a:prstGeom>
        </p:spPr>
      </p:pic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0EC2DB17-47D6-B590-786B-3632CBDF7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3317081"/>
            <a:ext cx="11303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0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85ED-D695-6644-8BD9-60FDCBDB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265B-FE1B-4CA3-716F-088636AFF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Courant, E.D, and H.S Snyder. “Theory of the Alternating-Gradient Synchrotron.” </a:t>
            </a:r>
            <a:r>
              <a:rPr lang="en-US" i="1" dirty="0">
                <a:effectLst/>
              </a:rPr>
              <a:t>Annals of Physics</a:t>
            </a:r>
            <a:r>
              <a:rPr lang="en-US" dirty="0">
                <a:effectLst/>
              </a:rPr>
              <a:t>, vol. 3, no. 1, 1958, pp. 1–48., https://</a:t>
            </a:r>
            <a:r>
              <a:rPr lang="en-US" dirty="0" err="1">
                <a:effectLst/>
              </a:rPr>
              <a:t>doi.org</a:t>
            </a:r>
            <a:r>
              <a:rPr lang="en-US" dirty="0">
                <a:effectLst/>
              </a:rPr>
              <a:t>/10.1016/0003-4916(58)90012-5. </a:t>
            </a:r>
          </a:p>
          <a:p>
            <a:r>
              <a:rPr lang="en-US" dirty="0">
                <a:effectLst/>
              </a:rPr>
              <a:t>Edwards, D A, and L C Teng. “PARAMETERIZATION OF LINEAR COUPLED MOTION IN PERIODIC SYSTEMS.” </a:t>
            </a:r>
            <a:r>
              <a:rPr lang="en-US" i="1" dirty="0">
                <a:effectLst/>
              </a:rPr>
              <a:t>IEEE</a:t>
            </a:r>
            <a:r>
              <a:rPr lang="en-US" dirty="0">
                <a:effectLst/>
              </a:rPr>
              <a:t>, 1973, pp. 885–888.</a:t>
            </a:r>
          </a:p>
          <a:p>
            <a:r>
              <a:rPr lang="en-US" dirty="0" err="1">
                <a:effectLst/>
              </a:rPr>
              <a:t>Grotw</a:t>
            </a:r>
            <a:r>
              <a:rPr lang="en-US" dirty="0">
                <a:effectLst/>
              </a:rPr>
              <a:t>, Hans. </a:t>
            </a:r>
            <a:r>
              <a:rPr lang="en-US" i="1" dirty="0">
                <a:effectLst/>
              </a:rPr>
              <a:t>The MAD-X Program User's Reference Guide</a:t>
            </a:r>
            <a:r>
              <a:rPr lang="en-US" dirty="0">
                <a:effectLst/>
              </a:rPr>
              <a:t>. 2016.  </a:t>
            </a:r>
            <a:endParaRPr lang="en-US" sz="1800" dirty="0">
              <a:effectLst/>
            </a:endParaRPr>
          </a:p>
          <a:p>
            <a:r>
              <a:rPr lang="en-US" sz="1800" dirty="0">
                <a:effectLst/>
              </a:rPr>
              <a:t>Holmes, Jeff. “Transverse Beam Optics, Part I.” </a:t>
            </a:r>
            <a:r>
              <a:rPr lang="en-US" sz="1800" i="1" dirty="0">
                <a:effectLst/>
              </a:rPr>
              <a:t>USPAS </a:t>
            </a:r>
            <a:r>
              <a:rPr lang="en-US" sz="1800" dirty="0">
                <a:effectLst/>
              </a:rPr>
              <a:t>, Jan. 2009, https://</a:t>
            </a:r>
            <a:r>
              <a:rPr lang="en-US" sz="1800" dirty="0" err="1">
                <a:effectLst/>
              </a:rPr>
              <a:t>uspas.fnal.gov</a:t>
            </a:r>
            <a:r>
              <a:rPr lang="en-US" sz="1800" dirty="0">
                <a:effectLst/>
              </a:rPr>
              <a:t>/materials/09VU/Lecture6.pdf.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Holmes, Jeff. “Transverse Beam Optics, Part II.” </a:t>
            </a:r>
            <a:r>
              <a:rPr lang="en-US" sz="1800" i="1" dirty="0">
                <a:effectLst/>
              </a:rPr>
              <a:t>USPAS</a:t>
            </a:r>
            <a:r>
              <a:rPr lang="en-US" sz="1800" dirty="0">
                <a:effectLst/>
              </a:rPr>
              <a:t>, Jan. 2009, https://</a:t>
            </a:r>
            <a:r>
              <a:rPr lang="en-US" sz="1800" dirty="0" err="1">
                <a:effectLst/>
              </a:rPr>
              <a:t>uspas.fnal.gov</a:t>
            </a:r>
            <a:r>
              <a:rPr lang="en-US" sz="1800" dirty="0">
                <a:effectLst/>
              </a:rPr>
              <a:t>/materials/09VU/Lecture7.pdf. </a:t>
            </a:r>
          </a:p>
          <a:p>
            <a:r>
              <a:rPr lang="en-US" dirty="0">
                <a:effectLst/>
              </a:rPr>
              <a:t>“Lectures.” </a:t>
            </a:r>
            <a:r>
              <a:rPr lang="en-US" i="1" dirty="0">
                <a:effectLst/>
              </a:rPr>
              <a:t>The Cockcroft Institute</a:t>
            </a:r>
            <a:r>
              <a:rPr lang="en-US" dirty="0">
                <a:effectLst/>
              </a:rPr>
              <a:t>, https://</a:t>
            </a:r>
            <a:r>
              <a:rPr lang="en-US" dirty="0" err="1">
                <a:effectLst/>
              </a:rPr>
              <a:t>www.cockcroft.ac.uk</a:t>
            </a:r>
            <a:r>
              <a:rPr lang="en-US" dirty="0">
                <a:effectLst/>
              </a:rPr>
              <a:t>/education/lectures/. </a:t>
            </a:r>
          </a:p>
          <a:p>
            <a:r>
              <a:rPr lang="en-US" dirty="0">
                <a:effectLst/>
              </a:rPr>
              <a:t>Sheehy, Suzie. “Lecture 7: Lattice Design with MAD-X.” </a:t>
            </a:r>
            <a:r>
              <a:rPr lang="en-US" i="1" dirty="0">
                <a:effectLst/>
              </a:rPr>
              <a:t>madxlecture2016</a:t>
            </a:r>
            <a:r>
              <a:rPr lang="en-US" dirty="0">
                <a:effectLst/>
              </a:rPr>
              <a:t>, 2016. </a:t>
            </a:r>
            <a:endParaRPr lang="en-US" dirty="0"/>
          </a:p>
          <a:p>
            <a:r>
              <a:rPr lang="en-US" sz="1800" dirty="0">
                <a:effectLst/>
              </a:rPr>
              <a:t>Wiedemann, Helmut. </a:t>
            </a:r>
            <a:r>
              <a:rPr lang="en-US" sz="1800" i="1" dirty="0">
                <a:effectLst/>
              </a:rPr>
              <a:t>Particle Accelerator Physics</a:t>
            </a:r>
            <a:r>
              <a:rPr lang="en-US" sz="1800" dirty="0">
                <a:effectLst/>
              </a:rPr>
              <a:t>. Springer-Verlag, </a:t>
            </a:r>
            <a:r>
              <a:rPr lang="en-US" sz="1800" dirty="0"/>
              <a:t>2015</a:t>
            </a:r>
            <a:r>
              <a:rPr lang="en-US" sz="1800" dirty="0">
                <a:effectLst/>
              </a:rPr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FDA4-9446-F625-9843-8180EE59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7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C1DE-82A8-B588-9E0B-7245D4C1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A637-03E3-1C1A-9F80-58E9B700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Betatron Oscillations in Betatrons</a:t>
            </a:r>
          </a:p>
          <a:p>
            <a:pPr lvl="1"/>
            <a:r>
              <a:rPr lang="en-US" dirty="0"/>
              <a:t>Betatrons</a:t>
            </a:r>
          </a:p>
          <a:p>
            <a:pPr lvl="1"/>
            <a:r>
              <a:rPr lang="en-US" dirty="0"/>
              <a:t>Weak Focusing</a:t>
            </a:r>
          </a:p>
          <a:p>
            <a:r>
              <a:rPr lang="en-US" dirty="0"/>
              <a:t>Betatron Oscillations in Synchrotrons</a:t>
            </a:r>
          </a:p>
          <a:p>
            <a:pPr lvl="1"/>
            <a:r>
              <a:rPr lang="en-US" dirty="0"/>
              <a:t>Strong Focusing</a:t>
            </a:r>
          </a:p>
          <a:p>
            <a:pPr lvl="1"/>
            <a:r>
              <a:rPr lang="en-US" dirty="0"/>
              <a:t>Twiss Parameters</a:t>
            </a:r>
          </a:p>
          <a:p>
            <a:pPr lvl="2"/>
            <a:r>
              <a:rPr lang="en-US" dirty="0"/>
              <a:t>Beta Function</a:t>
            </a:r>
          </a:p>
          <a:p>
            <a:r>
              <a:rPr lang="en-US" dirty="0"/>
              <a:t>Mad-X</a:t>
            </a:r>
          </a:p>
          <a:p>
            <a:pPr lvl="1"/>
            <a:r>
              <a:rPr lang="en-US" dirty="0"/>
              <a:t>Program</a:t>
            </a:r>
          </a:p>
          <a:p>
            <a:pPr lvl="1"/>
            <a:r>
              <a:rPr lang="en-US" dirty="0"/>
              <a:t>Twiss Parameter Calculations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66EC8-EBFC-C5F0-4BC7-AFD89780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4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BAA88D-185F-5D36-C8A4-7BE36E1F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Betatron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527FEE7-366E-48C2-54B2-21433004A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" t="5760" r="3093" b="1109"/>
          <a:stretch/>
        </p:blipFill>
        <p:spPr>
          <a:xfrm>
            <a:off x="4415207" y="1085605"/>
            <a:ext cx="4271593" cy="2408147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C52FF4-F3A1-1764-EC3C-415522853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90" y="5111995"/>
            <a:ext cx="2667000" cy="6604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82FD16E-9FF7-EE8E-1B30-F768C2C51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43" y="1792700"/>
            <a:ext cx="2144271" cy="99395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DF4DCF-9F28-1192-4450-FF3E644FA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36" y="4030154"/>
            <a:ext cx="2133600" cy="4699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3A94D22-68C2-FFB5-F513-4B24621DE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0" y="3725354"/>
            <a:ext cx="3060700" cy="1079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E70453-A3C2-E138-643B-83A87125833A}"/>
              </a:ext>
            </a:extLst>
          </p:cNvPr>
          <p:cNvSpPr txBox="1"/>
          <p:nvPr/>
        </p:nvSpPr>
        <p:spPr>
          <a:xfrm>
            <a:off x="965818" y="5126064"/>
            <a:ext cx="256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Wideroe-1/2/ (Betatron) Condition:</a:t>
            </a:r>
          </a:p>
          <a:p>
            <a:r>
              <a:rPr lang="en-US" dirty="0"/>
              <a:t>-  Condition for </a:t>
            </a:r>
            <a:r>
              <a:rPr lang="en-US" dirty="0" err="1"/>
              <a:t>dr</a:t>
            </a:r>
            <a:r>
              <a:rPr lang="en-US" dirty="0"/>
              <a:t>/dt =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04459-2DCD-83A9-1CC6-133DFC6285EC}"/>
              </a:ext>
            </a:extLst>
          </p:cNvPr>
          <p:cNvSpPr txBox="1"/>
          <p:nvPr/>
        </p:nvSpPr>
        <p:spPr>
          <a:xfrm>
            <a:off x="591015" y="1109358"/>
            <a:ext cx="28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Magnetic Fields -&gt; Accelerate and bend beam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580AE8-AB86-1115-B7A5-9AF339532793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>
            <a:off x="2186879" y="2786659"/>
            <a:ext cx="0" cy="93869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6853-0F75-D45A-5088-823BF64D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Focusing</a:t>
            </a:r>
          </a:p>
        </p:txBody>
      </p:sp>
      <p:pic>
        <p:nvPicPr>
          <p:cNvPr id="8" name="Content Placeholder 7" descr="Text, whiteboard&#10;&#10;Description automatically generated">
            <a:extLst>
              <a:ext uri="{FF2B5EF4-FFF2-40B4-BE49-F238E27FC236}">
                <a16:creationId xmlns:a16="http://schemas.microsoft.com/office/drawing/2014/main" id="{7471CC22-2257-9CEF-ACEC-D04A202A6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16" y="839011"/>
            <a:ext cx="2946400" cy="9398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DE6F-4855-4A99-4B65-EC78D2D5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ECD477-C627-21C7-863D-AEAFD9106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16" y="2055856"/>
            <a:ext cx="3128535" cy="38571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5FB68BA-94E0-EF8E-02E5-521237D95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0" y="3929062"/>
            <a:ext cx="1519199" cy="728137"/>
          </a:xfrm>
          <a:prstGeom prst="rect">
            <a:avLst/>
          </a:prstGeom>
        </p:spPr>
      </p:pic>
      <p:pic>
        <p:nvPicPr>
          <p:cNvPr id="14" name="Picture 13" descr="Arrow&#10;&#10;Description automatically generated with low confidence">
            <a:extLst>
              <a:ext uri="{FF2B5EF4-FFF2-40B4-BE49-F238E27FC236}">
                <a16:creationId xmlns:a16="http://schemas.microsoft.com/office/drawing/2014/main" id="{BBF5A7EE-5C56-91FC-18CE-DC915CB22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69" y="6032500"/>
            <a:ext cx="914400" cy="457200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6B8E9E1-9483-EDB5-2782-718186E67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23" y="4963060"/>
            <a:ext cx="3621204" cy="865711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19C404AF-ECA9-738A-01D1-20B036C02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75" y="4288020"/>
            <a:ext cx="1993900" cy="520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FAC3FA6-367A-EE80-4457-4C514D675765}"/>
              </a:ext>
            </a:extLst>
          </p:cNvPr>
          <p:cNvSpPr txBox="1"/>
          <p:nvPr/>
        </p:nvSpPr>
        <p:spPr>
          <a:xfrm>
            <a:off x="486549" y="1090321"/>
            <a:ext cx="3621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orbits not along ideal orbit 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r: nonideal orbit</a:t>
            </a:r>
          </a:p>
          <a:p>
            <a:r>
              <a:rPr lang="en-US" dirty="0"/>
              <a:t>x: small offset from ideal orbit </a:t>
            </a:r>
          </a:p>
          <a:p>
            <a:r>
              <a:rPr lang="en-US" dirty="0"/>
              <a:t>(r direction)</a:t>
            </a:r>
          </a:p>
          <a:p>
            <a:endParaRPr lang="en-US" dirty="0"/>
          </a:p>
          <a:p>
            <a:r>
              <a:rPr lang="en-US" dirty="0"/>
              <a:t>Taylor Expand around Magnetic field: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Oscillations in x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10ABEC-772E-AEDC-4A79-5A37694D5D41}"/>
              </a:ext>
            </a:extLst>
          </p:cNvPr>
          <p:cNvSpPr txBox="1"/>
          <p:nvPr/>
        </p:nvSpPr>
        <p:spPr>
          <a:xfrm>
            <a:off x="486549" y="6120368"/>
            <a:ext cx="26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condition in x:</a:t>
            </a:r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496F5902-A5D0-EF59-ABFC-BF8DD4538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69" y="2880151"/>
            <a:ext cx="4268947" cy="793046"/>
          </a:xfrm>
          <a:prstGeom prst="rect">
            <a:avLst/>
          </a:prstGeom>
        </p:spPr>
      </p:pic>
      <p:sp>
        <p:nvSpPr>
          <p:cNvPr id="34" name="Right Brace 33">
            <a:extLst>
              <a:ext uri="{FF2B5EF4-FFF2-40B4-BE49-F238E27FC236}">
                <a16:creationId xmlns:a16="http://schemas.microsoft.com/office/drawing/2014/main" id="{CB4AC6BA-5D09-E035-20D2-9ABA3CCDED60}"/>
              </a:ext>
            </a:extLst>
          </p:cNvPr>
          <p:cNvSpPr/>
          <p:nvPr/>
        </p:nvSpPr>
        <p:spPr bwMode="auto">
          <a:xfrm>
            <a:off x="4646428" y="4008474"/>
            <a:ext cx="1190846" cy="680484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1D70A64-054D-A9A1-3910-0E5DBDAAF030}"/>
              </a:ext>
            </a:extLst>
          </p:cNvPr>
          <p:cNvSpPr/>
          <p:nvPr/>
        </p:nvSpPr>
        <p:spPr bwMode="auto">
          <a:xfrm rot="5400000">
            <a:off x="7726351" y="3295284"/>
            <a:ext cx="311398" cy="1003101"/>
          </a:xfrm>
          <a:prstGeom prst="rightBrace">
            <a:avLst/>
          </a:prstGeom>
          <a:noFill/>
          <a:ln>
            <a:solidFill>
              <a:srgbClr val="0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9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6853-0F75-D45A-5088-823BF64D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Focusing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DE6F-4855-4A99-4B65-EC78D2D5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AE563E-64B8-ECAB-FABB-30268AE3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2" y="1090321"/>
            <a:ext cx="1892300" cy="55880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8814FA6-C7CA-A217-34CC-39C4310DB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69" y="5534580"/>
            <a:ext cx="1524000" cy="48260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92CBE2CA-1BB4-1659-7C58-AB7594C27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4638267"/>
            <a:ext cx="965200" cy="457200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141B24-DB54-E3F2-B045-1EECD2278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3819012"/>
            <a:ext cx="1854200" cy="50800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512AC4-6ED9-5C28-E403-5E961F98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69" y="3202099"/>
            <a:ext cx="19050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3313F-79CA-BBC9-6118-8730AA367420}"/>
              </a:ext>
            </a:extLst>
          </p:cNvPr>
          <p:cNvSpPr txBox="1"/>
          <p:nvPr/>
        </p:nvSpPr>
        <p:spPr>
          <a:xfrm>
            <a:off x="486549" y="1090321"/>
            <a:ext cx="36212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Similarly for forces in y:</a:t>
            </a:r>
          </a:p>
          <a:p>
            <a:r>
              <a:rPr lang="en-US" dirty="0"/>
              <a:t>(z direction)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Gauss’s law for magnetic field to find field in x: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Oscillations in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C87F6-CA8C-5436-8C28-6E43E4D3CB79}"/>
              </a:ext>
            </a:extLst>
          </p:cNvPr>
          <p:cNvSpPr txBox="1"/>
          <p:nvPr/>
        </p:nvSpPr>
        <p:spPr>
          <a:xfrm>
            <a:off x="684987" y="4706856"/>
            <a:ext cx="2387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condition in 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Steinbeck’s Stability Criterion: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E42635-7098-6F16-D112-EDD2258A9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62" y="2032017"/>
            <a:ext cx="4608551" cy="752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E4618E-D90E-7001-8912-EFA12EA1B74E}"/>
              </a:ext>
            </a:extLst>
          </p:cNvPr>
          <p:cNvSpPr txBox="1"/>
          <p:nvPr/>
        </p:nvSpPr>
        <p:spPr>
          <a:xfrm>
            <a:off x="5929332" y="5534580"/>
            <a:ext cx="2529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&lt;-- Betatron Oscillations in a Betatron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779EA6-9D7B-20D7-D5E9-ADCE466D6F12}"/>
              </a:ext>
            </a:extLst>
          </p:cNvPr>
          <p:cNvSpPr/>
          <p:nvPr/>
        </p:nvSpPr>
        <p:spPr bwMode="auto">
          <a:xfrm>
            <a:off x="4373562" y="2032017"/>
            <a:ext cx="1782689" cy="89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1349-6399-32BE-12F5-0B7D9AE9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Focusing</a:t>
            </a:r>
          </a:p>
        </p:txBody>
      </p:sp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9DB89E7-D468-1017-89D5-4AE77A2E0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3" y="722992"/>
            <a:ext cx="2769017" cy="216906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E2301-2253-A1FE-00B2-D4E87308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23918-ACBD-D73A-2D90-40B68AE9EC34}"/>
              </a:ext>
            </a:extLst>
          </p:cNvPr>
          <p:cNvSpPr txBox="1"/>
          <p:nvPr/>
        </p:nvSpPr>
        <p:spPr>
          <a:xfrm>
            <a:off x="486548" y="1090321"/>
            <a:ext cx="4893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Particle trajectory depends on the magnetic field lattice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Oscillation frequency changes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Can show using linear approximations in Magnetic field: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Hill’s Equations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Method 1: Piecewise linear approximation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62B4B696-E73E-D486-8559-02473C56A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4" y="3151084"/>
            <a:ext cx="2690628" cy="1320800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A5BBDBC7-EF03-8F10-015A-BD7B58901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9" y="3151084"/>
            <a:ext cx="2769017" cy="1333500"/>
          </a:xfrm>
          <a:prstGeom prst="rect">
            <a:avLst/>
          </a:prstGeom>
        </p:spPr>
      </p:pic>
      <p:pic>
        <p:nvPicPr>
          <p:cNvPr id="25" name="Picture 24" descr="Chart, box and whisker chart&#10;&#10;Description automatically generated">
            <a:extLst>
              <a:ext uri="{FF2B5EF4-FFF2-40B4-BE49-F238E27FC236}">
                <a16:creationId xmlns:a16="http://schemas.microsoft.com/office/drawing/2014/main" id="{8C57326B-9623-62B2-B88F-B74A9104B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1" y="5060639"/>
            <a:ext cx="2433256" cy="138218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1445DA21-EE22-4561-FF0B-1816E3CE8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05" y="5320004"/>
            <a:ext cx="2068793" cy="596900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B0FDA1E4-D396-32F4-1164-2E7DAA9ED09F}"/>
              </a:ext>
            </a:extLst>
          </p:cNvPr>
          <p:cNvSpPr/>
          <p:nvPr/>
        </p:nvSpPr>
        <p:spPr bwMode="auto">
          <a:xfrm>
            <a:off x="3987971" y="5469229"/>
            <a:ext cx="606056" cy="29845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>
              <a:ln w="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3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1349-6399-32BE-12F5-0B7D9AE9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Focusing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E2301-2253-A1FE-00B2-D4E87308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23918-ACBD-D73A-2D90-40B68AE9EC34}"/>
              </a:ext>
            </a:extLst>
          </p:cNvPr>
          <p:cNvSpPr txBox="1"/>
          <p:nvPr/>
        </p:nvSpPr>
        <p:spPr>
          <a:xfrm>
            <a:off x="486548" y="1090321"/>
            <a:ext cx="4893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Method 2: Variation of Integration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Guess: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Take derivatives: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Plug back into differential equation:</a:t>
            </a:r>
          </a:p>
          <a:p>
            <a:pPr marL="285750" indent="-285750">
              <a:buFontTx/>
              <a:buChar char="-"/>
            </a:pPr>
            <a:r>
              <a:rPr lang="en-US" dirty="0"/>
              <a:t>To get two equations: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7EBCB3A-1D5B-4944-F26A-1A8C01BDF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58" y="1618569"/>
            <a:ext cx="2962735" cy="382288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FE276446-BEE8-4C21-0BB4-9DB238948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76" y="2042666"/>
            <a:ext cx="4462795" cy="1621283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AC5420A-3D42-7FA6-53ED-F622BA021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49" y="4506641"/>
            <a:ext cx="3860800" cy="596900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648C11B-F593-6D6B-2BB3-27A8A48E5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47" y="4548450"/>
            <a:ext cx="1988404" cy="420624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150642B3-835E-A37C-58E4-3ED1C8AF6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73" y="3846829"/>
            <a:ext cx="1326791" cy="3828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CB451D-AFA1-5108-22C1-135594CEE34C}"/>
              </a:ext>
            </a:extLst>
          </p:cNvPr>
          <p:cNvSpPr txBox="1"/>
          <p:nvPr/>
        </p:nvSpPr>
        <p:spPr>
          <a:xfrm>
            <a:off x="3646967" y="4656613"/>
            <a:ext cx="4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&amp;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C48717-842D-50B6-E4D0-342ABF3D6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58" y="5575538"/>
            <a:ext cx="2476500" cy="812800"/>
          </a:xfrm>
          <a:prstGeom prst="rect">
            <a:avLst/>
          </a:prstGeom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EA882E22-D67F-E2BE-A439-55178088AF75}"/>
              </a:ext>
            </a:extLst>
          </p:cNvPr>
          <p:cNvSpPr/>
          <p:nvPr/>
        </p:nvSpPr>
        <p:spPr bwMode="auto">
          <a:xfrm>
            <a:off x="2267983" y="5033277"/>
            <a:ext cx="314251" cy="542261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CF6EC23-F573-34DD-B92F-FB12C656B50A}"/>
              </a:ext>
            </a:extLst>
          </p:cNvPr>
          <p:cNvSpPr/>
          <p:nvPr/>
        </p:nvSpPr>
        <p:spPr bwMode="auto">
          <a:xfrm>
            <a:off x="5886342" y="5248375"/>
            <a:ext cx="314251" cy="1241325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CD2CF918-FA10-0789-FA23-639F719101D4}"/>
              </a:ext>
            </a:extLst>
          </p:cNvPr>
          <p:cNvSpPr/>
          <p:nvPr/>
        </p:nvSpPr>
        <p:spPr bwMode="auto">
          <a:xfrm rot="16200000">
            <a:off x="4836325" y="5367657"/>
            <a:ext cx="314251" cy="1471402"/>
          </a:xfrm>
          <a:prstGeom prst="downArrow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7F602-77D3-2C57-005E-F2EEC7D3FECB}"/>
              </a:ext>
            </a:extLst>
          </p:cNvPr>
          <p:cNvSpPr txBox="1"/>
          <p:nvPr/>
        </p:nvSpPr>
        <p:spPr>
          <a:xfrm>
            <a:off x="5886342" y="6449868"/>
            <a:ext cx="3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7D3907-6DD5-AC83-92F3-F021D72B6564}"/>
              </a:ext>
            </a:extLst>
          </p:cNvPr>
          <p:cNvSpPr txBox="1"/>
          <p:nvPr/>
        </p:nvSpPr>
        <p:spPr>
          <a:xfrm>
            <a:off x="7272670" y="1618569"/>
            <a:ext cx="96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(s  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7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FA88-1EDA-971F-1057-7A1E60DD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Twiss Parameters</a:t>
            </a:r>
          </a:p>
        </p:txBody>
      </p:sp>
      <p:pic>
        <p:nvPicPr>
          <p:cNvPr id="8" name="Content Placeholder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49E05E7-FF4A-85D7-EB9E-141BC08C3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70" y="1510703"/>
            <a:ext cx="3779429" cy="61444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55D6-0D36-4CA8-D2FC-2232B1C7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6D0D926-C655-7637-58FA-9DEBD33C1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3" y="2144417"/>
            <a:ext cx="3348442" cy="2970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FAE124-054B-BB69-38E5-5F66F2923EA1}"/>
              </a:ext>
            </a:extLst>
          </p:cNvPr>
          <p:cNvSpPr txBox="1"/>
          <p:nvPr/>
        </p:nvSpPr>
        <p:spPr>
          <a:xfrm>
            <a:off x="712379" y="892012"/>
            <a:ext cx="649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Able to tell us the phase space of the beam at a given point s along the trajectory (Courant-Snyder Invariant)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C121D0C-17EC-25AA-67A6-B2A991320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09" y="2167160"/>
            <a:ext cx="2759348" cy="878289"/>
          </a:xfrm>
          <a:prstGeom prst="rect">
            <a:avLst/>
          </a:prstGeom>
        </p:spPr>
      </p:pic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DD6B5B0E-4863-3503-030A-2DF8BAB83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42" y="3087459"/>
            <a:ext cx="1592081" cy="1661680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633A9BB5-168C-3214-FBCB-E42197036A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0" y="5447049"/>
            <a:ext cx="4448988" cy="1037877"/>
          </a:xfrm>
          <a:prstGeom prst="rect">
            <a:avLst/>
          </a:prstGeom>
        </p:spPr>
      </p:pic>
      <p:pic>
        <p:nvPicPr>
          <p:cNvPr id="21" name="Picture 20" descr="Text, letter&#10;&#10;Description automatically generated">
            <a:extLst>
              <a:ext uri="{FF2B5EF4-FFF2-40B4-BE49-F238E27FC236}">
                <a16:creationId xmlns:a16="http://schemas.microsoft.com/office/drawing/2014/main" id="{0860FBB2-8230-D628-AA0D-83ADFD796B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b="-398"/>
          <a:stretch/>
        </p:blipFill>
        <p:spPr>
          <a:xfrm>
            <a:off x="4818021" y="5558295"/>
            <a:ext cx="3679235" cy="8153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07BCE8-8875-15A3-36D3-12389E8A88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3" t="1" b="-2711"/>
          <a:stretch/>
        </p:blipFill>
        <p:spPr>
          <a:xfrm>
            <a:off x="5148814" y="5170653"/>
            <a:ext cx="3348442" cy="365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170E74-A0E8-11F4-3F68-B6CDE8747A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93"/>
          <a:stretch/>
        </p:blipFill>
        <p:spPr>
          <a:xfrm>
            <a:off x="5804139" y="4854065"/>
            <a:ext cx="2037793" cy="3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8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4C37-712F-B449-CD0C-47ECD6F5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Mad-X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8C8A-619C-EE76-A61A-B27E660BC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B96F-9D7A-4A77-8C9F-7B3CC55141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6754D1-C633-251A-0E53-A4EDD6634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Methodical Accelerator Design</a:t>
            </a:r>
          </a:p>
          <a:p>
            <a:pPr lvl="1"/>
            <a:r>
              <a:rPr lang="en-US" dirty="0"/>
              <a:t>Used at CERN</a:t>
            </a:r>
          </a:p>
          <a:p>
            <a:pPr lvl="1"/>
            <a:r>
              <a:rPr lang="en-US" dirty="0"/>
              <a:t>Written in C, C++, and Fortran</a:t>
            </a:r>
          </a:p>
          <a:p>
            <a:pPr lvl="1"/>
            <a:r>
              <a:rPr lang="en-US" dirty="0"/>
              <a:t>Compatible with Linux, MacOS, Windows</a:t>
            </a:r>
          </a:p>
          <a:p>
            <a:pPr lvl="1"/>
            <a:r>
              <a:rPr lang="en-US" dirty="0"/>
              <a:t>Builds off MAD-8 with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Polymorphic Tracking Code </a:t>
            </a:r>
            <a:r>
              <a:rPr lang="en-US" dirty="0"/>
              <a:t>(PTC)</a:t>
            </a:r>
          </a:p>
          <a:p>
            <a:pPr lvl="1"/>
            <a:r>
              <a:rPr lang="en-US" dirty="0"/>
              <a:t>Others: BETA, OPA, Tracy, Elegant, etc.</a:t>
            </a:r>
          </a:p>
          <a:p>
            <a:r>
              <a:rPr lang="en-US" dirty="0"/>
              <a:t>Program example process:</a:t>
            </a:r>
          </a:p>
          <a:p>
            <a:pPr lvl="1"/>
            <a:r>
              <a:rPr lang="en-US" dirty="0"/>
              <a:t>Input: Set up parameters</a:t>
            </a:r>
          </a:p>
          <a:p>
            <a:pPr lvl="2"/>
            <a:r>
              <a:rPr lang="en-US" dirty="0"/>
              <a:t># Cells</a:t>
            </a:r>
          </a:p>
          <a:p>
            <a:pPr lvl="2"/>
            <a:r>
              <a:rPr lang="en-US" dirty="0"/>
              <a:t>Cell Lengths</a:t>
            </a:r>
          </a:p>
          <a:p>
            <a:pPr lvl="2"/>
            <a:r>
              <a:rPr lang="en-US" dirty="0"/>
              <a:t>Magnets and magnet lengths</a:t>
            </a:r>
          </a:p>
          <a:p>
            <a:pPr lvl="1"/>
            <a:r>
              <a:rPr lang="en-US" dirty="0"/>
              <a:t>Call directives (ex. TWISS)</a:t>
            </a:r>
          </a:p>
          <a:p>
            <a:pPr lvl="1"/>
            <a:r>
              <a:rPr lang="en-US" dirty="0"/>
              <a:t>Outputs:</a:t>
            </a:r>
          </a:p>
          <a:p>
            <a:pPr lvl="2"/>
            <a:r>
              <a:rPr lang="en-US" dirty="0"/>
              <a:t>Beam size, Tune </a:t>
            </a:r>
          </a:p>
          <a:p>
            <a:pPr lvl="2"/>
            <a:r>
              <a:rPr lang="en-US" dirty="0"/>
              <a:t>Twiss parameters</a:t>
            </a:r>
          </a:p>
          <a:p>
            <a:pPr lvl="2"/>
            <a:r>
              <a:rPr lang="en-US" dirty="0"/>
              <a:t>6 x 6 transfer matrices</a:t>
            </a:r>
          </a:p>
          <a:p>
            <a:pPr lvl="2"/>
            <a:r>
              <a:rPr lang="en-US" dirty="0"/>
              <a:t>6 x 6 x 6 second order transfer maps</a:t>
            </a:r>
          </a:p>
          <a:p>
            <a:pPr lvl="2"/>
            <a:r>
              <a:rPr lang="en-US" dirty="0"/>
              <a:t>Etc.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7B58C92A-306F-1FE7-97F7-B7E60C9F9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40" y="2909697"/>
            <a:ext cx="4062445" cy="26955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63A8B-7B74-16E7-CA79-A3C8C8CCE4E7}"/>
              </a:ext>
            </a:extLst>
          </p:cNvPr>
          <p:cNvSpPr txBox="1"/>
          <p:nvPr/>
        </p:nvSpPr>
        <p:spPr>
          <a:xfrm>
            <a:off x="5114268" y="5605281"/>
            <a:ext cx="3251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MAD-X example graph at ATLAS</a:t>
            </a:r>
          </a:p>
        </p:txBody>
      </p:sp>
    </p:spTree>
    <p:extLst>
      <p:ext uri="{BB962C8B-B14F-4D97-AF65-F5344CB8AC3E}">
        <p14:creationId xmlns:p14="http://schemas.microsoft.com/office/powerpoint/2010/main" val="1358840521"/>
      </p:ext>
    </p:extLst>
  </p:cSld>
  <p:clrMapOvr>
    <a:masterClrMapping/>
  </p:clrMapOvr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73211</TotalTime>
  <Words>608</Words>
  <Application>Microsoft Office PowerPoint</Application>
  <PresentationFormat>On-screen Show (4:3)</PresentationFormat>
  <Paragraphs>142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Trebuchet MS</vt:lpstr>
      <vt:lpstr>Wingdings</vt:lpstr>
      <vt:lpstr>ヒラギノ角ゴ Pro W3</vt:lpstr>
      <vt:lpstr>blue_2003</vt:lpstr>
      <vt:lpstr>Betatron Oscillations and MAD-X</vt:lpstr>
      <vt:lpstr>Outline</vt:lpstr>
      <vt:lpstr>Betatron</vt:lpstr>
      <vt:lpstr>Weak Focusing</vt:lpstr>
      <vt:lpstr>Weak Focusing (Cont.)</vt:lpstr>
      <vt:lpstr>Strong Focusing</vt:lpstr>
      <vt:lpstr>Strong Focusing</vt:lpstr>
      <vt:lpstr>Twiss Parameters</vt:lpstr>
      <vt:lpstr>Mad-X</vt:lpstr>
      <vt:lpstr>Mad-X Program</vt:lpstr>
      <vt:lpstr>Mad-X Twiss Calculation</vt:lpstr>
      <vt:lpstr>Mad-X Coupled Functions </vt:lpstr>
      <vt:lpstr>References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ostroumov</dc:creator>
  <cp:lastModifiedBy>Ostroumov, Peter</cp:lastModifiedBy>
  <cp:revision>1687</cp:revision>
  <cp:lastPrinted>2019-08-27T21:41:24Z</cp:lastPrinted>
  <dcterms:created xsi:type="dcterms:W3CDTF">2010-02-17T01:42:31Z</dcterms:created>
  <dcterms:modified xsi:type="dcterms:W3CDTF">2023-11-21T21:44:45Z</dcterms:modified>
</cp:coreProperties>
</file>