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7"/>
  </p:notesMasterIdLst>
  <p:handoutMasterIdLst>
    <p:handoutMasterId r:id="rId18"/>
  </p:handoutMasterIdLst>
  <p:sldIdLst>
    <p:sldId id="270" r:id="rId5"/>
    <p:sldId id="497" r:id="rId6"/>
    <p:sldId id="498" r:id="rId7"/>
    <p:sldId id="506" r:id="rId8"/>
    <p:sldId id="503" r:id="rId9"/>
    <p:sldId id="502" r:id="rId10"/>
    <p:sldId id="508" r:id="rId11"/>
    <p:sldId id="509" r:id="rId12"/>
    <p:sldId id="501" r:id="rId13"/>
    <p:sldId id="504" r:id="rId14"/>
    <p:sldId id="499" r:id="rId15"/>
    <p:sldId id="505" r:id="rId16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444" autoAdjust="0"/>
  </p:normalViewPr>
  <p:slideViewPr>
    <p:cSldViewPr snapToObjects="1">
      <p:cViewPr varScale="1">
        <p:scale>
          <a:sx n="94" d="100"/>
          <a:sy n="94" d="100"/>
        </p:scale>
        <p:origin x="1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879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3289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647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>
              <a:buAutoNum type="arabicPeriod"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9920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0574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808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2402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9250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4352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0034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03481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894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2997519" y="974969"/>
            <a:ext cx="1614093" cy="181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37" y="974969"/>
            <a:ext cx="1193627" cy="1524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725"/>
            <a:ext cx="9144000" cy="731276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5"/>
            <a:ext cx="9143999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1" y="6371254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44000" cy="725425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285"/>
            <a:ext cx="9144000" cy="73171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0/epjst/e2012-01599-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xxxxxxx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/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PHY 862: Accelerator Systems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ELECTRON COOLING FOR LOW-ENERGY HADRON BEAMS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5"/>
    </mc:Choice>
    <mc:Fallback xmlns="">
      <p:transition spd="slow" advTm="109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49527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Upcoming projects and challenges</a:t>
            </a:r>
          </a:p>
          <a:p>
            <a:pPr lvl="1"/>
            <a:r>
              <a:rPr lang="en-US" sz="2200" dirty="0" smtClean="0">
                <a:latin typeface="Arial" pitchFamily="34" charset="0"/>
                <a:ea typeface="ＭＳ Ｐゴシック"/>
              </a:rPr>
              <a:t>Projects worldwide (Low Energy)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/>
              </a:rPr>
              <a:t>SIS18 @ GSI (35 </a:t>
            </a:r>
            <a:r>
              <a:rPr lang="en-US" sz="2000" dirty="0" err="1" smtClean="0">
                <a:latin typeface="Arial" pitchFamily="34" charset="0"/>
                <a:ea typeface="ＭＳ Ｐゴシック"/>
              </a:rPr>
              <a:t>keV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 electron gun)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/>
              </a:rPr>
              <a:t>CRYRING @ GSI </a:t>
            </a:r>
            <a:r>
              <a:rPr lang="en-US" sz="2000" dirty="0">
                <a:latin typeface="Arial" pitchFamily="34" charset="0"/>
                <a:ea typeface="ＭＳ Ｐゴシック"/>
              </a:rPr>
              <a:t>(35 </a:t>
            </a:r>
            <a:r>
              <a:rPr lang="en-US" sz="2000" dirty="0" err="1">
                <a:latin typeface="Arial" pitchFamily="34" charset="0"/>
                <a:ea typeface="ＭＳ Ｐゴシック"/>
              </a:rPr>
              <a:t>keV</a:t>
            </a:r>
            <a:r>
              <a:rPr lang="en-US" sz="2000" dirty="0">
                <a:latin typeface="Arial" pitchFamily="34" charset="0"/>
                <a:ea typeface="ＭＳ Ｐゴシック"/>
              </a:rPr>
              <a:t> electron 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gun)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/>
              </a:rPr>
              <a:t>CSR (Cryogenic Storage Ring) @ Heidelberg </a:t>
            </a:r>
            <a:r>
              <a:rPr lang="en-US" sz="2000" dirty="0">
                <a:latin typeface="Arial" pitchFamily="34" charset="0"/>
                <a:ea typeface="ＭＳ Ｐゴシック"/>
              </a:rPr>
              <a:t>(35 </a:t>
            </a:r>
            <a:r>
              <a:rPr lang="en-US" sz="2000" dirty="0" err="1">
                <a:latin typeface="Arial" pitchFamily="34" charset="0"/>
                <a:ea typeface="ＭＳ Ｐゴシック"/>
              </a:rPr>
              <a:t>keV</a:t>
            </a:r>
            <a:r>
              <a:rPr lang="en-US" sz="2000" dirty="0">
                <a:latin typeface="Arial" pitchFamily="34" charset="0"/>
                <a:ea typeface="ＭＳ Ｐゴシック"/>
              </a:rPr>
              <a:t> electron 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gun)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/>
              </a:rPr>
              <a:t>TSR (Test Storage Ring) @ CERN(?) (20 </a:t>
            </a:r>
            <a:r>
              <a:rPr lang="en-US" sz="2000" dirty="0" err="1">
                <a:latin typeface="Arial" pitchFamily="34" charset="0"/>
                <a:ea typeface="ＭＳ Ｐゴシック"/>
              </a:rPr>
              <a:t>keV</a:t>
            </a:r>
            <a:r>
              <a:rPr lang="en-US" sz="2000" dirty="0">
                <a:latin typeface="Arial" pitchFamily="34" charset="0"/>
                <a:ea typeface="ＭＳ Ｐゴシック"/>
              </a:rPr>
              <a:t> electron gun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/>
              </a:rPr>
              <a:t>LEAR (Low Energy Antiproton Ring) @ CERN (30 </a:t>
            </a:r>
            <a:r>
              <a:rPr lang="en-US" sz="2000" dirty="0" err="1" smtClean="0">
                <a:latin typeface="Arial" pitchFamily="34" charset="0"/>
                <a:ea typeface="ＭＳ Ｐゴシック"/>
              </a:rPr>
              <a:t>keV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 electron gun)</a:t>
            </a:r>
          </a:p>
          <a:p>
            <a:pPr lvl="1"/>
            <a:r>
              <a:rPr lang="en-US" sz="2200" dirty="0" smtClean="0">
                <a:latin typeface="Arial" pitchFamily="34" charset="0"/>
                <a:ea typeface="ＭＳ Ｐゴシック"/>
              </a:rPr>
              <a:t>Upcoming projects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/>
              </a:rPr>
              <a:t>Bunched electron </a:t>
            </a:r>
            <a:r>
              <a:rPr lang="en-US" sz="2000" dirty="0">
                <a:latin typeface="Arial" pitchFamily="34" charset="0"/>
                <a:ea typeface="ＭＳ Ｐゴシック"/>
              </a:rPr>
              <a:t>cooling at EIC (Strong Hadron Cooling for 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the Electron </a:t>
            </a:r>
            <a:r>
              <a:rPr lang="en-US" sz="2000" dirty="0">
                <a:latin typeface="Arial" pitchFamily="34" charset="0"/>
                <a:ea typeface="ＭＳ Ｐゴシック"/>
              </a:rPr>
              <a:t>Ion 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Collider, </a:t>
            </a:r>
            <a:r>
              <a:rPr lang="en-US" sz="2000" dirty="0" err="1" smtClean="0">
                <a:latin typeface="Arial" pitchFamily="34" charset="0"/>
                <a:ea typeface="ＭＳ Ｐゴシック"/>
              </a:rPr>
              <a:t>Willeke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 2019)</a:t>
            </a:r>
          </a:p>
          <a:p>
            <a:pPr lvl="2"/>
            <a:r>
              <a:rPr lang="en-US" sz="2000" dirty="0">
                <a:latin typeface="Arial" pitchFamily="34" charset="0"/>
                <a:ea typeface="ＭＳ Ｐゴシック"/>
              </a:rPr>
              <a:t>Muon Ionization Cooling Experiment (MICE</a:t>
            </a:r>
            <a:r>
              <a:rPr lang="en-US" sz="2000" dirty="0" smtClean="0">
                <a:latin typeface="Arial" pitchFamily="34" charset="0"/>
                <a:ea typeface="ＭＳ Ｐゴシック"/>
              </a:rPr>
              <a:t>) (Cooling for a future muon collider)</a:t>
            </a:r>
          </a:p>
          <a:p>
            <a:pPr lvl="2"/>
            <a:r>
              <a:rPr lang="en-US" sz="2000" dirty="0">
                <a:latin typeface="Arial" pitchFamily="34" charset="0"/>
                <a:ea typeface="ＭＳ Ｐゴシック"/>
              </a:rPr>
              <a:t>FEL-based Coherent electron Cooling (</a:t>
            </a:r>
            <a:r>
              <a:rPr lang="en-US" sz="2000" dirty="0" err="1">
                <a:latin typeface="Arial" pitchFamily="34" charset="0"/>
                <a:ea typeface="ＭＳ Ｐゴシック"/>
              </a:rPr>
              <a:t>CeC</a:t>
            </a:r>
            <a:r>
              <a:rPr lang="en-US" sz="2000" dirty="0">
                <a:latin typeface="Arial" pitchFamily="34" charset="0"/>
                <a:ea typeface="ＭＳ Ｐゴシック"/>
              </a:rPr>
              <a:t>) </a:t>
            </a:r>
            <a:endParaRPr lang="en-US" sz="2000" dirty="0" smtClean="0">
              <a:latin typeface="Arial" pitchFamily="34" charset="0"/>
              <a:ea typeface="ＭＳ Ｐゴシック"/>
            </a:endParaRPr>
          </a:p>
          <a:p>
            <a:pPr lvl="2"/>
            <a:endParaRPr lang="en-US" sz="20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endParaRPr lang="en-US" sz="22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State of the Art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70"/>
    </mc:Choice>
    <mc:Fallback xmlns="">
      <p:transition spd="slow" advTm="491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Steck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, Markus, and Yuri A. Litvinov. “Heavy-Ion Storage Rings and Their Use in Precision Experiments with Highly Charged Ions.” ArXiv.org, 11 Mar. 2020, arxiv.org/abs/2003.05201. </a:t>
            </a:r>
          </a:p>
          <a:p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Grieser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, M., Litvinov, Y.A.,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Raabe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, R. et al. Storage ring at HIE-ISOLDE. Eur. Phys. J. Spec. Top. 207, 1–117 (2012).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  <a:hlinkClick r:id="rId3"/>
              </a:rPr>
              <a:t>doi.org/10.1140/epjst/e2012-01599-9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 err="1"/>
              <a:t>Budker</a:t>
            </a:r>
            <a:r>
              <a:rPr lang="en-US" dirty="0"/>
              <a:t>, G.I. An effective method of damping particle oscillations in proton and antiproton storage rings. </a:t>
            </a:r>
            <a:r>
              <a:rPr lang="en-US" i="1" dirty="0"/>
              <a:t>At Energy</a:t>
            </a:r>
            <a:r>
              <a:rPr lang="en-US" dirty="0"/>
              <a:t> </a:t>
            </a:r>
            <a:r>
              <a:rPr lang="en-US" b="1" dirty="0"/>
              <a:t>22, </a:t>
            </a:r>
            <a:r>
              <a:rPr lang="en-US" dirty="0"/>
              <a:t>438–440 (1967). https://doi.org/10.1007/BF01175204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4724400" cy="5027414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Electron Cooling for Low-Energy Hadron Beams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99"/>
    </mc:Choice>
    <mc:Fallback xmlns="">
      <p:transition spd="slow" advTm="835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199" y="1067100"/>
            <a:ext cx="8305801" cy="5027414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  <a:p>
            <a:pPr lvl="1"/>
            <a:r>
              <a:rPr lang="en-US" sz="2400" dirty="0" smtClean="0">
                <a:latin typeface="Arial" pitchFamily="34" charset="0"/>
                <a:ea typeface="ＭＳ Ｐゴシック"/>
              </a:rPr>
              <a:t>Introduction </a:t>
            </a:r>
            <a:endParaRPr lang="en-US" sz="2400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sz="2400" dirty="0" smtClean="0">
                <a:latin typeface="Arial" pitchFamily="34" charset="0"/>
                <a:ea typeface="ＭＳ Ｐゴシック"/>
              </a:rPr>
              <a:t>Proof of Principle: Single </a:t>
            </a:r>
            <a:r>
              <a:rPr lang="en-US" sz="2400" dirty="0">
                <a:latin typeface="Arial" pitchFamily="34" charset="0"/>
                <a:ea typeface="ＭＳ Ｐゴシック"/>
              </a:rPr>
              <a:t>E</a:t>
            </a:r>
            <a:r>
              <a:rPr lang="en-US" sz="2400" dirty="0" smtClean="0">
                <a:latin typeface="Arial" pitchFamily="34" charset="0"/>
                <a:ea typeface="ＭＳ Ｐゴシック"/>
              </a:rPr>
              <a:t>lectron </a:t>
            </a:r>
            <a:r>
              <a:rPr lang="en-US" sz="2400" dirty="0">
                <a:latin typeface="Arial" pitchFamily="34" charset="0"/>
                <a:ea typeface="ＭＳ Ｐゴシック"/>
              </a:rPr>
              <a:t>C</a:t>
            </a:r>
            <a:r>
              <a:rPr lang="en-US" sz="2400" dirty="0" smtClean="0">
                <a:latin typeface="Arial" pitchFamily="34" charset="0"/>
                <a:ea typeface="ＭＳ Ｐゴシック"/>
              </a:rPr>
              <a:t>ooling</a:t>
            </a:r>
            <a:endParaRPr lang="en-US" sz="2400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sz="2400" dirty="0" smtClean="0">
                <a:latin typeface="Arial" pitchFamily="34" charset="0"/>
                <a:ea typeface="ＭＳ Ｐゴシック"/>
              </a:rPr>
              <a:t>Proof of Principle: “Friction” Force Approach</a:t>
            </a:r>
            <a:endParaRPr lang="en-US" sz="2400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sz="2400" dirty="0" smtClean="0">
                <a:latin typeface="Arial" pitchFamily="34" charset="0"/>
                <a:ea typeface="ＭＳ Ｐゴシック"/>
              </a:rPr>
              <a:t>Electron Cooling for Low-Energy </a:t>
            </a:r>
            <a:r>
              <a:rPr lang="en-US" sz="2400" dirty="0">
                <a:latin typeface="Arial" pitchFamily="34" charset="0"/>
                <a:ea typeface="ＭＳ Ｐゴシック"/>
              </a:rPr>
              <a:t>H</a:t>
            </a:r>
            <a:r>
              <a:rPr lang="en-US" sz="2400" dirty="0" smtClean="0">
                <a:latin typeface="Arial" pitchFamily="34" charset="0"/>
                <a:ea typeface="ＭＳ Ｐゴシック"/>
              </a:rPr>
              <a:t>adron Beams</a:t>
            </a:r>
          </a:p>
          <a:p>
            <a:pPr lvl="2"/>
            <a:r>
              <a:rPr lang="en-US" sz="2200" dirty="0" smtClean="0">
                <a:latin typeface="Arial" pitchFamily="34" charset="0"/>
                <a:ea typeface="ＭＳ Ｐゴシック"/>
              </a:rPr>
              <a:t> Electron cooling at the TSR (Test Storage Ring)</a:t>
            </a:r>
          </a:p>
          <a:p>
            <a:pPr lvl="2"/>
            <a:r>
              <a:rPr lang="en-US" sz="2200" dirty="0" smtClean="0">
                <a:latin typeface="Arial" pitchFamily="34" charset="0"/>
                <a:ea typeface="ＭＳ Ｐゴシック"/>
              </a:rPr>
              <a:t> Challenges</a:t>
            </a:r>
            <a:endParaRPr lang="en-US" sz="2200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sz="2400" dirty="0" smtClean="0">
                <a:latin typeface="Arial" pitchFamily="34" charset="0"/>
                <a:ea typeface="ＭＳ Ｐゴシック"/>
              </a:rPr>
              <a:t>State of the Art 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0"/>
    </mc:Choice>
    <mc:Fallback xmlns="">
      <p:transition spd="slow" advTm="448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4569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Electron Cooling/Heat Exchanger Analogy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Introduction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026" name="Picture 2" descr="Heat exchanger - Energy Edu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" r="-1978" b="8454"/>
          <a:stretch/>
        </p:blipFill>
        <p:spPr bwMode="auto">
          <a:xfrm>
            <a:off x="1" y="2570861"/>
            <a:ext cx="4514100" cy="32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6 gives a schematic representation of how electron cooling works. The ion (antiproton) beam passes through a parallel intense electron beam with similar velocity and Coulomb interactions of the ions with individual electrons takes plac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447800"/>
            <a:ext cx="4804398" cy="4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ortable Network Graphics Transparency Vector graphics Clip art Image - shower  clipart png image png download - 512*512 - Free Transparent Interior Design  Services png Download.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335141"/>
            <a:ext cx="1851406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51"/>
    </mc:Choice>
    <mc:Fallback xmlns="">
      <p:transition spd="slow" advTm="641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4569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ea typeface="ＭＳ Ｐゴシック"/>
                <a:cs typeface="ＭＳ Ｐゴシック"/>
              </a:rPr>
              <a:t>Single </a:t>
            </a:r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Electron Cooling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Proof of Principle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5293249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358" y="1098097"/>
            <a:ext cx="5447842" cy="1839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5641" y="169464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Dubker</a:t>
            </a:r>
            <a:r>
              <a:rPr lang="en-US" b="1" dirty="0" smtClean="0"/>
              <a:t>, 1967) in </a:t>
            </a:r>
            <a:r>
              <a:rPr lang="en-US" b="1" dirty="0" err="1" smtClean="0"/>
              <a:t>Dubna</a:t>
            </a:r>
            <a:r>
              <a:rPr lang="en-US" b="1" dirty="0" smtClean="0"/>
              <a:t>, Russia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909" y="3918771"/>
            <a:ext cx="2621167" cy="958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68" y="3368624"/>
            <a:ext cx="1339512" cy="593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4996629"/>
            <a:ext cx="3839706" cy="9469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4940969"/>
            <a:ext cx="485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“[…] it </a:t>
            </a:r>
            <a:r>
              <a:rPr lang="en-US" dirty="0"/>
              <a:t>is possible by this method to compress strongly the proton and antiproton bunches in storage rings, and also </a:t>
            </a:r>
            <a:r>
              <a:rPr lang="en-US" dirty="0" smtClean="0"/>
              <a:t>to achieve </a:t>
            </a:r>
            <a:r>
              <a:rPr lang="en-US" dirty="0"/>
              <a:t>multiple storage of these particles</a:t>
            </a:r>
            <a:r>
              <a:rPr lang="en-US" dirty="0" smtClean="0"/>
              <a:t>.” (</a:t>
            </a:r>
            <a:r>
              <a:rPr lang="en-US" dirty="0" err="1" smtClean="0"/>
              <a:t>Dubker</a:t>
            </a:r>
            <a:r>
              <a:rPr lang="en-US" dirty="0" smtClean="0"/>
              <a:t>, 1967)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59"/>
    </mc:Choice>
    <mc:Fallback xmlns="">
      <p:transition spd="slow" advTm="6825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966" r="2166" b="6024"/>
          <a:stretch/>
        </p:blipFill>
        <p:spPr>
          <a:xfrm>
            <a:off x="4724400" y="3465968"/>
            <a:ext cx="4425585" cy="2430956"/>
          </a:xfrm>
          <a:prstGeom prst="rect">
            <a:avLst/>
          </a:prstGeom>
        </p:spPr>
      </p:pic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4569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Friction Force Approach (Continuum)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Proof of Principle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3" y="1581589"/>
            <a:ext cx="4710007" cy="3017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101" y="990918"/>
            <a:ext cx="3130899" cy="1523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575" y="2475367"/>
            <a:ext cx="4014787" cy="97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170" y="3505739"/>
            <a:ext cx="423862" cy="3524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3858164"/>
            <a:ext cx="0" cy="17044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593" y="4741692"/>
            <a:ext cx="442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Independent of ion beam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 with the square of charge state of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 with electron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2"/>
    </mc:Choice>
    <mc:Fallback xmlns="">
      <p:transition spd="slow" advTm="795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01" y="1295400"/>
            <a:ext cx="5481399" cy="2813117"/>
          </a:xfrm>
          <a:prstGeom prst="rect">
            <a:avLst/>
          </a:prstGeom>
        </p:spPr>
      </p:pic>
      <p:pic>
        <p:nvPicPr>
          <p:cNvPr id="9" name="Picture 20" descr="6 gives a schematic representation of how electron cooling works. The ion (antiproton) beam passes through a parallel intense electron beam with similar velocity and Coulomb interactions of the ions with individual electrons takes place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63" r="98919">
                        <a14:foregroundMark x1="18739" y1="7317" x2="18739" y2="7317"/>
                        <a14:foregroundMark x1="18739" y1="7317" x2="18739" y2="7317"/>
                        <a14:foregroundMark x1="33874" y1="68293" x2="33874" y2="68293"/>
                        <a14:foregroundMark x1="51532" y1="70356" x2="51532" y2="70356"/>
                        <a14:foregroundMark x1="27928" y1="69794" x2="27928" y2="69794"/>
                        <a14:foregroundMark x1="21802" y1="79737" x2="21802" y2="79737"/>
                        <a14:foregroundMark x1="41261" y1="76360" x2="41261" y2="76360"/>
                        <a14:foregroundMark x1="57297" y1="73358" x2="57297" y2="73358"/>
                        <a14:foregroundMark x1="38378" y1="72420" x2="38378" y2="72420"/>
                        <a14:foregroundMark x1="47027" y1="68293" x2="47027" y2="68293"/>
                        <a14:foregroundMark x1="32613" y1="72795" x2="32613" y2="72795"/>
                        <a14:foregroundMark x1="68649" y1="7317" x2="68649" y2="7317"/>
                        <a14:foregroundMark x1="71171" y1="6191" x2="71171" y2="6191"/>
                        <a14:foregroundMark x1="65766" y1="5629" x2="65766" y2="5629"/>
                        <a14:foregroundMark x1="53874" y1="6942" x2="53874" y2="6942"/>
                        <a14:foregroundMark x1="78739" y1="35835" x2="78739" y2="35835"/>
                        <a14:foregroundMark x1="73153" y1="36398" x2="73153" y2="36398"/>
                        <a14:foregroundMark x1="82162" y1="35460" x2="82162" y2="35460"/>
                        <a14:foregroundMark x1="40901" y1="23265" x2="40901" y2="23265"/>
                        <a14:foregroundMark x1="40901" y1="23265" x2="40901" y2="23265"/>
                        <a14:foregroundMark x1="30991" y1="20638" x2="51532" y2="21576"/>
                        <a14:foregroundMark x1="31171" y1="24015" x2="50991" y2="25328"/>
                        <a14:foregroundMark x1="4865" y1="49531" x2="78919" y2="93621"/>
                        <a14:foregroundMark x1="80541" y1="54221" x2="5766" y2="93809"/>
                        <a14:foregroundMark x1="85766" y1="36398" x2="85766" y2="36398"/>
                        <a14:foregroundMark x1="89910" y1="86867" x2="89910" y2="86867"/>
                        <a14:foregroundMark x1="94414" y1="87242" x2="94414" y2="87242"/>
                        <a14:foregroundMark x1="75495" y1="35835" x2="75495" y2="35835"/>
                        <a14:foregroundMark x1="85405" y1="34709" x2="85405" y2="34709"/>
                        <a14:foregroundMark x1="91892" y1="86867" x2="91892" y2="86867"/>
                        <a14:foregroundMark x1="92252" y1="89118" x2="92252" y2="89118"/>
                        <a14:foregroundMark x1="89009" y1="88931" x2="89009" y2="88931"/>
                        <a14:foregroundMark x1="76396" y1="37523" x2="76396" y2="37523"/>
                        <a14:backgroundMark x1="84865" y1="12570" x2="84865" y2="12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7" y="1495412"/>
            <a:ext cx="4804398" cy="4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3807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Electron Cooling at the TSR 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Electron Cooling for Low-Energy Hadron Beams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1" y="926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Grieser</a:t>
            </a:r>
            <a:r>
              <a:rPr lang="en-US" dirty="0" smtClean="0"/>
              <a:t>, 2012)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8480" y="1339141"/>
            <a:ext cx="294467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smtClean="0"/>
              <a:t>Electron gun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/>
              <a:t>NEG Pump module (10</a:t>
            </a:r>
            <a:r>
              <a:rPr lang="en-US" sz="1400" baseline="30000" dirty="0" smtClean="0"/>
              <a:t>-11</a:t>
            </a:r>
            <a:r>
              <a:rPr lang="en-US" sz="1400" dirty="0" smtClean="0"/>
              <a:t> mbar)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/>
              <a:t>Magnet Coil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/>
              <a:t>Pick up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/>
              <a:t>Collector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912" y="4156129"/>
            <a:ext cx="2475008" cy="19398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2500" y="2313576"/>
            <a:ext cx="3428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2685" y="3326400"/>
            <a:ext cx="342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3300" y="3433057"/>
            <a:ext cx="342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1833" y="3326400"/>
            <a:ext cx="342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04331" y="1640451"/>
            <a:ext cx="342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8128" y="2450143"/>
            <a:ext cx="3428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74732" y="4572000"/>
            <a:ext cx="2793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Magnetic field freezes the transverse motion of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Electron cooling is only limited by longitudinal spread of electrons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2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93"/>
    </mc:Choice>
    <mc:Fallback xmlns="">
      <p:transition spd="slow" advTm="1002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3807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Electron Cooling at the TSR 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Electron Cooling for Low-Energy Hadron Beams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12332"/>
            <a:ext cx="5867400" cy="4615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9279" y="1318850"/>
            <a:ext cx="441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cooling of </a:t>
            </a:r>
            <a:r>
              <a:rPr lang="en-US" baseline="30000" dirty="0"/>
              <a:t>12</a:t>
            </a:r>
            <a:r>
              <a:rPr lang="en-US" dirty="0"/>
              <a:t>C</a:t>
            </a:r>
            <a:r>
              <a:rPr lang="en-US" baseline="30000" dirty="0"/>
              <a:t>6+</a:t>
            </a:r>
            <a:r>
              <a:rPr lang="en-US" dirty="0"/>
              <a:t> after about 2 s</a:t>
            </a:r>
          </a:p>
        </p:txBody>
      </p:sp>
      <p:pic>
        <p:nvPicPr>
          <p:cNvPr id="9" name="Picture 2" descr="https://lh5.googleusercontent.com/53DdzYfialPgD5pJlAwOEGsxSO3r9ahmv_BfXtbN2bgWRpyxbRUSiIVX-Cvw-O4TSZN_EExB8So1iWWXuDZ32EMb3y5CxABcMI9WkuYjDMXmzHn_bh7qRUMr1P-7ImhJOnE29T59ta4">
            <a:extLst>
              <a:ext uri="{FF2B5EF4-FFF2-40B4-BE49-F238E27FC236}">
                <a16:creationId xmlns:a16="http://schemas.microsoft.com/office/drawing/2014/main" id="{987B4990-85EB-3D4C-8030-5CC3E806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283"/>
            <a:ext cx="3274132" cy="29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551677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use electron cooling in storage ring or synchrotron?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 limitations of ECOOL?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82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Revolution Frequency 1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24"/>
    </mc:Choice>
    <mc:Fallback xmlns="">
      <p:transition spd="slow" advTm="802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1600" cy="3807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Electron Cooling at the TSR (Equilibrium emittances) 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Electron Cooling for Low-Energy Hadron Beams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76" y="1561280"/>
            <a:ext cx="4604093" cy="414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t=0 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51615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t=1.6 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6404" y="144631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t=0.1 s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69417" y="1530283"/>
            <a:ext cx="4392478" cy="3474787"/>
            <a:chOff x="4542295" y="1630613"/>
            <a:chExt cx="4574583" cy="41504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2295" y="1630613"/>
              <a:ext cx="4574583" cy="41504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14785" t="7482" r="66350" b="36067"/>
            <a:stretch/>
          </p:blipFill>
          <p:spPr>
            <a:xfrm>
              <a:off x="7755841" y="2895600"/>
              <a:ext cx="776353" cy="10586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4952999" y="4913518"/>
            <a:ext cx="3942521" cy="158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lvl="1"/>
            <a:r>
              <a:rPr lang="en-US" kern="0" dirty="0" smtClean="0">
                <a:latin typeface="Arial" pitchFamily="34" charset="0"/>
                <a:ea typeface="ＭＳ Ｐゴシック"/>
              </a:rPr>
              <a:t>Equilibrium emittances</a:t>
            </a:r>
          </a:p>
          <a:p>
            <a:pPr marL="211709" lvl="1" indent="0">
              <a:buNone/>
            </a:pPr>
            <a:endParaRPr lang="en-US" kern="0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kern="0" dirty="0" smtClean="0">
                <a:latin typeface="Arial" pitchFamily="34" charset="0"/>
                <a:ea typeface="ＭＳ Ｐゴシック"/>
              </a:rPr>
              <a:t>Electron cooling force </a:t>
            </a:r>
          </a:p>
          <a:p>
            <a:pPr lvl="1"/>
            <a:r>
              <a:rPr lang="en-US" kern="0" dirty="0" smtClean="0">
                <a:latin typeface="Arial" pitchFamily="34" charset="0"/>
                <a:ea typeface="ＭＳ Ｐゴシック"/>
              </a:rPr>
              <a:t>Intra-beam scattering</a:t>
            </a:r>
          </a:p>
          <a:p>
            <a:pPr lvl="1"/>
            <a:endParaRPr lang="en-US" kern="0" dirty="0" smtClean="0">
              <a:latin typeface="Arial" pitchFamily="34" charset="0"/>
              <a:ea typeface="ＭＳ Ｐゴシック"/>
            </a:endParaRPr>
          </a:p>
          <a:p>
            <a:endParaRPr lang="en-US" kern="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endParaRPr lang="en-US" kern="0" dirty="0" smtClean="0">
              <a:latin typeface="Arial" pitchFamily="34" charset="0"/>
              <a:ea typeface="ＭＳ Ｐゴシック"/>
            </a:endParaRPr>
          </a:p>
          <a:p>
            <a:pPr lvl="1"/>
            <a:endParaRPr lang="en-US" kern="0" dirty="0">
              <a:latin typeface="Arial" pitchFamily="34" charset="0"/>
              <a:ea typeface="ＭＳ Ｐゴシック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5157060" y="5228043"/>
            <a:ext cx="3682140" cy="258357"/>
          </a:xfrm>
          <a:prstGeom prst="downArrowCallout">
            <a:avLst>
              <a:gd name="adj1" fmla="val 22875"/>
              <a:gd name="adj2" fmla="val 32239"/>
              <a:gd name="adj3" fmla="val 49918"/>
              <a:gd name="adj4" fmla="val 2485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45"/>
    </mc:Choice>
    <mc:Fallback xmlns="">
      <p:transition spd="slow" advTm="672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4724400" cy="43214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/>
                <a:cs typeface="ＭＳ Ｐゴシック"/>
              </a:rPr>
              <a:t>Cooling time</a:t>
            </a: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Cooling Rate of Electron Cooling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xxxx, December 16, 2020, Accelerator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dirty="0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0" y="1676400"/>
            <a:ext cx="8582856" cy="442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64" y="1045303"/>
            <a:ext cx="1843007" cy="90883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3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04"/>
    </mc:Choice>
    <mc:Fallback xmlns="">
      <p:transition spd="slow" advTm="723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517064C-0430-47DD-8B23-EE6727B5E978}" vid="{507676DB-CB10-4B91-9F05-0217F5728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12" ma:contentTypeDescription="Create a new document." ma:contentTypeScope="" ma:versionID="f78492142974c4de333a7b90d3569bca">
  <xsd:schema xmlns:xsd="http://www.w3.org/2001/XMLSchema" xmlns:xs="http://www.w3.org/2001/XMLSchema" xmlns:p="http://schemas.microsoft.com/office/2006/metadata/properties" xmlns:ns1="http://schemas.microsoft.com/sharepoint/v3" xmlns:ns3="31ac3772-10db-466f-87b2-5ca6a813de61" xmlns:ns4="http://schemas.microsoft.com/sharepoint/v4" targetNamespace="http://schemas.microsoft.com/office/2006/metadata/properties" ma:root="true" ma:fieldsID="55db7e5ff2f0921c7a8e51d838ec3469" ns1:_="" ns3:_="" ns4:_="">
    <xsd:import namespace="http://schemas.microsoft.com/sharepoint/v3"/>
    <xsd:import namespace="31ac3772-10db-466f-87b2-5ca6a813de6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Archive_x0020_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2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3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4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69EA4-592B-4633-99F9-8AEF755DA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ac3772-10db-466f-87b2-5ca6a813de6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31ac3772-10db-466f-87b2-5ca6a813de61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13156</TotalTime>
  <Words>629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ELECTRON COOLING FOR LOW-ENERGY HADRON BEAMS</vt:lpstr>
      <vt:lpstr>Content</vt:lpstr>
      <vt:lpstr>Introduction</vt:lpstr>
      <vt:lpstr>Proof of Principle</vt:lpstr>
      <vt:lpstr>Proof of Principle</vt:lpstr>
      <vt:lpstr>Electron Cooling for Low-Energy Hadron Beams</vt:lpstr>
      <vt:lpstr>Electron Cooling for Low-Energy Hadron Beams</vt:lpstr>
      <vt:lpstr>Electron Cooling for Low-Energy Hadron Beams</vt:lpstr>
      <vt:lpstr>Cooling Rate of Electron Cooling</vt:lpstr>
      <vt:lpstr>State of the Art</vt:lpstr>
      <vt:lpstr>References</vt:lpstr>
      <vt:lpstr>Electron Cooling for Low-Energy Hadron Beams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Kankula, Angie</dc:creator>
  <cp:lastModifiedBy>Ostroumov, Peter</cp:lastModifiedBy>
  <cp:revision>56</cp:revision>
  <cp:lastPrinted>2013-06-17T20:20:32Z</cp:lastPrinted>
  <dcterms:created xsi:type="dcterms:W3CDTF">2015-04-05T15:12:25Z</dcterms:created>
  <dcterms:modified xsi:type="dcterms:W3CDTF">2023-11-21T21:45:18Z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