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3" r:id="rId5"/>
    <p:sldId id="265" r:id="rId6"/>
    <p:sldId id="259" r:id="rId7"/>
    <p:sldId id="260" r:id="rId8"/>
    <p:sldId id="261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91CAC-A90A-4C9D-978F-0EB3A16442BB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3CFF6-40C0-44BB-8522-48FE40AA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8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7ACC-CFE4-4E89-BD06-E8ABC9C8B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CE553-E6CE-43CC-AAD1-E0191BB84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EE22F-B118-40A6-A85C-31E8B0AF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2D5B-F172-4134-9756-042651AB2020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FDF6A-ADF0-4239-B6CD-C11F8BF9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AA771-D549-4864-8192-1AC3CFB0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66CA-6864-4DA9-A84F-1148C140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D106A-356B-490F-B63D-BE99EC09F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5292-ED58-4BE9-BE42-108D4AE1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340-7215-4809-92DD-5EA3722AB516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0901-27D5-4796-8888-71194D91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CCCCD-7479-49E9-A0ED-93CEFF33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132C4-5126-4FAE-9F41-79921CCCB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FCB9E-817F-4EF1-A141-B37395D78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C5583-9065-4B25-BA54-71143FA2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7F94-3DE9-4B0F-BAD9-2435BAADF5A5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6D03-D1DE-43FF-9D36-7E0BB3AB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5A05-7FD1-47BE-876B-C047F3BB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2D03-EECD-41A9-96ED-185A07FC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8E11E-D27D-4052-B6D3-3771802E3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4ED9E-D55C-4A88-B17F-27ADA1E8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267-3521-48DD-B209-4C2BB443B349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09A1-D3FC-4953-B93E-8C366FD7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D46E5-767D-4853-9DCA-5CACEA78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3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24CA-03BF-4BF6-8425-6037FC3E8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763D5-AE8E-4513-A209-20A52BCE5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41FBE-7A0E-4927-8F5F-68B82089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45EA-6910-4C03-9505-8DFA9B7D204C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DE33C-103A-45CE-AE5D-52705439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31751-103D-4AAA-A62F-87BCAADE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9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C809-2C65-41E4-B0F7-E8A043D4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0EA36-69C2-48A4-A9D2-B2214EFC2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5F1F0-885B-47CA-ABF8-333A375DB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6CA93-A08B-411B-92AB-499D4D5A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9413-34AF-41E0-9727-754A2019ACA1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EBD82-3FE8-41AC-B4D9-F84C0E92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AC467-3DD7-4F08-85C9-6B3FBDEF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5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9ECFA-5C7A-41B4-B6A2-415820E7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1F70F-1F97-490E-87A7-2E8C6CCB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B7E86-A8AF-43C8-B4FD-7739B1B44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02E14-41E8-4C06-87E4-DA98BA0E2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68902-51D3-4097-BD66-36DD98292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B8B8D-68D1-4331-A819-87DFC4D5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AD1-B286-4B2C-A268-8D6EEC90E0C2}" type="datetime1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EE51-C518-4381-8588-5B7782C9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14CFF-1C39-4555-ACCB-253DA20D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C1D3-8967-4C32-AC80-A2D8F842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CA76F-F405-45DC-BBCA-C2E3407C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D291-B2B7-4B9A-A9A7-CC323759D993}" type="datetime1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C7A96-4170-4D43-B5FF-A297D932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39C8A-1CA7-43EA-899A-3FC8951A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9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AB944-70E2-4CEB-A9E0-06FDE0BB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9B68-12E6-4857-A59E-4FD2790AAFA3}" type="datetime1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5ED83-7985-411D-9A94-5A2CC238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E8EDA-3A9A-472B-870F-A1CD9A78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7F59-B3AE-4D94-B133-560A69F1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65C8-68A2-4336-8802-18F477F1A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D8E21-34FC-4883-89C7-C7ACFC4EF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F8B7B-28A0-448C-91C3-769ED015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40FE-DB07-4EDA-BB9E-37D82ECC4B9D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CB4A0-247F-4692-AB78-F524AE35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DD2B-482C-4AA1-96AF-5C7F968E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FABA-557E-42B5-A6CC-715785F6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5D2D3-DFFB-4F5E-8F85-BF0411F3B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30D8C-9D0C-4FC0-900F-603253ED5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1DE3A-2038-4555-BCEB-B8197D63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1521-082B-45ED-B4C2-52F990F1FAC0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5095E-D4BA-466A-B0D4-86590B7E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55435-104A-46F5-B287-28D790DB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7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3769D-AA19-4E17-90A9-F134EC99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BDE69-8C35-4163-AE47-DA95BF0B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F9D3-2B0A-447D-A57C-0E9074317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01D3-CD20-4DAF-8783-6C97989DFCC2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AAFC-3AE6-4339-A1CD-4A94425D3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456C1-737F-4BA2-9DF0-92C84748C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1A21B-989C-4F54-82FA-4A8102FA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4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95FC-7167-4FF9-822D-329DC6B87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Luminosity for Colliders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0EEDF-6124-4FFA-B30D-0B7E85F2C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 862 Fall 2020</a:t>
            </a:r>
          </a:p>
          <a:p>
            <a:r>
              <a:rPr lang="en-US" smtClean="0"/>
              <a:t>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3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00A5-D3E2-4A3C-92AF-B2BFC396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Parameters for LHC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A8A7C6-979A-417B-A508-C4231D56B1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=2808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=11.2455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≈15.9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=7.7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=3.75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=10.0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A8A7C6-979A-417B-A508-C4231D56B1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473F3-9426-424F-8EE9-983775DC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8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7F10-10AB-4432-B7DE-78266E01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Luminosity 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1A273-BD8A-44F9-A74F-69759F6EAC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Particles per Area per Second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Proportional to overlap interval [1]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Assuming equal opposed motion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Uncorrelated gaussian distributions of density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1A273-BD8A-44F9-A74F-69759F6EAC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C0581E-4E97-4026-9E1C-0FDE9D02164E}"/>
                  </a:ext>
                </a:extLst>
              </p:cNvPr>
              <p:cNvSpPr txBox="1"/>
              <p:nvPr/>
            </p:nvSpPr>
            <p:spPr>
              <a:xfrm>
                <a:off x="1102845" y="2681052"/>
                <a:ext cx="9371027" cy="12594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b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𝑜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𝑜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𝑑𝑥𝑑𝑦𝑑𝑠𝑑</m:t>
                                      </m:r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C0581E-4E97-4026-9E1C-0FDE9D021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845" y="2681052"/>
                <a:ext cx="9371027" cy="12594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828E89-CF78-4DDE-90D0-D8DE621DBBB0}"/>
              </a:ext>
            </a:extLst>
          </p:cNvPr>
          <p:cNvCxnSpPr/>
          <p:nvPr/>
        </p:nvCxnSpPr>
        <p:spPr>
          <a:xfrm>
            <a:off x="7024914" y="2177143"/>
            <a:ext cx="4020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2F1D8283-6224-455E-9E51-16E11B657695}"/>
              </a:ext>
            </a:extLst>
          </p:cNvPr>
          <p:cNvSpPr/>
          <p:nvPr/>
        </p:nvSpPr>
        <p:spPr>
          <a:xfrm>
            <a:off x="7141029" y="2024751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2E9BC8-B714-4C2F-80EE-BB8870F824F0}"/>
              </a:ext>
            </a:extLst>
          </p:cNvPr>
          <p:cNvSpPr/>
          <p:nvPr/>
        </p:nvSpPr>
        <p:spPr>
          <a:xfrm>
            <a:off x="10111015" y="2024751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8B85A4-29CC-4890-A788-BA6E72BAF698}"/>
              </a:ext>
            </a:extLst>
          </p:cNvPr>
          <p:cNvCxnSpPr/>
          <p:nvPr/>
        </p:nvCxnSpPr>
        <p:spPr>
          <a:xfrm>
            <a:off x="7184571" y="1825625"/>
            <a:ext cx="783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B29D7A-6AA6-4D69-9EE6-39CAB432FA21}"/>
              </a:ext>
            </a:extLst>
          </p:cNvPr>
          <p:cNvCxnSpPr>
            <a:cxnSpLocks/>
          </p:cNvCxnSpPr>
          <p:nvPr/>
        </p:nvCxnSpPr>
        <p:spPr>
          <a:xfrm flipH="1">
            <a:off x="10000583" y="1825625"/>
            <a:ext cx="78093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E4271A-5A5C-40EF-8AA0-F3E3FD33314C}"/>
                  </a:ext>
                </a:extLst>
              </p:cNvPr>
              <p:cNvSpPr txBox="1"/>
              <p:nvPr/>
            </p:nvSpPr>
            <p:spPr>
              <a:xfrm>
                <a:off x="6654573" y="1397552"/>
                <a:ext cx="1059996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E4271A-5A5C-40EF-8AA0-F3E3FD333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73" y="1397552"/>
                <a:ext cx="1059996" cy="381515"/>
              </a:xfrm>
              <a:prstGeom prst="rect">
                <a:avLst/>
              </a:prstGeom>
              <a:blipFill>
                <a:blip r:embed="rId4"/>
                <a:stretch>
                  <a:fillRect r="-72989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29E51E-5CD3-4416-8225-920694AD6FBF}"/>
                  </a:ext>
                </a:extLst>
              </p:cNvPr>
              <p:cNvSpPr txBox="1"/>
              <p:nvPr/>
            </p:nvSpPr>
            <p:spPr>
              <a:xfrm>
                <a:off x="9581017" y="1388825"/>
                <a:ext cx="1059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29E51E-5CD3-4416-8225-920694AD6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017" y="1388825"/>
                <a:ext cx="1059996" cy="369332"/>
              </a:xfrm>
              <a:prstGeom prst="rect">
                <a:avLst/>
              </a:prstGeom>
              <a:blipFill>
                <a:blip r:embed="rId5"/>
                <a:stretch>
                  <a:fillRect r="-5804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6B5290-B5BA-473C-BBE8-5F8B6D1BF95A}"/>
              </a:ext>
            </a:extLst>
          </p:cNvPr>
          <p:cNvCxnSpPr/>
          <p:nvPr/>
        </p:nvCxnSpPr>
        <p:spPr>
          <a:xfrm>
            <a:off x="9035142" y="2177143"/>
            <a:ext cx="0" cy="480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DB1000-00A9-48E2-A2AA-1B4BC70AAFD4}"/>
              </a:ext>
            </a:extLst>
          </p:cNvPr>
          <p:cNvCxnSpPr/>
          <p:nvPr/>
        </p:nvCxnSpPr>
        <p:spPr>
          <a:xfrm>
            <a:off x="10473872" y="2177143"/>
            <a:ext cx="0" cy="480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02816C1-233F-4F73-9A52-FFCD59297D30}"/>
              </a:ext>
            </a:extLst>
          </p:cNvPr>
          <p:cNvCxnSpPr/>
          <p:nvPr/>
        </p:nvCxnSpPr>
        <p:spPr>
          <a:xfrm>
            <a:off x="9035142" y="2657475"/>
            <a:ext cx="14387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4B506A-BC28-4541-A21E-EDD25B04C191}"/>
                  </a:ext>
                </a:extLst>
              </p:cNvPr>
              <p:cNvSpPr txBox="1"/>
              <p:nvPr/>
            </p:nvSpPr>
            <p:spPr>
              <a:xfrm>
                <a:off x="9581017" y="2290868"/>
                <a:ext cx="419566" cy="366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4B506A-BC28-4541-A21E-EDD25B04C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017" y="2290868"/>
                <a:ext cx="419566" cy="3666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95669CD-79D5-44C9-99E1-1B1239F2F18D}"/>
                  </a:ext>
                </a:extLst>
              </p:cNvPr>
              <p:cNvSpPr txBox="1"/>
              <p:nvPr/>
            </p:nvSpPr>
            <p:spPr>
              <a:xfrm>
                <a:off x="9035142" y="3729280"/>
                <a:ext cx="3077027" cy="207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 = kinematic factor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+mj-lt"/>
                          </a:rPr>
                          <m:t>N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+mj-lt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 </a:t>
                </a:r>
                <a:r>
                  <a:rPr lang="en-US" dirty="0"/>
                  <a:t>= number of particles</a:t>
                </a:r>
              </a:p>
              <a:p>
                <a:r>
                  <a:rPr lang="el-GR" dirty="0"/>
                  <a:t>ρ</a:t>
                </a:r>
                <a:r>
                  <a:rPr lang="en-US" dirty="0"/>
                  <a:t> = density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+mj-lt"/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+mj-lt"/>
                          </a:rPr>
                          <m:t>o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 = </a:t>
                </a:r>
                <a:r>
                  <a:rPr lang="en-US" dirty="0" err="1">
                    <a:latin typeface="+mj-lt"/>
                  </a:rPr>
                  <a:t>ct</a:t>
                </a:r>
                <a:r>
                  <a:rPr lang="en-US" dirty="0">
                    <a:latin typeface="+mj-lt"/>
                  </a:rPr>
                  <a:t> adjusted time factor</a:t>
                </a:r>
              </a:p>
              <a:p>
                <a:r>
                  <a:rPr lang="en-US" dirty="0">
                    <a:latin typeface="+mj-lt"/>
                  </a:rPr>
                  <a:t>f = revolution frequency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+mj-lt"/>
                          </a:rPr>
                          <m:t>N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dirty="0"/>
                  <a:t>= bunches per beam</a:t>
                </a:r>
              </a:p>
              <a:p>
                <a:r>
                  <a:rPr lang="en-US" dirty="0"/>
                  <a:t>σ = rms size of bunch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95669CD-79D5-44C9-99E1-1B1239F2F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142" y="3729280"/>
                <a:ext cx="3077027" cy="2073068"/>
              </a:xfrm>
              <a:prstGeom prst="rect">
                <a:avLst/>
              </a:prstGeom>
              <a:blipFill>
                <a:blip r:embed="rId7"/>
                <a:stretch>
                  <a:fillRect l="-1584" t="-1765" b="-3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26F3CB-D853-4379-BA49-78AB913FF360}"/>
                  </a:ext>
                </a:extLst>
              </p:cNvPr>
              <p:cNvSpPr txBox="1"/>
              <p:nvPr/>
            </p:nvSpPr>
            <p:spPr>
              <a:xfrm>
                <a:off x="1056580" y="5062077"/>
                <a:ext cx="7601183" cy="1355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26F3CB-D853-4379-BA49-78AB913FF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80" y="5062077"/>
                <a:ext cx="7601183" cy="13550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FC0DEB78-A8B7-4E99-8437-80DC19C7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7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F5EEF183-819F-410C-9D58-2E6A2279B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69" y="842508"/>
            <a:ext cx="6670431" cy="5067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78CD3B-A8B2-4644-804C-09E1EF2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Crossing 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383D4-3934-4D23-8814-557782AD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03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Complications for real machines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Cover three main effects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Largest is Crossing </a:t>
            </a:r>
            <a:r>
              <a:rPr lang="en-US"/>
              <a:t>Angle [2]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76E861-32F5-4C25-8A03-024438514070}"/>
              </a:ext>
            </a:extLst>
          </p:cNvPr>
          <p:cNvSpPr/>
          <p:nvPr/>
        </p:nvSpPr>
        <p:spPr>
          <a:xfrm rot="20468051">
            <a:off x="6466058" y="3823879"/>
            <a:ext cx="482600" cy="2032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A7C96C-61B7-4557-BF67-388A01FDD6FB}"/>
              </a:ext>
            </a:extLst>
          </p:cNvPr>
          <p:cNvSpPr/>
          <p:nvPr/>
        </p:nvSpPr>
        <p:spPr>
          <a:xfrm rot="933238">
            <a:off x="9657254" y="3852416"/>
            <a:ext cx="482600" cy="2032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F61EC0-F5BB-4607-8AFF-D6082F100730}"/>
              </a:ext>
            </a:extLst>
          </p:cNvPr>
          <p:cNvCxnSpPr/>
          <p:nvPr/>
        </p:nvCxnSpPr>
        <p:spPr>
          <a:xfrm flipV="1">
            <a:off x="6968548" y="3658780"/>
            <a:ext cx="323009" cy="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D3ED50-AE21-4E9D-A496-5CDB3FEC8400}"/>
              </a:ext>
            </a:extLst>
          </p:cNvPr>
          <p:cNvCxnSpPr>
            <a:cxnSpLocks/>
          </p:cNvCxnSpPr>
          <p:nvPr/>
        </p:nvCxnSpPr>
        <p:spPr>
          <a:xfrm flipH="1" flipV="1">
            <a:off x="9301653" y="3688017"/>
            <a:ext cx="337194" cy="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1B2E50F-F6D7-47F7-9F7C-B8430B400F5A}"/>
              </a:ext>
            </a:extLst>
          </p:cNvPr>
          <p:cNvSpPr txBox="1"/>
          <p:nvPr/>
        </p:nvSpPr>
        <p:spPr>
          <a:xfrm>
            <a:off x="6565332" y="37715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8B6979-18EB-4919-9121-CA9D92D4B112}"/>
              </a:ext>
            </a:extLst>
          </p:cNvPr>
          <p:cNvSpPr txBox="1"/>
          <p:nvPr/>
        </p:nvSpPr>
        <p:spPr>
          <a:xfrm>
            <a:off x="9756528" y="37894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A490D4-3C3F-4A15-8172-78A87C8D8556}"/>
                  </a:ext>
                </a:extLst>
              </p:cNvPr>
              <p:cNvSpPr txBox="1"/>
              <p:nvPr/>
            </p:nvSpPr>
            <p:spPr>
              <a:xfrm>
                <a:off x="1855275" y="3771590"/>
                <a:ext cx="2537490" cy="9400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A490D4-3C3F-4A15-8172-78A87C8D8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275" y="3771590"/>
                <a:ext cx="2537490" cy="940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22CEA8-8365-4012-B0DD-6B5570C05E86}"/>
                  </a:ext>
                </a:extLst>
              </p:cNvPr>
              <p:cNvSpPr txBox="1"/>
              <p:nvPr/>
            </p:nvSpPr>
            <p:spPr>
              <a:xfrm>
                <a:off x="1220256" y="4966532"/>
                <a:ext cx="3940887" cy="1741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2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𝜙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800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22CEA8-8365-4012-B0DD-6B5570C05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256" y="4966532"/>
                <a:ext cx="3940887" cy="1741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7F3927-254B-40AB-BF8D-5E4CDA31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3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709F5E-DD97-4679-94B7-8A34D97B5C46}"/>
              </a:ext>
            </a:extLst>
          </p:cNvPr>
          <p:cNvSpPr/>
          <p:nvPr/>
        </p:nvSpPr>
        <p:spPr>
          <a:xfrm>
            <a:off x="5958840" y="967862"/>
            <a:ext cx="1699260" cy="233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63CCE4-842B-447B-90C5-C5A6EF8FCDA0}"/>
              </a:ext>
            </a:extLst>
          </p:cNvPr>
          <p:cNvSpPr/>
          <p:nvPr/>
        </p:nvSpPr>
        <p:spPr>
          <a:xfrm>
            <a:off x="5715702" y="2321545"/>
            <a:ext cx="1699260" cy="233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F5D0FC-7D78-44B3-96C9-08D49B609B25}"/>
                  </a:ext>
                </a:extLst>
              </p:cNvPr>
              <p:cNvSpPr txBox="1"/>
              <p:nvPr/>
            </p:nvSpPr>
            <p:spPr>
              <a:xfrm>
                <a:off x="5522519" y="2243486"/>
                <a:ext cx="204389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F5D0FC-7D78-44B3-96C9-08D49B609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519" y="2243486"/>
                <a:ext cx="2043893" cy="484043"/>
              </a:xfrm>
              <a:prstGeom prst="rect">
                <a:avLst/>
              </a:prstGeom>
              <a:blipFill>
                <a:blip r:embed="rId5"/>
                <a:stretch>
                  <a:fillRect l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047844C-6284-4441-AA1E-5EE98B10CFCE}"/>
                  </a:ext>
                </a:extLst>
              </p:cNvPr>
              <p:cNvSpPr txBox="1"/>
              <p:nvPr/>
            </p:nvSpPr>
            <p:spPr>
              <a:xfrm>
                <a:off x="6006209" y="811780"/>
                <a:ext cx="2089162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047844C-6284-4441-AA1E-5EE98B10C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209" y="811780"/>
                <a:ext cx="2089162" cy="4840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3E85140F-AE5C-466C-90E3-4387372FB62B}"/>
              </a:ext>
            </a:extLst>
          </p:cNvPr>
          <p:cNvSpPr/>
          <p:nvPr/>
        </p:nvSpPr>
        <p:spPr>
          <a:xfrm>
            <a:off x="10492740" y="2438303"/>
            <a:ext cx="1699260" cy="233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8CF0D5E-EE91-4E63-8840-F72D4BD76383}"/>
                  </a:ext>
                </a:extLst>
              </p:cNvPr>
              <p:cNvSpPr txBox="1"/>
              <p:nvPr/>
            </p:nvSpPr>
            <p:spPr>
              <a:xfrm>
                <a:off x="9944100" y="2205309"/>
                <a:ext cx="203972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8CF0D5E-EE91-4E63-8840-F72D4BD76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100" y="2205309"/>
                <a:ext cx="2039725" cy="484043"/>
              </a:xfrm>
              <a:prstGeom prst="rect">
                <a:avLst/>
              </a:prstGeom>
              <a:blipFill>
                <a:blip r:embed="rId7"/>
                <a:stretch>
                  <a:fillRect l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EB23A350-F60A-4ACE-BC2F-329D44ED56F5}"/>
              </a:ext>
            </a:extLst>
          </p:cNvPr>
          <p:cNvSpPr/>
          <p:nvPr/>
        </p:nvSpPr>
        <p:spPr>
          <a:xfrm>
            <a:off x="6297277" y="5569994"/>
            <a:ext cx="1699260" cy="233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1A50BD-DA79-43BB-A78B-6AD1266E6701}"/>
                  </a:ext>
                </a:extLst>
              </p:cNvPr>
              <p:cNvSpPr txBox="1"/>
              <p:nvPr/>
            </p:nvSpPr>
            <p:spPr>
              <a:xfrm>
                <a:off x="6056978" y="5339469"/>
                <a:ext cx="205934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1A50BD-DA79-43BB-A78B-6AD1266E6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978" y="5339469"/>
                <a:ext cx="2059346" cy="484043"/>
              </a:xfrm>
              <a:prstGeom prst="rect">
                <a:avLst/>
              </a:prstGeom>
              <a:blipFill>
                <a:blip r:embed="rId8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86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1223-82E6-4448-B4CD-62A729633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Crossing Angle with Offset</a:t>
            </a:r>
          </a:p>
        </p:txBody>
      </p:sp>
      <p:pic>
        <p:nvPicPr>
          <p:cNvPr id="5" name="Content Placeholder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5F3818CA-BE58-4A18-ADBB-EF5B0C87C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464" y="1619250"/>
            <a:ext cx="4600640" cy="3619500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230E00-86B0-459E-9344-692AE33A316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9197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Next largest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Based on crossing angle and relative offset of beam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5C6A36-62FD-4325-80EE-99F1C75161BC}"/>
                  </a:ext>
                </a:extLst>
              </p:cNvPr>
              <p:cNvSpPr txBox="1"/>
              <p:nvPr/>
            </p:nvSpPr>
            <p:spPr>
              <a:xfrm>
                <a:off x="1638877" y="3349775"/>
                <a:ext cx="3422155" cy="969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𝑆𝑊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5C6A36-62FD-4325-80EE-99F1C7516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877" y="3349775"/>
                <a:ext cx="3422155" cy="9693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A6E6DF5-3FD2-4BA8-9C34-B5F4754D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4</a:t>
            </a:fld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B91A6F-CD96-41B6-AB81-D7D1568259D8}"/>
              </a:ext>
            </a:extLst>
          </p:cNvPr>
          <p:cNvSpPr/>
          <p:nvPr/>
        </p:nvSpPr>
        <p:spPr>
          <a:xfrm rot="20468051">
            <a:off x="7675789" y="4351418"/>
            <a:ext cx="482600" cy="2032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B55788-F3B1-4C42-B6A4-C20E598041FB}"/>
              </a:ext>
            </a:extLst>
          </p:cNvPr>
          <p:cNvCxnSpPr/>
          <p:nvPr/>
        </p:nvCxnSpPr>
        <p:spPr>
          <a:xfrm flipV="1">
            <a:off x="8178279" y="4186319"/>
            <a:ext cx="323009" cy="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59C0E4-C777-4AC8-972C-AF499202479F}"/>
              </a:ext>
            </a:extLst>
          </p:cNvPr>
          <p:cNvSpPr txBox="1"/>
          <p:nvPr/>
        </p:nvSpPr>
        <p:spPr>
          <a:xfrm>
            <a:off x="7775063" y="42991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639DDD-C2CD-4389-A003-EEEA011499E2}"/>
              </a:ext>
            </a:extLst>
          </p:cNvPr>
          <p:cNvSpPr/>
          <p:nvPr/>
        </p:nvSpPr>
        <p:spPr>
          <a:xfrm rot="933238">
            <a:off x="10988058" y="4324271"/>
            <a:ext cx="482600" cy="2032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942D04E-A284-425E-B8E1-0E9A54081DFB}"/>
              </a:ext>
            </a:extLst>
          </p:cNvPr>
          <p:cNvCxnSpPr>
            <a:cxnSpLocks/>
          </p:cNvCxnSpPr>
          <p:nvPr/>
        </p:nvCxnSpPr>
        <p:spPr>
          <a:xfrm flipH="1" flipV="1">
            <a:off x="10632457" y="4159872"/>
            <a:ext cx="337194" cy="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E1C2CB2-C4B8-4B2D-822B-08336976C8EA}"/>
              </a:ext>
            </a:extLst>
          </p:cNvPr>
          <p:cNvSpPr txBox="1"/>
          <p:nvPr/>
        </p:nvSpPr>
        <p:spPr>
          <a:xfrm>
            <a:off x="11087332" y="426126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0A3CDF-C57D-42C3-A4E5-06054765E59B}"/>
                  </a:ext>
                </a:extLst>
              </p:cNvPr>
              <p:cNvSpPr txBox="1"/>
              <p:nvPr/>
            </p:nvSpPr>
            <p:spPr>
              <a:xfrm>
                <a:off x="6788767" y="1301145"/>
                <a:ext cx="254069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0A3CDF-C57D-42C3-A4E5-06054765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67" y="1301145"/>
                <a:ext cx="2540696" cy="484043"/>
              </a:xfrm>
              <a:prstGeom prst="rect">
                <a:avLst/>
              </a:prstGeom>
              <a:blipFill>
                <a:blip r:embed="rId4"/>
                <a:stretch>
                  <a:fillRect l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DC55F7-987F-428B-B7B6-5E7AF71B21B2}"/>
                  </a:ext>
                </a:extLst>
              </p:cNvPr>
              <p:cNvSpPr txBox="1"/>
              <p:nvPr/>
            </p:nvSpPr>
            <p:spPr>
              <a:xfrm>
                <a:off x="9675784" y="1276724"/>
                <a:ext cx="254903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m:rPr>
                          <m:nor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DC55F7-987F-428B-B7B6-5E7AF71B2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784" y="1276724"/>
                <a:ext cx="2549031" cy="484043"/>
              </a:xfrm>
              <a:prstGeom prst="rect">
                <a:avLst/>
              </a:prstGeom>
              <a:blipFill>
                <a:blip r:embed="rId5"/>
                <a:stretch>
                  <a:fillRect l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D28D7C-AF95-4780-82C1-9CF8C9C6FBE1}"/>
                  </a:ext>
                </a:extLst>
              </p:cNvPr>
              <p:cNvSpPr txBox="1"/>
              <p:nvPr/>
            </p:nvSpPr>
            <p:spPr>
              <a:xfrm>
                <a:off x="1114471" y="5223668"/>
                <a:ext cx="4002955" cy="1239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D28D7C-AF95-4780-82C1-9CF8C9C6F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71" y="5223668"/>
                <a:ext cx="4002955" cy="12391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1419781-4DDE-456C-808A-801E65131770}"/>
                  </a:ext>
                </a:extLst>
              </p:cNvPr>
              <p:cNvSpPr txBox="1"/>
              <p:nvPr/>
            </p:nvSpPr>
            <p:spPr>
              <a:xfrm>
                <a:off x="5294269" y="5230754"/>
                <a:ext cx="3539623" cy="1239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1419781-4DDE-456C-808A-801E65131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269" y="5230754"/>
                <a:ext cx="3539623" cy="12391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BA7C54-5DEF-4266-8CDB-D2AD0BB2A6A8}"/>
                  </a:ext>
                </a:extLst>
              </p:cNvPr>
              <p:cNvSpPr txBox="1"/>
              <p:nvPr/>
            </p:nvSpPr>
            <p:spPr>
              <a:xfrm>
                <a:off x="1399263" y="4415155"/>
                <a:ext cx="3320076" cy="624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7BA7C54-5DEF-4266-8CDB-D2AD0BB2A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263" y="4415155"/>
                <a:ext cx="3320076" cy="6240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30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AB8D-2376-46C1-B1DE-ACB08C26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5F3A5E-21FA-4F35-9D6A-FAACD07C63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8" y="1825625"/>
                <a:ext cx="8020881" cy="4351338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Smallest Effect Described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Important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near bunch length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Example values for LHC [2]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Head On Gaussian: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=1.21×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Small Crossing Angle: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=9.79×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Offset Crossing Angle: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=9.17×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Hourglass Effect: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=9.14×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5F3A5E-21FA-4F35-9D6A-FAACD07C63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1825625"/>
                <a:ext cx="8020881" cy="4351338"/>
              </a:xfrm>
              <a:blipFill>
                <a:blip r:embed="rId2"/>
                <a:stretch>
                  <a:fillRect l="-1292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9CC7774A-C451-4E25-8E68-2E4895E4EF57}"/>
              </a:ext>
            </a:extLst>
          </p:cNvPr>
          <p:cNvSpPr/>
          <p:nvPr/>
        </p:nvSpPr>
        <p:spPr>
          <a:xfrm>
            <a:off x="9281500" y="1947948"/>
            <a:ext cx="1821958" cy="1214438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3FD0899C-CECF-4CAF-9997-C3025C35C011}"/>
              </a:ext>
            </a:extLst>
          </p:cNvPr>
          <p:cNvSpPr/>
          <p:nvPr/>
        </p:nvSpPr>
        <p:spPr>
          <a:xfrm rot="10800000">
            <a:off x="9281500" y="538258"/>
            <a:ext cx="1821958" cy="1214439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18F66A4-1F54-4F8C-9142-DFCE2122FEED}"/>
              </a:ext>
            </a:extLst>
          </p:cNvPr>
          <p:cNvSpPr/>
          <p:nvPr/>
        </p:nvSpPr>
        <p:spPr>
          <a:xfrm>
            <a:off x="9281500" y="3691775"/>
            <a:ext cx="1821958" cy="1214438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629FE19-8D78-4D55-AA9C-D73091EFEE8E}"/>
              </a:ext>
            </a:extLst>
          </p:cNvPr>
          <p:cNvSpPr/>
          <p:nvPr/>
        </p:nvSpPr>
        <p:spPr>
          <a:xfrm rot="10800000">
            <a:off x="9290171" y="2309954"/>
            <a:ext cx="1821958" cy="1214439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7B4BF62B-FAB9-4B02-A125-86348B660FCD}"/>
              </a:ext>
            </a:extLst>
          </p:cNvPr>
          <p:cNvSpPr/>
          <p:nvPr/>
        </p:nvSpPr>
        <p:spPr>
          <a:xfrm>
            <a:off x="9281500" y="5407988"/>
            <a:ext cx="1821958" cy="1214438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3BFD8367-DE96-4AAE-8F83-4115635E3322}"/>
              </a:ext>
            </a:extLst>
          </p:cNvPr>
          <p:cNvSpPr/>
          <p:nvPr/>
        </p:nvSpPr>
        <p:spPr>
          <a:xfrm rot="10800000">
            <a:off x="9281500" y="4056187"/>
            <a:ext cx="1821958" cy="1214439"/>
          </a:xfrm>
          <a:prstGeom prst="arc">
            <a:avLst>
              <a:gd name="adj1" fmla="val 11343761"/>
              <a:gd name="adj2" fmla="val 21087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5686F99-A951-48F3-8FAE-624087DB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667517" cy="365125"/>
          </a:xfrm>
        </p:spPr>
        <p:txBody>
          <a:bodyPr/>
          <a:lstStyle/>
          <a:p>
            <a:fld id="{ED71A21B-989C-4F54-82FA-4A8102FAA432}" type="slidenum">
              <a:rPr lang="en-US" smtClean="0"/>
              <a:t>5</a:t>
            </a:fld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F0A1768-A28C-495B-AF3E-A914DC16E66C}"/>
              </a:ext>
            </a:extLst>
          </p:cNvPr>
          <p:cNvSpPr/>
          <p:nvPr/>
        </p:nvSpPr>
        <p:spPr>
          <a:xfrm>
            <a:off x="9436152" y="1737093"/>
            <a:ext cx="856917" cy="22305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3B293A-0F32-4755-B753-528C23B9213B}"/>
              </a:ext>
            </a:extLst>
          </p:cNvPr>
          <p:cNvSpPr/>
          <p:nvPr/>
        </p:nvSpPr>
        <p:spPr>
          <a:xfrm>
            <a:off x="10063220" y="1737093"/>
            <a:ext cx="856917" cy="21967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3AC98D-38EF-476C-9580-5DE8DB068B32}"/>
              </a:ext>
            </a:extLst>
          </p:cNvPr>
          <p:cNvSpPr/>
          <p:nvPr/>
        </p:nvSpPr>
        <p:spPr>
          <a:xfrm>
            <a:off x="9637936" y="3527118"/>
            <a:ext cx="856917" cy="16121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308C2B4-55DD-4F32-9510-187743EF1FA7}"/>
              </a:ext>
            </a:extLst>
          </p:cNvPr>
          <p:cNvSpPr/>
          <p:nvPr/>
        </p:nvSpPr>
        <p:spPr>
          <a:xfrm>
            <a:off x="9883990" y="3527729"/>
            <a:ext cx="856917" cy="15859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0B70158-FCEA-4A3D-AED6-5552AB219F2E}"/>
              </a:ext>
            </a:extLst>
          </p:cNvPr>
          <p:cNvSpPr/>
          <p:nvPr/>
        </p:nvSpPr>
        <p:spPr>
          <a:xfrm>
            <a:off x="9772692" y="5289461"/>
            <a:ext cx="856917" cy="980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23BB8F-0288-4C71-B81C-5AAC5D5BA869}"/>
              </a:ext>
            </a:extLst>
          </p:cNvPr>
          <p:cNvCxnSpPr/>
          <p:nvPr/>
        </p:nvCxnSpPr>
        <p:spPr>
          <a:xfrm flipV="1">
            <a:off x="9137650" y="1076685"/>
            <a:ext cx="0" cy="148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4FEEFCA-2DA8-483E-83E2-78D353946D01}"/>
              </a:ext>
            </a:extLst>
          </p:cNvPr>
          <p:cNvCxnSpPr/>
          <p:nvPr/>
        </p:nvCxnSpPr>
        <p:spPr>
          <a:xfrm>
            <a:off x="9042400" y="2476860"/>
            <a:ext cx="2171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D5DF78-572F-4031-8C37-A062E22E2133}"/>
              </a:ext>
            </a:extLst>
          </p:cNvPr>
          <p:cNvSpPr txBox="1"/>
          <p:nvPr/>
        </p:nvSpPr>
        <p:spPr>
          <a:xfrm>
            <a:off x="8932864" y="1076685"/>
            <a:ext cx="219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78B46B-CBC1-4008-9009-B0A99B41093A}"/>
              </a:ext>
            </a:extLst>
          </p:cNvPr>
          <p:cNvSpPr txBox="1"/>
          <p:nvPr/>
        </p:nvSpPr>
        <p:spPr>
          <a:xfrm>
            <a:off x="10956925" y="2418902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F38FEF7-0AB9-46CD-B39F-BFA4B9F74E1F}"/>
              </a:ext>
            </a:extLst>
          </p:cNvPr>
          <p:cNvCxnSpPr/>
          <p:nvPr/>
        </p:nvCxnSpPr>
        <p:spPr>
          <a:xfrm flipV="1">
            <a:off x="9137650" y="2827571"/>
            <a:ext cx="0" cy="148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33F086A-459E-40BE-B8E1-91A7D186A6DF}"/>
              </a:ext>
            </a:extLst>
          </p:cNvPr>
          <p:cNvCxnSpPr/>
          <p:nvPr/>
        </p:nvCxnSpPr>
        <p:spPr>
          <a:xfrm>
            <a:off x="9042400" y="4227746"/>
            <a:ext cx="2171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D26FC8A-3710-4B86-854C-61DF988DE6C7}"/>
              </a:ext>
            </a:extLst>
          </p:cNvPr>
          <p:cNvSpPr txBox="1"/>
          <p:nvPr/>
        </p:nvSpPr>
        <p:spPr>
          <a:xfrm>
            <a:off x="8932864" y="2827571"/>
            <a:ext cx="219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7BA9F9-3D89-45AB-BB2D-05D448DC82D1}"/>
              </a:ext>
            </a:extLst>
          </p:cNvPr>
          <p:cNvSpPr txBox="1"/>
          <p:nvPr/>
        </p:nvSpPr>
        <p:spPr>
          <a:xfrm>
            <a:off x="10956925" y="4169788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D551252-0528-4975-B832-44CC3E4A016D}"/>
              </a:ext>
            </a:extLst>
          </p:cNvPr>
          <p:cNvCxnSpPr/>
          <p:nvPr/>
        </p:nvCxnSpPr>
        <p:spPr>
          <a:xfrm flipV="1">
            <a:off x="9137650" y="4538375"/>
            <a:ext cx="0" cy="148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E6C9816-CBAA-48DC-A0F4-21C8EF3C7EED}"/>
              </a:ext>
            </a:extLst>
          </p:cNvPr>
          <p:cNvCxnSpPr/>
          <p:nvPr/>
        </p:nvCxnSpPr>
        <p:spPr>
          <a:xfrm>
            <a:off x="9042400" y="5938550"/>
            <a:ext cx="2171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670FD06-E97F-4CFF-B55D-88EDAEF60852}"/>
              </a:ext>
            </a:extLst>
          </p:cNvPr>
          <p:cNvSpPr txBox="1"/>
          <p:nvPr/>
        </p:nvSpPr>
        <p:spPr>
          <a:xfrm>
            <a:off x="8932864" y="4538375"/>
            <a:ext cx="219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38F354-8453-405D-8C54-8C35905FA7AE}"/>
              </a:ext>
            </a:extLst>
          </p:cNvPr>
          <p:cNvSpPr txBox="1"/>
          <p:nvPr/>
        </p:nvSpPr>
        <p:spPr>
          <a:xfrm>
            <a:off x="10956925" y="5880592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4EF230E-9E42-4FF8-84AE-41BE65343C78}"/>
              </a:ext>
            </a:extLst>
          </p:cNvPr>
          <p:cNvCxnSpPr/>
          <p:nvPr/>
        </p:nvCxnSpPr>
        <p:spPr>
          <a:xfrm>
            <a:off x="11442700" y="981435"/>
            <a:ext cx="0" cy="534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D5ADD09-2346-44DA-96A2-42AED24087E2}"/>
              </a:ext>
            </a:extLst>
          </p:cNvPr>
          <p:cNvSpPr txBox="1"/>
          <p:nvPr/>
        </p:nvSpPr>
        <p:spPr>
          <a:xfrm>
            <a:off x="11434029" y="3162386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8D444-44D5-408A-A353-4D415D5E9D8F}"/>
                  </a:ext>
                </a:extLst>
              </p:cNvPr>
              <p:cNvSpPr txBox="1"/>
              <p:nvPr/>
            </p:nvSpPr>
            <p:spPr>
              <a:xfrm>
                <a:off x="6135644" y="1404489"/>
                <a:ext cx="2651110" cy="804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8D444-44D5-408A-A353-4D415D5E9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644" y="1404489"/>
                <a:ext cx="2651110" cy="8042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D5F4B1D2-183B-4789-B416-C7FCC87BFB1A}"/>
              </a:ext>
            </a:extLst>
          </p:cNvPr>
          <p:cNvSpPr txBox="1"/>
          <p:nvPr/>
        </p:nvSpPr>
        <p:spPr>
          <a:xfrm>
            <a:off x="10772620" y="1084816"/>
            <a:ext cx="33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A39ABE-F0B9-4106-B9BD-27546FDB1CB3}"/>
              </a:ext>
            </a:extLst>
          </p:cNvPr>
          <p:cNvSpPr txBox="1"/>
          <p:nvPr/>
        </p:nvSpPr>
        <p:spPr>
          <a:xfrm>
            <a:off x="10787170" y="2875874"/>
            <a:ext cx="33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881E06-60AA-4D0B-8561-F913EC7FBA05}"/>
              </a:ext>
            </a:extLst>
          </p:cNvPr>
          <p:cNvSpPr txBox="1"/>
          <p:nvPr/>
        </p:nvSpPr>
        <p:spPr>
          <a:xfrm>
            <a:off x="10772620" y="4591311"/>
            <a:ext cx="33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3C4F-46A0-4A52-A3D4-86D6B8E0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Luminosities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47D306C4-4740-4596-BD9B-01FAB3170DD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09003163"/>
                  </p:ext>
                </p:extLst>
              </p:nvPr>
            </p:nvGraphicFramePr>
            <p:xfrm>
              <a:off x="844062" y="1574573"/>
              <a:ext cx="10509738" cy="4502408"/>
            </p:xfrm>
            <a:graphic>
              <a:graphicData uri="http://schemas.openxmlformats.org/drawingml/2006/table">
                <a:tbl>
                  <a:tblPr firstRow="1">
                    <a:tableStyleId>{5940675A-B579-460E-94D1-54222C63F5DA}</a:tableStyleId>
                  </a:tblPr>
                  <a:tblGrid>
                    <a:gridCol w="3499338">
                      <a:extLst>
                        <a:ext uri="{9D8B030D-6E8A-4147-A177-3AD203B41FA5}">
                          <a16:colId xmlns:a16="http://schemas.microsoft.com/office/drawing/2014/main" val="2598027695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1187390392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4000698861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Specifications as of 2006 [1]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3038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Collider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Energies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Luminosity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9361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SPS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315 x 315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42790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Tevatron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 x 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8144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HERA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 x 920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0314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LHC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𝑝𝑝</m:t>
                              </m:r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7000 x 7000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7379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LEP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105 x 105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4218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PEP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 x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3000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47644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KEKB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 x 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1465188"/>
                      </a:ext>
                    </a:extLst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Absolute record as of June 2020 [4]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38580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/>
                            <a:t>SuperKEKB</a:t>
                          </a:r>
                          <a:r>
                            <a:rPr lang="en-US" dirty="0"/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 x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24000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+mj-lt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+mj-lt"/>
                                    </a:rPr>
                                    <m:t>30</m:t>
                                  </m:r>
                                </m:sup>
                              </m:sSup>
                            </m:oMath>
                          </a14:m>
                          <a:endParaRPr lang="en-US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53699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47D306C4-4740-4596-BD9B-01FAB3170DD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09003163"/>
                  </p:ext>
                </p:extLst>
              </p:nvPr>
            </p:nvGraphicFramePr>
            <p:xfrm>
              <a:off x="844062" y="1574573"/>
              <a:ext cx="10509738" cy="4502408"/>
            </p:xfrm>
            <a:graphic>
              <a:graphicData uri="http://schemas.openxmlformats.org/drawingml/2006/table">
                <a:tbl>
                  <a:tblPr firstRow="1">
                    <a:tableStyleId>{5940675A-B579-460E-94D1-54222C63F5DA}</a:tableStyleId>
                  </a:tblPr>
                  <a:tblGrid>
                    <a:gridCol w="3499338">
                      <a:extLst>
                        <a:ext uri="{9D8B030D-6E8A-4147-A177-3AD203B41FA5}">
                          <a16:colId xmlns:a16="http://schemas.microsoft.com/office/drawing/2014/main" val="2598027695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1187390392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4000698861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Specifications as of 2006 [1]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3038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Collider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Energies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108197" r="-348" b="-10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936195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184058" r="-200871" b="-817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315 x 315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184058" r="-348" b="-8173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4279076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280000" r="-200871" b="-7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 x 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280000" r="-348" b="-705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8144484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385507" r="-200871" b="-6159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 x 920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385507" r="-348" b="-615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0314050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478571" r="-200871" b="-5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7000 x 7000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478571" r="-348" b="-50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47379050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586957" r="-200871" b="-4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105 x 105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586957" r="-348" b="-414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0421894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677143" r="-200871" b="-3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 x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677143" r="-348" b="-30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4764437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777143" r="-200871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 x 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777143" r="-348" b="-20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81465188"/>
                      </a:ext>
                    </a:extLst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Absolute record as of June 2020 [4]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3858040"/>
                      </a:ext>
                    </a:extLst>
                  </a:tr>
                  <a:tr h="4237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962857" r="-200871" b="-2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 x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74" t="-962857" r="-348" b="-2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53699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9D5D-98A0-439D-A97B-4EB8C09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8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731EE-4501-49DB-8523-89C23D17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Luminosity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83398-4B68-47AF-804B-BEE69F69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Luminosity over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Relevant value for most experiments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Luminosity decays over time – increase in traverse emittance, increase in bunch length, etc. [1]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Like managing pit stops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6C6AD-68BC-4BFA-9959-CCEFACD5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A6A790-45A4-4D71-862B-CF85D344276A}"/>
                  </a:ext>
                </a:extLst>
              </p:cNvPr>
              <p:cNvSpPr txBox="1"/>
              <p:nvPr/>
            </p:nvSpPr>
            <p:spPr>
              <a:xfrm>
                <a:off x="3076525" y="4571999"/>
                <a:ext cx="2569293" cy="12987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A6A790-45A4-4D71-862B-CF85D3442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525" y="4571999"/>
                <a:ext cx="2569293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B9596D-8016-418C-836B-7BC925F47317}"/>
                  </a:ext>
                </a:extLst>
              </p:cNvPr>
              <p:cNvSpPr txBox="1"/>
              <p:nvPr/>
            </p:nvSpPr>
            <p:spPr>
              <a:xfrm>
                <a:off x="7636944" y="4910392"/>
                <a:ext cx="1725729" cy="6219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B9596D-8016-418C-836B-7BC925F47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944" y="4910392"/>
                <a:ext cx="1725729" cy="6219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02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B528-60C4-4ACE-B8AA-6D1B375D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Luminosity Leveling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B2C7-657C-4927-BC1B-F05BAC8ED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Keep consistent luminosity for run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“Spoil” Luminosity and progress to peak luminosity as it decays to keep constant luminosity at interaction point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1072F-E566-4779-BE05-AEB377AB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568BBE-237F-4EB6-8D4C-DEAAC0B44A91}"/>
              </a:ext>
            </a:extLst>
          </p:cNvPr>
          <p:cNvSpPr/>
          <p:nvPr/>
        </p:nvSpPr>
        <p:spPr>
          <a:xfrm>
            <a:off x="1399244" y="4015581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0F876B-C134-48B0-A54B-DDF7A52C8079}"/>
              </a:ext>
            </a:extLst>
          </p:cNvPr>
          <p:cNvSpPr/>
          <p:nvPr/>
        </p:nvSpPr>
        <p:spPr>
          <a:xfrm>
            <a:off x="1399244" y="4257667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95B02F-3B01-4735-9FE1-1845B078F7C5}"/>
              </a:ext>
            </a:extLst>
          </p:cNvPr>
          <p:cNvSpPr/>
          <p:nvPr/>
        </p:nvSpPr>
        <p:spPr>
          <a:xfrm>
            <a:off x="2229961" y="4257667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325B6B-7F10-41AD-8C7D-CFD8D3EEC035}"/>
              </a:ext>
            </a:extLst>
          </p:cNvPr>
          <p:cNvSpPr/>
          <p:nvPr/>
        </p:nvSpPr>
        <p:spPr>
          <a:xfrm>
            <a:off x="3060678" y="4257667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11BB4B-3CE9-4344-AEC4-4726C0F80947}"/>
              </a:ext>
            </a:extLst>
          </p:cNvPr>
          <p:cNvSpPr/>
          <p:nvPr/>
        </p:nvSpPr>
        <p:spPr>
          <a:xfrm>
            <a:off x="2229961" y="4105275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88E5EB-A6A6-40DD-ACC8-A76E730A9B9B}"/>
              </a:ext>
            </a:extLst>
          </p:cNvPr>
          <p:cNvSpPr/>
          <p:nvPr/>
        </p:nvSpPr>
        <p:spPr>
          <a:xfrm>
            <a:off x="3060678" y="4194969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BA60C0-8A4D-43C0-9E46-92F0853BAB25}"/>
              </a:ext>
            </a:extLst>
          </p:cNvPr>
          <p:cNvSpPr/>
          <p:nvPr/>
        </p:nvSpPr>
        <p:spPr>
          <a:xfrm>
            <a:off x="6889574" y="4180682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FE8E3C-B244-4A95-AC80-C22D50E1F0AE}"/>
              </a:ext>
            </a:extLst>
          </p:cNvPr>
          <p:cNvSpPr/>
          <p:nvPr/>
        </p:nvSpPr>
        <p:spPr>
          <a:xfrm>
            <a:off x="6889574" y="4243380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C68659-D083-48F4-A3A5-0CB4D99C48C0}"/>
              </a:ext>
            </a:extLst>
          </p:cNvPr>
          <p:cNvSpPr/>
          <p:nvPr/>
        </p:nvSpPr>
        <p:spPr>
          <a:xfrm>
            <a:off x="5839917" y="4090980"/>
            <a:ext cx="939301" cy="3944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FFA66C-D9BA-46D5-B003-EB71375D4386}"/>
              </a:ext>
            </a:extLst>
          </p:cNvPr>
          <p:cNvSpPr/>
          <p:nvPr/>
        </p:nvSpPr>
        <p:spPr>
          <a:xfrm>
            <a:off x="5839917" y="4153678"/>
            <a:ext cx="939301" cy="3944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3C4E2BB-DD2E-4135-878E-50BC7B7406E7}"/>
              </a:ext>
            </a:extLst>
          </p:cNvPr>
          <p:cNvSpPr/>
          <p:nvPr/>
        </p:nvSpPr>
        <p:spPr>
          <a:xfrm>
            <a:off x="4576711" y="4001294"/>
            <a:ext cx="1152851" cy="4841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320625-F6EA-40FC-BD70-CFA555E7C738}"/>
              </a:ext>
            </a:extLst>
          </p:cNvPr>
          <p:cNvSpPr/>
          <p:nvPr/>
        </p:nvSpPr>
        <p:spPr>
          <a:xfrm>
            <a:off x="4576711" y="4063992"/>
            <a:ext cx="1152851" cy="4841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023FA65-9C48-4FB1-8725-B5F45E7CF103}"/>
              </a:ext>
            </a:extLst>
          </p:cNvPr>
          <p:cNvSpPr/>
          <p:nvPr/>
        </p:nvSpPr>
        <p:spPr>
          <a:xfrm rot="18900000">
            <a:off x="8541568" y="4091770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991023-ACE1-4ADD-B128-F21B064E42AD}"/>
              </a:ext>
            </a:extLst>
          </p:cNvPr>
          <p:cNvSpPr/>
          <p:nvPr/>
        </p:nvSpPr>
        <p:spPr>
          <a:xfrm rot="2700000">
            <a:off x="8541568" y="4090988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081D61E-337C-4430-8834-2B844B207CFC}"/>
              </a:ext>
            </a:extLst>
          </p:cNvPr>
          <p:cNvSpPr/>
          <p:nvPr/>
        </p:nvSpPr>
        <p:spPr>
          <a:xfrm rot="900000">
            <a:off x="9426340" y="4151906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EB5D78-0318-473E-8617-57820D7240F7}"/>
              </a:ext>
            </a:extLst>
          </p:cNvPr>
          <p:cNvSpPr/>
          <p:nvPr/>
        </p:nvSpPr>
        <p:spPr>
          <a:xfrm rot="20700000">
            <a:off x="9426340" y="4151909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22D051F-AA50-49C8-AE44-323EC52C38FD}"/>
              </a:ext>
            </a:extLst>
          </p:cNvPr>
          <p:cNvSpPr/>
          <p:nvPr/>
        </p:nvSpPr>
        <p:spPr>
          <a:xfrm>
            <a:off x="10308429" y="4136191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4C65FEC-C0A6-4784-BBBA-33A8D9A93DA4}"/>
              </a:ext>
            </a:extLst>
          </p:cNvPr>
          <p:cNvSpPr/>
          <p:nvPr/>
        </p:nvSpPr>
        <p:spPr>
          <a:xfrm>
            <a:off x="10308429" y="4198889"/>
            <a:ext cx="725714" cy="30478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955728-3BE6-4E35-A847-71AB05EDA05F}"/>
              </a:ext>
            </a:extLst>
          </p:cNvPr>
          <p:cNvCxnSpPr/>
          <p:nvPr/>
        </p:nvCxnSpPr>
        <p:spPr>
          <a:xfrm>
            <a:off x="1399244" y="4729162"/>
            <a:ext cx="2387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18C1F3C-714C-436E-BF44-767206CE6C94}"/>
              </a:ext>
            </a:extLst>
          </p:cNvPr>
          <p:cNvCxnSpPr/>
          <p:nvPr/>
        </p:nvCxnSpPr>
        <p:spPr>
          <a:xfrm>
            <a:off x="4576711" y="4714875"/>
            <a:ext cx="3038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8B519B5-E4DC-4984-B5D0-A383B3FBD682}"/>
              </a:ext>
            </a:extLst>
          </p:cNvPr>
          <p:cNvCxnSpPr/>
          <p:nvPr/>
        </p:nvCxnSpPr>
        <p:spPr>
          <a:xfrm>
            <a:off x="8540088" y="4714875"/>
            <a:ext cx="2549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D506313-90E4-4F11-B5BB-DC9AFABB95FC}"/>
              </a:ext>
            </a:extLst>
          </p:cNvPr>
          <p:cNvSpPr txBox="1"/>
          <p:nvPr/>
        </p:nvSpPr>
        <p:spPr>
          <a:xfrm>
            <a:off x="1399244" y="4881554"/>
            <a:ext cx="238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Offset Leveling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4D6264-0483-47F6-B25F-5AD6EFB10655}"/>
              </a:ext>
            </a:extLst>
          </p:cNvPr>
          <p:cNvSpPr txBox="1"/>
          <p:nvPr/>
        </p:nvSpPr>
        <p:spPr>
          <a:xfrm>
            <a:off x="5309961" y="4881553"/>
            <a:ext cx="293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β</a:t>
            </a:r>
            <a:r>
              <a:rPr lang="en-US" sz="2400" dirty="0"/>
              <a:t>* leveling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3190A-23C6-49C2-9B6A-EB4222BBD04E}"/>
              </a:ext>
            </a:extLst>
          </p:cNvPr>
          <p:cNvSpPr txBox="1"/>
          <p:nvPr/>
        </p:nvSpPr>
        <p:spPr>
          <a:xfrm>
            <a:off x="8468003" y="4894263"/>
            <a:ext cx="3028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Crab Cavity Leveling</a:t>
            </a:r>
          </a:p>
        </p:txBody>
      </p:sp>
    </p:spTree>
    <p:extLst>
      <p:ext uri="{BB962C8B-B14F-4D97-AF65-F5344CB8AC3E}">
        <p14:creationId xmlns:p14="http://schemas.microsoft.com/office/powerpoint/2010/main" val="124960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0D2D-23A0-4DBD-92B1-68D04349A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65843-C78A-4C05-9C9A-A779D278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W. Herr &amp; B. </a:t>
            </a:r>
            <a:r>
              <a:rPr lang="en-US" dirty="0" err="1"/>
              <a:t>Muratori</a:t>
            </a:r>
            <a:r>
              <a:rPr lang="en-US" dirty="0"/>
              <a:t>, </a:t>
            </a:r>
            <a:r>
              <a:rPr lang="en-US" i="1" dirty="0"/>
              <a:t>“Concept of Luminosity”, </a:t>
            </a:r>
            <a:r>
              <a:rPr lang="en-US" dirty="0"/>
              <a:t>CERN Accelerator School, </a:t>
            </a:r>
            <a:r>
              <a:rPr lang="en-US" dirty="0" err="1"/>
              <a:t>Zeuthen</a:t>
            </a:r>
            <a:r>
              <a:rPr lang="en-US" dirty="0"/>
              <a:t> 2003, in: CERN 2006-002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[2] B. </a:t>
            </a:r>
            <a:r>
              <a:rPr lang="en-US" dirty="0" err="1"/>
              <a:t>Muratori</a:t>
            </a:r>
            <a:r>
              <a:rPr lang="en-US" dirty="0"/>
              <a:t>, </a:t>
            </a:r>
            <a:r>
              <a:rPr lang="en-US" i="1" dirty="0"/>
              <a:t>“Luminosity in the presence of offsets and a crossing angle”, </a:t>
            </a:r>
            <a:r>
              <a:rPr lang="en-US" dirty="0"/>
              <a:t>AB-Note-2003-026 (ABP)</a:t>
            </a:r>
          </a:p>
          <a:p>
            <a:pPr marL="0" indent="0">
              <a:buNone/>
            </a:pPr>
            <a:r>
              <a:rPr lang="en-US" dirty="0"/>
              <a:t>[3] B. </a:t>
            </a:r>
            <a:r>
              <a:rPr lang="en-US" dirty="0" err="1"/>
              <a:t>Muratori</a:t>
            </a:r>
            <a:r>
              <a:rPr lang="en-US" dirty="0"/>
              <a:t> &amp; T. </a:t>
            </a:r>
            <a:r>
              <a:rPr lang="en-US" dirty="0" err="1"/>
              <a:t>Pieloni</a:t>
            </a:r>
            <a:r>
              <a:rPr lang="en-US" dirty="0"/>
              <a:t>, </a:t>
            </a:r>
            <a:r>
              <a:rPr lang="en-US" i="1" dirty="0"/>
              <a:t>“Luminosity levelling techniques for the LHC”</a:t>
            </a:r>
            <a:r>
              <a:rPr lang="en-US" dirty="0"/>
              <a:t>, CERN beam-beam workshop 2013, in: CERN–2014–004</a:t>
            </a:r>
          </a:p>
          <a:p>
            <a:pPr marL="0" indent="0">
              <a:buNone/>
            </a:pPr>
            <a:r>
              <a:rPr lang="en-US" dirty="0"/>
              <a:t>[4] </a:t>
            </a:r>
            <a:r>
              <a:rPr lang="en-US" dirty="0">
                <a:effectLst/>
              </a:rPr>
              <a:t>Chalmers, Matthew. </a:t>
            </a:r>
            <a:r>
              <a:rPr lang="en-US" i="1" dirty="0">
                <a:effectLst/>
              </a:rPr>
              <a:t>“KEK Reclaims Luminosity Record.” CERN Courier</a:t>
            </a:r>
            <a:r>
              <a:rPr lang="en-US" dirty="0">
                <a:effectLst/>
              </a:rPr>
              <a:t>, 2 July 2020, cerncourier.com/a/</a:t>
            </a:r>
            <a:r>
              <a:rPr lang="en-US" dirty="0" err="1">
                <a:effectLst/>
              </a:rPr>
              <a:t>kek</a:t>
            </a:r>
            <a:r>
              <a:rPr lang="en-US" dirty="0">
                <a:effectLst/>
              </a:rPr>
              <a:t>-reclaims-luminosity-record/.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004D2-0606-4757-9F17-49FFD525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A21B-989C-4F54-82FA-4A8102FAA4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1476</Words>
  <Application>Microsoft Office PowerPoint</Application>
  <PresentationFormat>Widescreen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Office Theme</vt:lpstr>
      <vt:lpstr>Luminosity for Colliders</vt:lpstr>
      <vt:lpstr>Luminosity Introduction</vt:lpstr>
      <vt:lpstr>Crossing Angle</vt:lpstr>
      <vt:lpstr>Crossing Angle with Offset</vt:lpstr>
      <vt:lpstr>Hourglass Effect</vt:lpstr>
      <vt:lpstr>Real World Luminosities</vt:lpstr>
      <vt:lpstr>Integrated Luminosity</vt:lpstr>
      <vt:lpstr>Luminosity Leveling </vt:lpstr>
      <vt:lpstr>References</vt:lpstr>
      <vt:lpstr>Input Parameters for LHC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Luminosity for Colliders</dc:title>
  <dc:creator>Wieland, John</dc:creator>
  <cp:lastModifiedBy>Ostroumov, Peter</cp:lastModifiedBy>
  <cp:revision>57</cp:revision>
  <dcterms:created xsi:type="dcterms:W3CDTF">2020-12-13T19:58:47Z</dcterms:created>
  <dcterms:modified xsi:type="dcterms:W3CDTF">2023-11-21T21:45:33Z</dcterms:modified>
</cp:coreProperties>
</file>