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66" r:id="rId4"/>
    <p:sldId id="267" r:id="rId5"/>
    <p:sldId id="260" r:id="rId6"/>
    <p:sldId id="259" r:id="rId7"/>
    <p:sldId id="261" r:id="rId8"/>
    <p:sldId id="264" r:id="rId9"/>
    <p:sldId id="268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2651711-D96D-429E-9479-706186117DF1}">
          <p14:sldIdLst>
            <p14:sldId id="256"/>
            <p14:sldId id="257"/>
            <p14:sldId id="266"/>
            <p14:sldId id="267"/>
            <p14:sldId id="260"/>
            <p14:sldId id="259"/>
            <p14:sldId id="261"/>
            <p14:sldId id="264"/>
            <p14:sldId id="268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B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3" d="100"/>
          <a:sy n="83" d="100"/>
        </p:scale>
        <p:origin x="96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3BAB0F-1FBF-4162-B859-1B100BADF583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2ED0E-1C52-4E19-A088-E7C65E7A7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591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266DA-0778-47D5-8C26-A328B5CAEE82}" type="datetime1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9CA9-1D44-4027-AEA8-22FCAE372DF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7308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1C0F2-3AC1-49A0-9FBD-6FEC9ED67EA0}" type="datetime1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9CA9-1D44-4027-AEA8-22FCAE372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514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A12F2-894A-4315-B5BD-382E68F7A5F1}" type="datetime1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9CA9-1D44-4027-AEA8-22FCAE372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75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50F33-9F8E-4888-BF7D-B41761920F3C}" type="datetime1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9CA9-1D44-4027-AEA8-22FCAE372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265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5515C-C652-427B-904A-5AEC7F01A327}" type="datetime1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9CA9-1D44-4027-AEA8-22FCAE372DF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0034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DB863-D27A-4E42-BD3C-531AE215B5C8}" type="datetime1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9CA9-1D44-4027-AEA8-22FCAE372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457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0D666-D2E4-4209-9FD7-E7C2E593B968}" type="datetime1">
              <a:rPr lang="en-US" smtClean="0"/>
              <a:t>11/21/2023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9CA9-1D44-4027-AEA8-22FCAE372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122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1991-B771-4541-BFE1-74F437263897}" type="datetime1">
              <a:rPr lang="en-US" smtClean="0"/>
              <a:t>11/21/2023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9CA9-1D44-4027-AEA8-22FCAE372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23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B91B-9939-468E-AF8E-D3AD8AAF66F3}" type="datetime1">
              <a:rPr lang="en-US" smtClean="0"/>
              <a:t>11/21/2023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9CA9-1D44-4027-AEA8-22FCAE372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45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4DE744B-D77B-40E7-9791-9E7EFE1032BB}" type="datetime1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909CA9-1D44-4027-AEA8-22FCAE372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392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4003-5954-40FE-9514-73032E135058}" type="datetime1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9CA9-1D44-4027-AEA8-22FCAE372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6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BC34C36-36F4-4A57-9A1D-5241005163FC}" type="datetime1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7909CA9-1D44-4027-AEA8-22FCAE372DF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860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toddsatogata.net/2019-USPAS/Handouts/Vretenar-RFQ.pdf" TargetMode="External"/><Relationship Id="rId2" Type="http://schemas.openxmlformats.org/officeDocument/2006/relationships/hyperlink" Target="http://dx.doi.org/10.5170/CERN-2006-012.20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B20CC-6E9E-400E-9FEF-810B9CC234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Radio Frequency Quadrupoles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F5C376-E5A1-4DA0-A884-7FE5132F67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Xxxxxx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291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10541-EF2F-4912-B76C-E1966BC01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C3F3C-20AC-4D51-834E-536E323E9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</a:t>
            </a:r>
            <a:r>
              <a:rPr lang="en-US" dirty="0" err="1"/>
              <a:t>Wangler</a:t>
            </a:r>
            <a:r>
              <a:rPr lang="en-US" dirty="0"/>
              <a:t>, T. (2008) RF Linear Accelerators 2</a:t>
            </a:r>
            <a:r>
              <a:rPr lang="en-US" baseline="30000" dirty="0"/>
              <a:t>nd</a:t>
            </a:r>
            <a:r>
              <a:rPr lang="en-US" dirty="0"/>
              <a:t> Edition. Wiley-VCH. ISBN 3527406808</a:t>
            </a:r>
          </a:p>
          <a:p>
            <a:r>
              <a:rPr lang="en-US" dirty="0"/>
              <a:t>[2] Lombardi, A. (2006) The Radio Frequency Quadrupole. DOI: </a:t>
            </a:r>
            <a:r>
              <a:rPr lang="en-US" dirty="0">
                <a:hlinkClick r:id="rId2" tooltip="DOI"/>
              </a:rPr>
              <a:t>10.5170/CERN-2006-012.201</a:t>
            </a:r>
            <a:endParaRPr lang="en-US" dirty="0"/>
          </a:p>
          <a:p>
            <a:r>
              <a:rPr lang="en-US" dirty="0"/>
              <a:t>[3] Kester, et al. (2010). ReA3 – The Rare Isotope </a:t>
            </a:r>
            <a:r>
              <a:rPr lang="en-US" dirty="0" err="1"/>
              <a:t>Reaccelerator</a:t>
            </a:r>
            <a:r>
              <a:rPr lang="en-US" dirty="0"/>
              <a:t> at MSU. </a:t>
            </a:r>
            <a:r>
              <a:rPr lang="en-US" dirty="0" err="1"/>
              <a:t>Aproceedings</a:t>
            </a:r>
            <a:r>
              <a:rPr lang="en-US" dirty="0"/>
              <a:t> – 25</a:t>
            </a:r>
            <a:r>
              <a:rPr lang="en-US" baseline="30000" dirty="0"/>
              <a:t>th</a:t>
            </a:r>
            <a:r>
              <a:rPr lang="en-US" dirty="0"/>
              <a:t> Linear Accelerator Conference LINAC 2010</a:t>
            </a:r>
          </a:p>
          <a:p>
            <a:r>
              <a:rPr lang="en-US" dirty="0"/>
              <a:t>[4] </a:t>
            </a:r>
            <a:r>
              <a:rPr lang="en-US" dirty="0" err="1"/>
              <a:t>Vretenar</a:t>
            </a:r>
            <a:r>
              <a:rPr lang="en-US" dirty="0"/>
              <a:t>, M. (2009) The Radio Frequency Quadrupole. CAS Darmstadt 2009. URL: </a:t>
            </a:r>
            <a:r>
              <a:rPr lang="en-US" dirty="0">
                <a:hlinkClick r:id="rId3"/>
              </a:rPr>
              <a:t>http://toddsatogata.net/2019-USPAS/Handouts/Vretenar-RFQ.pdf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3801E7-4405-4A13-99B5-DD4C99A2B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9CA9-1D44-4027-AEA8-22FCAE372DF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542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AE9E2-A569-4689-95ED-456A58C0D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RFQs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92284-BC42-4194-BB28-81081C0C7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5285047" cy="4023360"/>
          </a:xfrm>
        </p:spPr>
        <p:txBody>
          <a:bodyPr/>
          <a:lstStyle/>
          <a:p>
            <a:r>
              <a:rPr lang="en-US" dirty="0"/>
              <a:t>Focuses, accelerates, and Bunches a beam</a:t>
            </a:r>
          </a:p>
          <a:p>
            <a:pPr lvl="1"/>
            <a:r>
              <a:rPr lang="en-US" dirty="0"/>
              <a:t>Heavy ion, proton beams</a:t>
            </a:r>
          </a:p>
          <a:p>
            <a:pPr lvl="1"/>
            <a:r>
              <a:rPr lang="en-US" dirty="0"/>
              <a:t>0.01c – 0.06c</a:t>
            </a:r>
          </a:p>
          <a:p>
            <a:pPr lvl="1"/>
            <a:r>
              <a:rPr lang="en-US" dirty="0"/>
              <a:t>Often one of the first elements a beam encounters</a:t>
            </a:r>
          </a:p>
          <a:p>
            <a:pPr lvl="2"/>
            <a:r>
              <a:rPr lang="en-US" dirty="0"/>
              <a:t>Initial acceleration affects performance of the entire accelerator</a:t>
            </a:r>
          </a:p>
          <a:p>
            <a:pPr lvl="1"/>
            <a:r>
              <a:rPr lang="en-US" dirty="0"/>
              <a:t>Bunches adiabatically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E9EEB8-1A47-4C6C-9C88-B2C0EC82A9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0576" y="2523567"/>
            <a:ext cx="5073397" cy="3453901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B726CC-BEB3-417F-8984-15F431FC7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9CA9-1D44-4027-AEA8-22FCAE372DF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323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7DA6F-8F9B-4BED-AC71-6885C68EF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Geometry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21DCA41-A2F2-4C31-A341-0803340C2F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97279" y="1845734"/>
                <a:ext cx="5479690" cy="2457818"/>
              </a:xfrm>
            </p:spPr>
            <p:txBody>
              <a:bodyPr/>
              <a:lstStyle/>
              <a:p>
                <a:r>
                  <a:rPr lang="en-US" dirty="0"/>
                  <a:t>Four vanes run the length of the RFQ</a:t>
                </a:r>
              </a:p>
              <a:p>
                <a:pPr lvl="1"/>
                <a:r>
                  <a:rPr lang="en-US" dirty="0"/>
                  <a:t>Does not have perfect quadrupole symmetry</a:t>
                </a:r>
              </a:p>
              <a:p>
                <a:pPr lvl="1"/>
                <a:r>
                  <a:rPr lang="en-US" dirty="0"/>
                  <a:t>“ripples” are offset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Need asymmetry to achieve axial potential difference for acceleration</a:t>
                </a:r>
              </a:p>
              <a:p>
                <a:pPr marL="201168" lvl="1" indent="0">
                  <a:buNone/>
                </a:pPr>
                <a:r>
                  <a:rPr lang="en-US" dirty="0"/>
                  <a:t>RFQ are typically 1 to 3 meters long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21DCA41-A2F2-4C31-A341-0803340C2F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79" y="1845734"/>
                <a:ext cx="5479690" cy="2457818"/>
              </a:xfrm>
              <a:blipFill>
                <a:blip r:embed="rId2"/>
                <a:stretch>
                  <a:fillRect l="-1112" t="-2730" r="-7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E8AF4C91-6C28-4DCC-BE1B-D68382BFB68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588" t="31733" r="36990" b="31413"/>
          <a:stretch/>
        </p:blipFill>
        <p:spPr>
          <a:xfrm>
            <a:off x="7853451" y="2225964"/>
            <a:ext cx="3805044" cy="354967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CF8DB4A-F2FC-4F36-8535-BBF6479FF19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541"/>
          <a:stretch/>
        </p:blipFill>
        <p:spPr>
          <a:xfrm>
            <a:off x="4995024" y="3429000"/>
            <a:ext cx="2432079" cy="2346635"/>
          </a:xfrm>
          <a:prstGeom prst="rect">
            <a:avLst/>
          </a:prstGeom>
        </p:spPr>
      </p:pic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490E871C-0B55-4D4E-A8B7-7E023D7E7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9CA9-1D44-4027-AEA8-22FCAE372DF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929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8E2AE9C-A02C-45FD-9494-06D6896556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5836" y="786360"/>
            <a:ext cx="8440328" cy="249589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F653F68-7505-4C55-ACC0-15A0634E2A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0321" y="3190574"/>
            <a:ext cx="2257552" cy="28810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2EBB65B-E3A4-4500-B820-9F78F1A6D5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9891" y="3190574"/>
            <a:ext cx="3179565" cy="2799916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2D68EC3-8A46-4655-9C4F-884D92FA3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9CA9-1D44-4027-AEA8-22FCAE372DF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760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250BA-D50C-4DF2-BD7C-E11B3351D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and Electric Field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6617803-FB2D-404A-8151-F9D7569648F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The Electric field is the primary source of focusing and acceleration</a:t>
                </a:r>
              </a:p>
              <a:p>
                <a:pPr lvl="1"/>
                <a:r>
                  <a:rPr lang="en-US" dirty="0"/>
                  <a:t>Influence of magnetic field is velocity dependent</a:t>
                </a:r>
              </a:p>
              <a:p>
                <a:pPr lvl="1"/>
                <a:r>
                  <a:rPr lang="en-US" dirty="0"/>
                  <a:t>Geometry of the vanes shape the field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</m:oMath>
                </a14:m>
                <a:r>
                  <a:rPr lang="en-US" dirty="0"/>
                  <a:t> provides acceleration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/>
                  <a:t> focus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6617803-FB2D-404A-8151-F9D7569648F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C6B9A5E8-2061-4F5E-9A5B-E76F61EE3A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4067" y="3390820"/>
            <a:ext cx="4842726" cy="250039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4EABC21-3E00-4165-A5BE-29021F2D7CF6}"/>
                  </a:ext>
                </a:extLst>
              </p:cNvPr>
              <p:cNvSpPr txBox="1"/>
              <p:nvPr/>
            </p:nvSpPr>
            <p:spPr>
              <a:xfrm>
                <a:off x="6971252" y="2364505"/>
                <a:ext cx="35012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𝑈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sin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⁡(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4EABC21-3E00-4165-A5BE-29021F2D7C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1252" y="2364505"/>
                <a:ext cx="3501280" cy="276999"/>
              </a:xfrm>
              <a:prstGeom prst="rect">
                <a:avLst/>
              </a:prstGeom>
              <a:blipFill>
                <a:blip r:embed="rId4"/>
                <a:stretch>
                  <a:fillRect l="-1220" t="-2222" r="-2091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638380E-10B0-43FC-A529-A0A324D2709C}"/>
                  </a:ext>
                </a:extLst>
              </p:cNvPr>
              <p:cNvSpPr txBox="1"/>
              <p:nvPr/>
            </p:nvSpPr>
            <p:spPr>
              <a:xfrm>
                <a:off x="6971252" y="2749878"/>
                <a:ext cx="452835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𝑘𝑟</m:t>
                          </m:r>
                        </m:e>
                      </m:d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cos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⁡(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𝑘𝑧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638380E-10B0-43FC-A529-A0A324D270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1252" y="2749878"/>
                <a:ext cx="4528356" cy="276999"/>
              </a:xfrm>
              <a:prstGeom prst="rect">
                <a:avLst/>
              </a:prstGeom>
              <a:blipFill>
                <a:blip r:embed="rId5"/>
                <a:stretch>
                  <a:fillRect l="-809" t="-4348" r="-1482" b="-3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DB84AD9-5B24-4DB2-9573-283FDBBD5ADC}"/>
                  </a:ext>
                </a:extLst>
              </p:cNvPr>
              <p:cNvSpPr txBox="1"/>
              <p:nvPr/>
            </p:nvSpPr>
            <p:spPr>
              <a:xfrm>
                <a:off x="6971252" y="3015977"/>
                <a:ext cx="2533475" cy="3969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/>
                  <a:t>Where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endParaRPr lang="en-US" sz="1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DB84AD9-5B24-4DB2-9573-283FDBBD5A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1252" y="3015977"/>
                <a:ext cx="2533475" cy="396968"/>
              </a:xfrm>
              <a:prstGeom prst="rect">
                <a:avLst/>
              </a:prstGeom>
              <a:blipFill>
                <a:blip r:embed="rId6"/>
                <a:stretch>
                  <a:fillRect l="-723" b="-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2BDC00D-E6D2-4747-A16B-7CF6E2BF2E42}"/>
                  </a:ext>
                </a:extLst>
              </p:cNvPr>
              <p:cNvSpPr txBox="1"/>
              <p:nvPr/>
            </p:nvSpPr>
            <p:spPr>
              <a:xfrm>
                <a:off x="941768" y="3529843"/>
                <a:ext cx="5154232" cy="6163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𝑘𝐴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den>
                          </m:f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𝑘𝑧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sin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2BDC00D-E6D2-4747-A16B-7CF6E2BF2E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768" y="3529843"/>
                <a:ext cx="5154232" cy="616387"/>
              </a:xfrm>
              <a:prstGeom prst="rect">
                <a:avLst/>
              </a:prstGeom>
              <a:blipFill>
                <a:blip r:embed="rId7"/>
                <a:stretch>
                  <a:fillRect b="-9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CA3C57E1-60FF-4096-A07A-6A4AA7F103E3}"/>
              </a:ext>
            </a:extLst>
          </p:cNvPr>
          <p:cNvSpPr/>
          <p:nvPr/>
        </p:nvSpPr>
        <p:spPr>
          <a:xfrm>
            <a:off x="1608413" y="3529843"/>
            <a:ext cx="813732" cy="616387"/>
          </a:xfrm>
          <a:prstGeom prst="rect">
            <a:avLst/>
          </a:prstGeom>
          <a:solidFill>
            <a:srgbClr val="99CB38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940962-BCD5-4064-9B4A-62A3A43CD604}"/>
              </a:ext>
            </a:extLst>
          </p:cNvPr>
          <p:cNvSpPr/>
          <p:nvPr/>
        </p:nvSpPr>
        <p:spPr>
          <a:xfrm>
            <a:off x="2620964" y="3507718"/>
            <a:ext cx="2208822" cy="616387"/>
          </a:xfrm>
          <a:prstGeom prst="rect">
            <a:avLst/>
          </a:prstGeom>
          <a:solidFill>
            <a:srgbClr val="99CB38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549F862-6E85-4144-A994-ED285BB14AF8}"/>
              </a:ext>
            </a:extLst>
          </p:cNvPr>
          <p:cNvCxnSpPr>
            <a:cxnSpLocks/>
            <a:stCxn id="9" idx="2"/>
            <a:endCxn id="16" idx="0"/>
          </p:cNvCxnSpPr>
          <p:nvPr/>
        </p:nvCxnSpPr>
        <p:spPr>
          <a:xfrm flipH="1">
            <a:off x="1807199" y="4146230"/>
            <a:ext cx="208080" cy="215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49F7500-5689-4D78-B78F-22F1C0554383}"/>
              </a:ext>
            </a:extLst>
          </p:cNvPr>
          <p:cNvCxnSpPr>
            <a:cxnSpLocks/>
            <a:stCxn id="10" idx="2"/>
            <a:endCxn id="17" idx="0"/>
          </p:cNvCxnSpPr>
          <p:nvPr/>
        </p:nvCxnSpPr>
        <p:spPr>
          <a:xfrm>
            <a:off x="3725375" y="4124105"/>
            <a:ext cx="856588" cy="2434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BA25FD6-8D67-482F-96CB-93C19B4D8EE1}"/>
              </a:ext>
            </a:extLst>
          </p:cNvPr>
          <p:cNvSpPr txBox="1"/>
          <p:nvPr/>
        </p:nvSpPr>
        <p:spPr>
          <a:xfrm>
            <a:off x="941768" y="4361330"/>
            <a:ext cx="1730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Quadrupole Focusing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4F88FE8-D8FE-4BF5-8FAA-8F622F03D21C}"/>
              </a:ext>
            </a:extLst>
          </p:cNvPr>
          <p:cNvSpPr txBox="1"/>
          <p:nvPr/>
        </p:nvSpPr>
        <p:spPr>
          <a:xfrm>
            <a:off x="3716532" y="4367584"/>
            <a:ext cx="1730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Transverse RF Defocusing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CC10F5F-8031-4297-80EB-8EAD92FF6C59}"/>
              </a:ext>
            </a:extLst>
          </p:cNvPr>
          <p:cNvSpPr txBox="1"/>
          <p:nvPr/>
        </p:nvSpPr>
        <p:spPr>
          <a:xfrm>
            <a:off x="780176" y="5469622"/>
            <a:ext cx="26565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– Acceleration efficiency</a:t>
            </a:r>
          </a:p>
          <a:p>
            <a:r>
              <a:rPr lang="en-US" dirty="0"/>
              <a:t>X – Focusing Efficiency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2595ADB2-6A1B-4513-8D0B-4F3DD3772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9CA9-1D44-4027-AEA8-22FCAE372DF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54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865A9-1A5C-4DD8-BFF1-3986E899E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Adiabatic Bunching in the RFQ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0CDECF2-70B2-4E70-95B8-9333ABC606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97279" y="1845734"/>
                <a:ext cx="7934951" cy="4023360"/>
              </a:xfrm>
            </p:spPr>
            <p:txBody>
              <a:bodyPr/>
              <a:lstStyle/>
              <a:p>
                <a:r>
                  <a:rPr lang="en-US" dirty="0"/>
                  <a:t>Typically bunching is done in RF cavity before the </a:t>
                </a:r>
                <a:r>
                  <a:rPr lang="en-US" dirty="0" err="1"/>
                  <a:t>linac</a:t>
                </a:r>
                <a:endParaRPr lang="en-US" dirty="0"/>
              </a:p>
              <a:p>
                <a:pPr lvl="1"/>
                <a:r>
                  <a:rPr lang="en-US" dirty="0"/>
                  <a:t>RF fields applied to </a:t>
                </a:r>
                <a:r>
                  <a:rPr lang="en-US" dirty="0" err="1"/>
                  <a:t>unbunched</a:t>
                </a:r>
                <a:r>
                  <a:rPr lang="en-US" dirty="0"/>
                  <a:t> beam giving varying accelerations</a:t>
                </a:r>
              </a:p>
              <a:p>
                <a:pPr lvl="1"/>
                <a:r>
                  <a:rPr lang="en-US" dirty="0"/>
                  <a:t>After a drift the particles are bunched</a:t>
                </a:r>
              </a:p>
              <a:p>
                <a:pPr lvl="1"/>
                <a:r>
                  <a:rPr lang="en-US" dirty="0"/>
                  <a:t>Comparatively poor efficiency and beam quality to RFQ bunching</a:t>
                </a:r>
              </a:p>
              <a:p>
                <a:pPr lvl="1"/>
                <a:r>
                  <a:rPr lang="en-US" dirty="0"/>
                  <a:t>Increased beam density and space charge</a:t>
                </a:r>
              </a:p>
              <a:p>
                <a:r>
                  <a:rPr lang="en-US" dirty="0"/>
                  <a:t>RFQ bunching reduces issues typical of RF bunching</a:t>
                </a:r>
              </a:p>
              <a:p>
                <a:pPr lvl="1"/>
                <a:r>
                  <a:rPr lang="en-US" dirty="0"/>
                  <a:t>Low injection energy (typically 50-100 keV), initial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/>
                  <a:t> increases gradually along RFQ as beam accelerate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0CDECF2-70B2-4E70-95B8-9333ABC606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79" y="1845734"/>
                <a:ext cx="7934951" cy="4023360"/>
              </a:xfrm>
              <a:blipFill>
                <a:blip r:embed="rId2"/>
                <a:stretch>
                  <a:fillRect l="-768" t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8C6EE3E9-6A37-4AF8-BACE-9CC5491A2F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2232" y="30018"/>
            <a:ext cx="2964901" cy="324137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D112030-8DB1-4BA3-853C-8DC605D7D1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37549" y="3271390"/>
            <a:ext cx="2554266" cy="3048640"/>
          </a:xfrm>
          <a:prstGeom prst="rect">
            <a:avLst/>
          </a:prstGeom>
        </p:spPr>
      </p:pic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50ED84DE-E888-4FB7-B07F-79FBFA396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9CA9-1D44-4027-AEA8-22FCAE372DF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300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F9519-AB40-4484-A349-E0BB8B9E2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Stages of an RFQ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ACF32-5EA7-4C45-A494-1AAF08445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4906356" cy="4023360"/>
          </a:xfrm>
        </p:spPr>
        <p:txBody>
          <a:bodyPr/>
          <a:lstStyle/>
          <a:p>
            <a:r>
              <a:rPr lang="en-US" dirty="0"/>
              <a:t>Radial Matching Section (RM)</a:t>
            </a:r>
          </a:p>
          <a:p>
            <a:pPr lvl="1"/>
            <a:r>
              <a:rPr lang="en-US" dirty="0"/>
              <a:t>“Ease” beam into time dependent field</a:t>
            </a:r>
          </a:p>
          <a:p>
            <a:pPr lvl="1"/>
            <a:r>
              <a:rPr lang="en-US" dirty="0"/>
              <a:t>Not needed if the beam is bunched externally</a:t>
            </a:r>
          </a:p>
          <a:p>
            <a:r>
              <a:rPr lang="en-US" dirty="0"/>
              <a:t>Shaper Section</a:t>
            </a:r>
          </a:p>
          <a:p>
            <a:r>
              <a:rPr lang="en-US" dirty="0"/>
              <a:t>Gentle Buncher Section</a:t>
            </a:r>
          </a:p>
          <a:p>
            <a:pPr lvl="1"/>
            <a:r>
              <a:rPr lang="en-US" dirty="0"/>
              <a:t>Where adiabatic bunching occurs</a:t>
            </a:r>
          </a:p>
          <a:p>
            <a:r>
              <a:rPr lang="en-US" dirty="0"/>
              <a:t>Accelerator Section</a:t>
            </a:r>
          </a:p>
          <a:p>
            <a:pPr lvl="1"/>
            <a:r>
              <a:rPr lang="en-US" dirty="0"/>
              <a:t>Where primary acceleration occurs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542D31-3422-4E1A-9E6C-07F81BF799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3636" y="2282328"/>
            <a:ext cx="5938789" cy="2293344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F56DD-C3FA-449C-91B3-1D07FD958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9CA9-1D44-4027-AEA8-22FCAE372DF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09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4F500-8A57-4A33-8D1B-C3E819D72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 Cells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50B2E-2BE5-4A1A-8659-1F175B48F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6993775" cy="4023360"/>
          </a:xfrm>
        </p:spPr>
        <p:txBody>
          <a:bodyPr/>
          <a:lstStyle/>
          <a:p>
            <a:r>
              <a:rPr lang="en-US" dirty="0"/>
              <a:t>Vane pairs that are the same distance from the center at the end can cause problems</a:t>
            </a:r>
          </a:p>
          <a:p>
            <a:pPr lvl="1"/>
            <a:r>
              <a:rPr lang="en-US" dirty="0"/>
              <a:t>Time-varying on-axis potential</a:t>
            </a:r>
          </a:p>
          <a:p>
            <a:pPr lvl="1"/>
            <a:r>
              <a:rPr lang="en-US" dirty="0"/>
              <a:t>Variation in output beam energy, asymmetric output beam</a:t>
            </a:r>
          </a:p>
          <a:p>
            <a:r>
              <a:rPr lang="en-US" dirty="0"/>
              <a:t>Transition cell used after final accelerating cells</a:t>
            </a:r>
          </a:p>
          <a:p>
            <a:pPr lvl="1"/>
            <a:r>
              <a:rPr lang="en-US" dirty="0"/>
              <a:t>Modulation to no modulation (quadrupole symmetry)</a:t>
            </a:r>
          </a:p>
          <a:p>
            <a:pPr lvl="2"/>
            <a:r>
              <a:rPr lang="en-US" dirty="0"/>
              <a:t>Same exit parameters as a regular quadrupole</a:t>
            </a:r>
          </a:p>
          <a:p>
            <a:pPr lvl="1"/>
            <a:r>
              <a:rPr lang="en-US" dirty="0"/>
              <a:t>Parameters chosen so that potential and electric field are continuous</a:t>
            </a:r>
          </a:p>
          <a:p>
            <a:pPr lvl="1"/>
            <a:r>
              <a:rPr lang="en-US" dirty="0"/>
              <a:t>Vane tips slightly extended to help with matching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3F812F1-54F6-474C-8F64-7EDDE34299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9381" y="2711647"/>
            <a:ext cx="3887937" cy="2058319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9AF1508-956E-4EFE-A92D-1BC26294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9CA9-1D44-4027-AEA8-22FCAE372DF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344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2012F-E8EB-42AD-B5E8-8D3D901B3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QRF at MSU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557F3-83DD-4190-AA06-474031C8B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6661265" cy="4023360"/>
          </a:xfrm>
        </p:spPr>
        <p:txBody>
          <a:bodyPr/>
          <a:lstStyle/>
          <a:p>
            <a:r>
              <a:rPr lang="en-US" dirty="0"/>
              <a:t>Four-Rod RFQ as opposed to Four-Vane RFQ</a:t>
            </a:r>
          </a:p>
          <a:p>
            <a:pPr lvl="1"/>
            <a:r>
              <a:rPr lang="en-US" dirty="0"/>
              <a:t>Used at low frequency (&lt;200 MHz)</a:t>
            </a:r>
          </a:p>
          <a:p>
            <a:pPr lvl="1"/>
            <a:r>
              <a:rPr lang="en-US" dirty="0"/>
              <a:t>Rods of varying diameter instead of vanes</a:t>
            </a:r>
          </a:p>
          <a:p>
            <a:pPr lvl="1"/>
            <a:r>
              <a:rPr lang="en-US" dirty="0"/>
              <a:t>Current comes through “inductive stems”, or charged support structures</a:t>
            </a:r>
          </a:p>
          <a:p>
            <a:pPr lvl="1"/>
            <a:r>
              <a:rPr lang="en-US" dirty="0"/>
              <a:t>Higher current density than Four-Vane RFQ</a:t>
            </a:r>
          </a:p>
          <a:p>
            <a:pPr lvl="1"/>
            <a:r>
              <a:rPr lang="en-US" dirty="0"/>
              <a:t>Very compact</a:t>
            </a:r>
          </a:p>
          <a:p>
            <a:pPr lvl="2"/>
            <a:r>
              <a:rPr lang="en-US" dirty="0"/>
              <a:t>Outer walls have low affect on beam</a:t>
            </a:r>
          </a:p>
          <a:p>
            <a:pPr lvl="1"/>
            <a:r>
              <a:rPr lang="en-US" dirty="0"/>
              <a:t>At high frequency, rods become difficult to cool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EA3A95-8940-4668-98D8-8F69F7ADB6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8545" y="1737360"/>
            <a:ext cx="3635093" cy="231407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F2E9982-B6FF-43E5-AE6A-34CECBCDBF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778" y="4051430"/>
            <a:ext cx="5068860" cy="2173342"/>
          </a:xfrm>
          <a:prstGeom prst="rect">
            <a:avLst/>
          </a:prstGeom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24AB1A1-AA59-4E5D-91F2-083714CB0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9CA9-1D44-4027-AEA8-22FCAE372DF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22189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836</TotalTime>
  <Words>650</Words>
  <Application>Microsoft Office PowerPoint</Application>
  <PresentationFormat>Widescreen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Cambria Math</vt:lpstr>
      <vt:lpstr>Retrospect</vt:lpstr>
      <vt:lpstr>Radio Frequency Quadrupoles</vt:lpstr>
      <vt:lpstr>What are RFQs</vt:lpstr>
      <vt:lpstr>Geometry</vt:lpstr>
      <vt:lpstr>PowerPoint Presentation</vt:lpstr>
      <vt:lpstr>Potential and Electric Field</vt:lpstr>
      <vt:lpstr>Adiabatic Bunching in the RFQ</vt:lpstr>
      <vt:lpstr>Stages of an RFQ</vt:lpstr>
      <vt:lpstr>Transition Cells</vt:lpstr>
      <vt:lpstr>QRF at MSU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 Frequency Quadrupoles</dc:title>
  <dc:creator>Nicole</dc:creator>
  <cp:lastModifiedBy>Ostroumov, Peter</cp:lastModifiedBy>
  <cp:revision>20</cp:revision>
  <dcterms:created xsi:type="dcterms:W3CDTF">2020-12-15T21:30:48Z</dcterms:created>
  <dcterms:modified xsi:type="dcterms:W3CDTF">2023-11-21T21:45:48Z</dcterms:modified>
</cp:coreProperties>
</file>