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embeddings/Microsoft_Equation7.bin" ContentType="application/vnd.openxmlformats-officedocument.oleObject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ppt/embeddings/Microsoft_Equation3.bin" ContentType="application/vnd.openxmlformats-officedocument.oleObject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embeddings/Microsoft_Equation8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embeddings/Microsoft_Equation4.bin" ContentType="application/vnd.openxmlformats-officedocument.oleObject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embeddings/Microsoft_Equation9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embeddings/Microsoft_Equation5.bin" ContentType="application/vnd.openxmlformats-officedocument.oleObject"/>
  <Override PartName="/ppt/notesSlides/notesSlide14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embeddings/Microsoft_Equation6.bin" ContentType="application/vnd.openxmlformats-officedocument.oleObject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7" r:id="rId3"/>
    <p:sldId id="288" r:id="rId4"/>
    <p:sldId id="257" r:id="rId5"/>
    <p:sldId id="276" r:id="rId6"/>
    <p:sldId id="277" r:id="rId7"/>
    <p:sldId id="258" r:id="rId8"/>
    <p:sldId id="259" r:id="rId9"/>
    <p:sldId id="262" r:id="rId10"/>
    <p:sldId id="260" r:id="rId11"/>
    <p:sldId id="261" r:id="rId12"/>
    <p:sldId id="263" r:id="rId13"/>
    <p:sldId id="279" r:id="rId14"/>
    <p:sldId id="280" r:id="rId15"/>
    <p:sldId id="282" r:id="rId16"/>
    <p:sldId id="264" r:id="rId17"/>
    <p:sldId id="265" r:id="rId18"/>
    <p:sldId id="266" r:id="rId19"/>
    <p:sldId id="274" r:id="rId20"/>
    <p:sldId id="267" r:id="rId21"/>
    <p:sldId id="271" r:id="rId22"/>
    <p:sldId id="283" r:id="rId23"/>
    <p:sldId id="284" r:id="rId24"/>
    <p:sldId id="268" r:id="rId25"/>
    <p:sldId id="286" r:id="rId26"/>
    <p:sldId id="285" r:id="rId27"/>
    <p:sldId id="289" r:id="rId28"/>
    <p:sldId id="269" r:id="rId29"/>
    <p:sldId id="275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3C969"/>
    <a:srgbClr val="CDF8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0389" autoAdjust="0"/>
  </p:normalViewPr>
  <p:slideViewPr>
    <p:cSldViewPr snapToGrid="0" snapToObjects="1">
      <p:cViewPr varScale="1">
        <p:scale>
          <a:sx n="87" d="100"/>
          <a:sy n="87" d="100"/>
        </p:scale>
        <p:origin x="-960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ict"/><Relationship Id="rId2" Type="http://schemas.openxmlformats.org/officeDocument/2006/relationships/image" Target="../media/image11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Relationship Id="rId2" Type="http://schemas.openxmlformats.org/officeDocument/2006/relationships/image" Target="../media/image13.pict"/><Relationship Id="rId3" Type="http://schemas.openxmlformats.org/officeDocument/2006/relationships/image" Target="../media/image14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7497B-1639-BF48-89A0-C1B2F6631E7E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BE997-FC00-864D-BE3F-369C1AA15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7F6C1-B28C-1441-8B2F-F0DA1262D64B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83EC8-D1DA-E343-B598-D47B73ADC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Demo: have</a:t>
            </a:r>
            <a:r>
              <a:rPr lang="en-US" baseline="0" dirty="0" smtClean="0"/>
              <a:t> someone walk along and a big clock. Call out equidistant time points (1 or 2 seconds) and have student memorize location within a frame shown by hand. Have them then draw the motion diagram. Have them then do the particle model. </a:t>
            </a:r>
            <a:endParaRPr lang="en-US" dirty="0" smtClean="0"/>
          </a:p>
          <a:p>
            <a:r>
              <a:rPr lang="en-US" dirty="0" smtClean="0"/>
              <a:t>Clicker: is person slowing down, going faster, walking</a:t>
            </a:r>
            <a:r>
              <a:rPr lang="en-US" baseline="0" dirty="0" smtClean="0"/>
              <a:t> with constant speed, cannot tell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3EC8-D1DA-E343-B598-D47B73ADC3C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Demo:</a:t>
            </a:r>
            <a:r>
              <a:rPr lang="en-US" baseline="0" dirty="0" smtClean="0"/>
              <a:t> let student walk slow to point. Wait, and then run fast back. Let them draw position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time graph ASSUME CONSTANT SPEED. </a:t>
            </a:r>
          </a:p>
          <a:p>
            <a:r>
              <a:rPr lang="en-US" baseline="0" dirty="0" smtClean="0"/>
              <a:t>Take time with large clock and write down time of arrival, time after wait and time of final </a:t>
            </a:r>
            <a:r>
              <a:rPr lang="en-US" baseline="0" dirty="0" err="1" smtClean="0"/>
              <a:t>arival</a:t>
            </a:r>
            <a:r>
              <a:rPr lang="en-US" baseline="0" dirty="0" smtClean="0"/>
              <a:t> and write down. Then let them sketch the </a:t>
            </a:r>
            <a:br>
              <a:rPr lang="en-US" baseline="0" dirty="0" smtClean="0"/>
            </a:br>
            <a:r>
              <a:rPr lang="en-US" baseline="0" dirty="0" smtClean="0"/>
              <a:t>Position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time diagram.  </a:t>
            </a:r>
          </a:p>
          <a:p>
            <a:r>
              <a:rPr lang="en-US" baseline="0" dirty="0" smtClean="0"/>
              <a:t>Then sketch on board and show how one gets average speed for first part – speed is slope !!! Same for last part</a:t>
            </a:r>
            <a:br>
              <a:rPr lang="en-US" baseline="0" dirty="0" smtClean="0"/>
            </a:br>
            <a:r>
              <a:rPr lang="en-US" baseline="0" dirty="0" smtClean="0"/>
              <a:t>Ask what average overall speed is? Clicker quiz</a:t>
            </a:r>
          </a:p>
          <a:p>
            <a:r>
              <a:rPr lang="en-US" baseline="0" dirty="0" smtClean="0"/>
              <a:t>Then show how to do it for continuous curve on slide: draw tangents at different point on board. </a:t>
            </a:r>
            <a:br>
              <a:rPr lang="en-US" baseline="0" dirty="0" smtClean="0"/>
            </a:br>
            <a:r>
              <a:rPr lang="en-US" baseline="0" dirty="0" smtClean="0"/>
              <a:t>Then do example on the slide NUMERICALLY: calculate slope</a:t>
            </a:r>
          </a:p>
          <a:p>
            <a:r>
              <a:rPr lang="en-US" baseline="0" dirty="0" smtClean="0"/>
              <a:t>Also show animation of tangent and say slope is positive, negative etc</a:t>
            </a:r>
          </a:p>
          <a:p>
            <a:r>
              <a:rPr lang="en-US" baseline="0" dirty="0" smtClean="0"/>
              <a:t> – then clicker quiz: is velocity &gt;0 =0 &lt;0 at B, C, D, 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3EC8-D1DA-E343-B598-D47B73ADC3C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students to draw </a:t>
            </a:r>
            <a:r>
              <a:rPr lang="en-US" dirty="0" err="1" smtClean="0"/>
              <a:t>velocity(t</a:t>
            </a:r>
            <a:r>
              <a:rPr lang="en-US" dirty="0" smtClean="0"/>
              <a:t>) diagram from </a:t>
            </a:r>
            <a:r>
              <a:rPr lang="en-US" dirty="0" err="1" smtClean="0"/>
              <a:t>X(t</a:t>
            </a:r>
            <a:r>
              <a:rPr lang="en-US" dirty="0" smtClean="0"/>
              <a:t>) diagram derived in class (above again)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3EC8-D1DA-E343-B598-D47B73ADC3C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 acceleration with an example: Race car from rest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3EC8-D1DA-E343-B598-D47B73ADC3C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</a:t>
            </a:r>
            <a:r>
              <a:rPr lang="en-US" baseline="0" dirty="0" smtClean="0"/>
              <a:t> back to race car example (now worked out acceleration) and ask:</a:t>
            </a:r>
          </a:p>
          <a:p>
            <a:r>
              <a:rPr lang="en-US" baseline="0" dirty="0" smtClean="0"/>
              <a:t>How far did the car go when it reaches a speed of 50 </a:t>
            </a:r>
            <a:r>
              <a:rPr lang="en-US" baseline="0" dirty="0" err="1" smtClean="0"/>
              <a:t>m/s</a:t>
            </a:r>
            <a:r>
              <a:rPr lang="en-US" baseline="0" dirty="0" smtClean="0"/>
              <a:t> </a:t>
            </a:r>
            <a:br>
              <a:rPr lang="en-US" baseline="0" dirty="0" smtClean="0"/>
            </a:br>
            <a:r>
              <a:rPr lang="en-US" baseline="0" dirty="0" smtClean="0"/>
              <a:t>work in detail through that example: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3EC8-D1DA-E343-B598-D47B73ADC3C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</a:t>
            </a:r>
            <a:r>
              <a:rPr lang="en-US" baseline="0" dirty="0" smtClean="0"/>
              <a:t> back to race car example (now worked out acceleration) and ask:</a:t>
            </a:r>
          </a:p>
          <a:p>
            <a:r>
              <a:rPr lang="en-US" baseline="0" dirty="0" smtClean="0"/>
              <a:t>How far did the car go when it reaches a speed of 50 </a:t>
            </a:r>
            <a:r>
              <a:rPr lang="en-US" baseline="0" dirty="0" err="1" smtClean="0"/>
              <a:t>m/s</a:t>
            </a:r>
            <a:r>
              <a:rPr lang="en-US" baseline="0" dirty="0" smtClean="0"/>
              <a:t> </a:t>
            </a:r>
            <a:br>
              <a:rPr lang="en-US" baseline="0" dirty="0" smtClean="0"/>
            </a:br>
            <a:r>
              <a:rPr lang="en-US" baseline="0" dirty="0" smtClean="0"/>
              <a:t>work in detail through that example: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3EC8-D1DA-E343-B598-D47B73ADC3C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DEMO:</a:t>
            </a:r>
            <a:r>
              <a:rPr lang="en-US" baseline="0" dirty="0" smtClean="0"/>
              <a:t> reaction sheet. Have 2 students in front of the class measure how far it falls. Question: what is the reaction time? </a:t>
            </a:r>
            <a:br>
              <a:rPr lang="en-US" baseline="0" dirty="0" smtClean="0"/>
            </a:br>
            <a:r>
              <a:rPr lang="en-US" baseline="0" dirty="0" smtClean="0"/>
              <a:t>Calculate. X-axis up, a=-</a:t>
            </a:r>
            <a:r>
              <a:rPr lang="en-US" baseline="0" dirty="0" err="1" smtClean="0"/>
              <a:t>g</a:t>
            </a:r>
            <a:r>
              <a:rPr lang="en-US" baseline="0" dirty="0" smtClean="0"/>
              <a:t> (changes velocity </a:t>
            </a:r>
            <a:r>
              <a:rPr lang="en-US" baseline="0" dirty="0" err="1" smtClean="0"/>
              <a:t>t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3EC8-D1DA-E343-B598-D47B73ADC3C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DEMO: need to describe position.</a:t>
            </a:r>
            <a:r>
              <a:rPr lang="en-US" baseline="0" dirty="0" smtClean="0"/>
              <a:t> Have student volunteers with meter markings in hand and repeat exercise. Could film a movie and replay movie and find position at each time. </a:t>
            </a:r>
          </a:p>
          <a:p>
            <a:r>
              <a:rPr lang="en-US" baseline="0" dirty="0" smtClean="0"/>
              <a:t>Draw diagram on overhead </a:t>
            </a:r>
            <a:endParaRPr lang="en-US" dirty="0" smtClean="0"/>
          </a:p>
          <a:p>
            <a:r>
              <a:rPr lang="en-US" dirty="0" smtClean="0"/>
              <a:t>Then show this slide: CLICKER What is position of the person at 2s? 3m, 3.25m 3.5m 3.75m 4m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3EC8-D1DA-E343-B598-D47B73ADC3C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</a:t>
            </a:r>
            <a:r>
              <a:rPr lang="en-US" baseline="0" dirty="0" smtClean="0"/>
              <a:t> use our example to do a position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time graph</a:t>
            </a:r>
          </a:p>
          <a:p>
            <a:r>
              <a:rPr lang="en-US" baseline="0" dirty="0" smtClean="0"/>
              <a:t>Write down table with position and time data</a:t>
            </a:r>
          </a:p>
          <a:p>
            <a:r>
              <a:rPr lang="en-US" baseline="0" dirty="0" smtClean="0"/>
              <a:t>I would not spend much time on it at this point and just let it settle in. Do this extensively once velocity is defined.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3EC8-D1DA-E343-B598-D47B73ADC3C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Go back to position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time data. </a:t>
            </a:r>
            <a:r>
              <a:rPr lang="en-US" dirty="0" smtClean="0"/>
              <a:t>Then define</a:t>
            </a:r>
            <a:r>
              <a:rPr lang="en-US" baseline="0" dirty="0" smtClean="0"/>
              <a:t> displacement as change in position and calculate it for one part  of the motion.</a:t>
            </a:r>
            <a:endParaRPr lang="en-US" dirty="0" smtClean="0"/>
          </a:p>
          <a:p>
            <a:r>
              <a:rPr lang="en-US" dirty="0" smtClean="0"/>
              <a:t>Only once</a:t>
            </a:r>
            <a:r>
              <a:rPr lang="en-US" baseline="0" dirty="0" smtClean="0"/>
              <a:t> an example is calculated show this slide.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3EC8-D1DA-E343-B598-D47B73ADC3C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quiz do this STEP</a:t>
            </a:r>
            <a:r>
              <a:rPr lang="en-US" baseline="0" dirty="0" smtClean="0"/>
              <a:t> BY STEP: drawing, what is given, etc etc (SKETCH on notes)</a:t>
            </a:r>
            <a:br>
              <a:rPr lang="en-US" baseline="0" dirty="0" smtClean="0"/>
            </a:br>
            <a:endParaRPr lang="en-US" dirty="0" smtClean="0"/>
          </a:p>
          <a:p>
            <a:r>
              <a:rPr lang="en-US" dirty="0" smtClean="0"/>
              <a:t>Could do a few more if this turns out to be difficult. </a:t>
            </a:r>
            <a:br>
              <a:rPr lang="en-US" dirty="0" smtClean="0"/>
            </a:br>
            <a:r>
              <a:rPr lang="en-US" dirty="0" smtClean="0"/>
              <a:t>Do</a:t>
            </a:r>
            <a:r>
              <a:rPr lang="en-US" baseline="0" dirty="0" smtClean="0"/>
              <a:t> one in forward on the negative, one without any displacement 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THEN CALCULATE MARIAS VELOCITY : Moved -50m in 10s so her average velocity between </a:t>
            </a:r>
            <a:r>
              <a:rPr lang="en-US" baseline="0" dirty="0" err="1" smtClean="0"/>
              <a:t>t</a:t>
            </a:r>
            <a:r>
              <a:rPr lang="en-US" baseline="0" dirty="0" smtClean="0"/>
              <a:t>=0 and </a:t>
            </a:r>
            <a:r>
              <a:rPr lang="en-US" baseline="0" dirty="0" err="1" smtClean="0"/>
              <a:t>t</a:t>
            </a:r>
            <a:r>
              <a:rPr lang="en-US" baseline="0" dirty="0" smtClean="0"/>
              <a:t>=10s is -50m/10s = -5 </a:t>
            </a:r>
            <a:r>
              <a:rPr lang="en-US" baseline="0" dirty="0" err="1" smtClean="0"/>
              <a:t>m/s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convert in miles/</a:t>
            </a:r>
            <a:r>
              <a:rPr lang="en-US" baseline="0" dirty="0" err="1" smtClean="0"/>
              <a:t>h</a:t>
            </a:r>
            <a:r>
              <a:rPr lang="en-US" baseline="0" dirty="0" smtClean="0"/>
              <a:t>. 1 mile = 1609 </a:t>
            </a:r>
            <a:r>
              <a:rPr lang="en-US" baseline="0" dirty="0" err="1" smtClean="0"/>
              <a:t>m</a:t>
            </a:r>
            <a:r>
              <a:rPr lang="en-US" baseline="0" dirty="0" smtClean="0"/>
              <a:t>, 1h = 3600 </a:t>
            </a:r>
            <a:r>
              <a:rPr lang="en-US" baseline="0" dirty="0" err="1" smtClean="0"/>
              <a:t>s</a:t>
            </a:r>
            <a:r>
              <a:rPr lang="en-US" baseline="0" dirty="0" smtClean="0"/>
              <a:t>, so  </a:t>
            </a:r>
            <a:r>
              <a:rPr lang="en-US" baseline="0" dirty="0" err="1" smtClean="0"/>
              <a:t>m</a:t>
            </a:r>
            <a:r>
              <a:rPr lang="en-US" baseline="0" dirty="0" smtClean="0"/>
              <a:t> = (1 mile)/1609 and </a:t>
            </a:r>
            <a:r>
              <a:rPr lang="en-US" baseline="0" dirty="0" err="1" smtClean="0"/>
              <a:t>s</a:t>
            </a:r>
            <a:r>
              <a:rPr lang="en-US" baseline="0" dirty="0" smtClean="0"/>
              <a:t>=(1h)/3600    -5 </a:t>
            </a:r>
            <a:r>
              <a:rPr lang="en-US" baseline="0" dirty="0" err="1" smtClean="0"/>
              <a:t>m/s</a:t>
            </a:r>
            <a:r>
              <a:rPr lang="en-US" baseline="0" dirty="0" smtClean="0"/>
              <a:t>=-5 (3600/1609)=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3EC8-D1DA-E343-B598-D47B73ADC3C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an example in class: </a:t>
            </a:r>
            <a:br>
              <a:rPr lang="en-US" dirty="0" smtClean="0"/>
            </a:br>
            <a:r>
              <a:rPr lang="en-US" dirty="0" smtClean="0"/>
              <a:t>the soccer player from the book: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3EC8-D1DA-E343-B598-D47B73ADC3C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quiz do this STEP</a:t>
            </a:r>
            <a:r>
              <a:rPr lang="en-US" baseline="0" dirty="0" smtClean="0"/>
              <a:t> BY STEP: drawing, what is given, etc etc (SKETCH on notes)</a:t>
            </a:r>
            <a:br>
              <a:rPr lang="en-US" baseline="0" dirty="0" smtClean="0"/>
            </a:br>
            <a:endParaRPr lang="en-US" dirty="0" smtClean="0"/>
          </a:p>
          <a:p>
            <a:r>
              <a:rPr lang="en-US" dirty="0" smtClean="0"/>
              <a:t>Could do a few more if this turns out to be difficult. </a:t>
            </a:r>
            <a:br>
              <a:rPr lang="en-US" dirty="0" smtClean="0"/>
            </a:br>
            <a:r>
              <a:rPr lang="en-US" dirty="0" smtClean="0"/>
              <a:t>Do</a:t>
            </a:r>
            <a:r>
              <a:rPr lang="en-US" baseline="0" dirty="0" smtClean="0"/>
              <a:t> one in forward on the negative, one without any displacement 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THEN CALCULATE MARIAS VELOCITY : Moved -50m in 10s so her average velocity between </a:t>
            </a:r>
            <a:r>
              <a:rPr lang="en-US" baseline="0" dirty="0" err="1" smtClean="0"/>
              <a:t>t</a:t>
            </a:r>
            <a:r>
              <a:rPr lang="en-US" baseline="0" dirty="0" smtClean="0"/>
              <a:t>=0 and </a:t>
            </a:r>
            <a:r>
              <a:rPr lang="en-US" baseline="0" dirty="0" err="1" smtClean="0"/>
              <a:t>t</a:t>
            </a:r>
            <a:r>
              <a:rPr lang="en-US" baseline="0" dirty="0" smtClean="0"/>
              <a:t>=10s is -50m/10s = -5 </a:t>
            </a:r>
            <a:r>
              <a:rPr lang="en-US" baseline="0" dirty="0" err="1" smtClean="0"/>
              <a:t>m/s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convert in miles/</a:t>
            </a:r>
            <a:r>
              <a:rPr lang="en-US" baseline="0" dirty="0" err="1" smtClean="0"/>
              <a:t>h</a:t>
            </a:r>
            <a:r>
              <a:rPr lang="en-US" baseline="0" dirty="0" smtClean="0"/>
              <a:t>. 1 mile = 1609 </a:t>
            </a:r>
            <a:r>
              <a:rPr lang="en-US" baseline="0" dirty="0" err="1" smtClean="0"/>
              <a:t>m</a:t>
            </a:r>
            <a:r>
              <a:rPr lang="en-US" baseline="0" dirty="0" smtClean="0"/>
              <a:t>, 1h = 3600 </a:t>
            </a:r>
            <a:r>
              <a:rPr lang="en-US" baseline="0" dirty="0" err="1" smtClean="0"/>
              <a:t>s</a:t>
            </a:r>
            <a:r>
              <a:rPr lang="en-US" baseline="0" dirty="0" smtClean="0"/>
              <a:t>, so  </a:t>
            </a:r>
            <a:r>
              <a:rPr lang="en-US" baseline="0" dirty="0" err="1" smtClean="0"/>
              <a:t>m</a:t>
            </a:r>
            <a:r>
              <a:rPr lang="en-US" baseline="0" dirty="0" smtClean="0"/>
              <a:t> = (1 mile)/1609 and </a:t>
            </a:r>
            <a:r>
              <a:rPr lang="en-US" baseline="0" dirty="0" err="1" smtClean="0"/>
              <a:t>s</a:t>
            </a:r>
            <a:r>
              <a:rPr lang="en-US" baseline="0" dirty="0" smtClean="0"/>
              <a:t>=(1h)/3600    -5 </a:t>
            </a:r>
            <a:r>
              <a:rPr lang="en-US" baseline="0" dirty="0" err="1" smtClean="0"/>
              <a:t>m/s</a:t>
            </a:r>
            <a:r>
              <a:rPr lang="en-US" baseline="0" dirty="0" smtClean="0"/>
              <a:t>=-5 (3600/1609)=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3EC8-D1DA-E343-B598-D47B73ADC3C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quiz do this STEP</a:t>
            </a:r>
            <a:r>
              <a:rPr lang="en-US" baseline="0" dirty="0" smtClean="0"/>
              <a:t> BY STEP: drawing, what is given, etc etc (SKETCH on notes)</a:t>
            </a:r>
            <a:br>
              <a:rPr lang="en-US" baseline="0" dirty="0" smtClean="0"/>
            </a:br>
            <a:endParaRPr lang="en-US" dirty="0" smtClean="0"/>
          </a:p>
          <a:p>
            <a:r>
              <a:rPr lang="en-US" dirty="0" smtClean="0"/>
              <a:t>Could do a few more if this turns out to be difficult. </a:t>
            </a:r>
            <a:br>
              <a:rPr lang="en-US" dirty="0" smtClean="0"/>
            </a:br>
            <a:r>
              <a:rPr lang="en-US" dirty="0" smtClean="0"/>
              <a:t>Do</a:t>
            </a:r>
            <a:r>
              <a:rPr lang="en-US" baseline="0" dirty="0" smtClean="0"/>
              <a:t> one in forward on the negative, one without any displacement 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THEN CALCULATE MARIAS VELOCITY : Moved -50m in 10s so her average velocity between </a:t>
            </a:r>
            <a:r>
              <a:rPr lang="en-US" baseline="0" dirty="0" err="1" smtClean="0"/>
              <a:t>t</a:t>
            </a:r>
            <a:r>
              <a:rPr lang="en-US" baseline="0" dirty="0" smtClean="0"/>
              <a:t>=0 and </a:t>
            </a:r>
            <a:r>
              <a:rPr lang="en-US" baseline="0" dirty="0" err="1" smtClean="0"/>
              <a:t>t</a:t>
            </a:r>
            <a:r>
              <a:rPr lang="en-US" baseline="0" dirty="0" smtClean="0"/>
              <a:t>=10s is -50m/10s = -5 </a:t>
            </a:r>
            <a:r>
              <a:rPr lang="en-US" baseline="0" dirty="0" err="1" smtClean="0"/>
              <a:t>m/s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convert in miles/</a:t>
            </a:r>
            <a:r>
              <a:rPr lang="en-US" baseline="0" dirty="0" err="1" smtClean="0"/>
              <a:t>h</a:t>
            </a:r>
            <a:r>
              <a:rPr lang="en-US" baseline="0" dirty="0" smtClean="0"/>
              <a:t>. 1 mile = 1609 </a:t>
            </a:r>
            <a:r>
              <a:rPr lang="en-US" baseline="0" dirty="0" err="1" smtClean="0"/>
              <a:t>m</a:t>
            </a:r>
            <a:r>
              <a:rPr lang="en-US" baseline="0" dirty="0" smtClean="0"/>
              <a:t>, 1h = 3600 </a:t>
            </a:r>
            <a:r>
              <a:rPr lang="en-US" baseline="0" dirty="0" err="1" smtClean="0"/>
              <a:t>s</a:t>
            </a:r>
            <a:r>
              <a:rPr lang="en-US" baseline="0" dirty="0" smtClean="0"/>
              <a:t>, so  </a:t>
            </a:r>
            <a:r>
              <a:rPr lang="en-US" baseline="0" dirty="0" err="1" smtClean="0"/>
              <a:t>m</a:t>
            </a:r>
            <a:r>
              <a:rPr lang="en-US" baseline="0" dirty="0" smtClean="0"/>
              <a:t> = (1 mile)/1609 and </a:t>
            </a:r>
            <a:r>
              <a:rPr lang="en-US" baseline="0" dirty="0" err="1" smtClean="0"/>
              <a:t>s</a:t>
            </a:r>
            <a:r>
              <a:rPr lang="en-US" baseline="0" dirty="0" smtClean="0"/>
              <a:t>=(1h)/3600    -5 </a:t>
            </a:r>
            <a:r>
              <a:rPr lang="en-US" baseline="0" dirty="0" err="1" smtClean="0"/>
              <a:t>m/s</a:t>
            </a:r>
            <a:r>
              <a:rPr lang="en-US" baseline="0" dirty="0" smtClean="0"/>
              <a:t>=-5 (3600/1609)=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3EC8-D1DA-E343-B598-D47B73ADC3C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quiz do this STEP</a:t>
            </a:r>
            <a:r>
              <a:rPr lang="en-US" baseline="0" dirty="0" smtClean="0"/>
              <a:t> BY STEP: drawing, what is given, etc etc (SKETCH on notes)</a:t>
            </a:r>
            <a:br>
              <a:rPr lang="en-US" baseline="0" dirty="0" smtClean="0"/>
            </a:br>
            <a:endParaRPr lang="en-US" dirty="0" smtClean="0"/>
          </a:p>
          <a:p>
            <a:r>
              <a:rPr lang="en-US" dirty="0" smtClean="0"/>
              <a:t>Could do a few more if this turns out to be difficult. </a:t>
            </a:r>
            <a:br>
              <a:rPr lang="en-US" dirty="0" smtClean="0"/>
            </a:br>
            <a:r>
              <a:rPr lang="en-US" dirty="0" smtClean="0"/>
              <a:t>Do</a:t>
            </a:r>
            <a:r>
              <a:rPr lang="en-US" baseline="0" dirty="0" smtClean="0"/>
              <a:t> one in forward on the negative, one without any displacement 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THEN CALCULATE MARIAS VELOCITY : Moved -50m in 10s so her average velocity between </a:t>
            </a:r>
            <a:r>
              <a:rPr lang="en-US" baseline="0" dirty="0" err="1" smtClean="0"/>
              <a:t>t</a:t>
            </a:r>
            <a:r>
              <a:rPr lang="en-US" baseline="0" dirty="0" smtClean="0"/>
              <a:t>=0 and </a:t>
            </a:r>
            <a:r>
              <a:rPr lang="en-US" baseline="0" dirty="0" err="1" smtClean="0"/>
              <a:t>t</a:t>
            </a:r>
            <a:r>
              <a:rPr lang="en-US" baseline="0" dirty="0" smtClean="0"/>
              <a:t>=10s is -50m/10s = -5 </a:t>
            </a:r>
            <a:r>
              <a:rPr lang="en-US" baseline="0" dirty="0" err="1" smtClean="0"/>
              <a:t>m/s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convert in miles/</a:t>
            </a:r>
            <a:r>
              <a:rPr lang="en-US" baseline="0" dirty="0" err="1" smtClean="0"/>
              <a:t>h</a:t>
            </a:r>
            <a:r>
              <a:rPr lang="en-US" baseline="0" dirty="0" smtClean="0"/>
              <a:t>. 1 mile = 1609 </a:t>
            </a:r>
            <a:r>
              <a:rPr lang="en-US" baseline="0" dirty="0" err="1" smtClean="0"/>
              <a:t>m</a:t>
            </a:r>
            <a:r>
              <a:rPr lang="en-US" baseline="0" dirty="0" smtClean="0"/>
              <a:t>, 1h = 3600 </a:t>
            </a:r>
            <a:r>
              <a:rPr lang="en-US" baseline="0" dirty="0" err="1" smtClean="0"/>
              <a:t>s</a:t>
            </a:r>
            <a:r>
              <a:rPr lang="en-US" baseline="0" dirty="0" smtClean="0"/>
              <a:t>, so  </a:t>
            </a:r>
            <a:r>
              <a:rPr lang="en-US" baseline="0" dirty="0" err="1" smtClean="0"/>
              <a:t>m</a:t>
            </a:r>
            <a:r>
              <a:rPr lang="en-US" baseline="0" dirty="0" smtClean="0"/>
              <a:t> = (1 mile)/1609 and </a:t>
            </a:r>
            <a:r>
              <a:rPr lang="en-US" baseline="0" dirty="0" err="1" smtClean="0"/>
              <a:t>s</a:t>
            </a:r>
            <a:r>
              <a:rPr lang="en-US" baseline="0" dirty="0" smtClean="0"/>
              <a:t>=(1h)/3600    -5 </a:t>
            </a:r>
            <a:r>
              <a:rPr lang="en-US" baseline="0" dirty="0" err="1" smtClean="0"/>
              <a:t>m/s</a:t>
            </a:r>
            <a:r>
              <a:rPr lang="en-US" baseline="0" dirty="0" smtClean="0"/>
              <a:t>=-5 (3600/1609)=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3EC8-D1DA-E343-B598-D47B73ADC3C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B49E-A591-3E40-B171-2A93BDDD6BA3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9B88-8FA3-4E4B-828B-B60970CAD69F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D5D2-1882-1C44-AE3B-D00A8E79B61B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BB99-E4EF-8645-8107-33BEAE292F0A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BB08-BE77-E441-B47E-A67814F77BA1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7625-66D2-324C-8DF1-33923155E60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0CD2-7400-0C43-A115-067AF5B1266A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9CF8-F92F-1848-A3D1-ED02ECD9F8D4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B2F0C-E4C1-FF4B-9D1E-13590B60F615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2858-A444-AB4D-BBC0-65D341213C9E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26163"/>
            <a:ext cx="9144000" cy="731837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392" y="119738"/>
            <a:ext cx="7736196" cy="80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392" y="125465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000000"/>
                </a:solidFill>
              </a:defRPr>
            </a:lvl1pPr>
          </a:lstStyle>
          <a:p>
            <a:fld id="{830C9559-EA64-6644-8B86-977D907C6733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Physics 231 Spring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00000"/>
                </a:solidFill>
              </a:defRPr>
            </a:lvl1pPr>
          </a:lstStyle>
          <a:p>
            <a:fld id="{EECA3DC1-351E-8B41-BEA0-71EB85EF369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121184" y="73268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1368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368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368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368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368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6.png"/><Relationship Id="rId5" Type="http://schemas.openxmlformats.org/officeDocument/2006/relationships/oleObject" Target="../embeddings/Microsoft_Equation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Microsoft_Equation3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Microsoft_Equation4.bin"/><Relationship Id="rId5" Type="http://schemas.openxmlformats.org/officeDocument/2006/relationships/oleObject" Target="../embeddings/Microsoft_Equation5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Microsoft_Equation6.bin"/><Relationship Id="rId5" Type="http://schemas.openxmlformats.org/officeDocument/2006/relationships/oleObject" Target="../embeddings/Microsoft_Equation7.bin"/><Relationship Id="rId6" Type="http://schemas.openxmlformats.org/officeDocument/2006/relationships/oleObject" Target="../embeddings/Microsoft_Equation8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9.bin"/><Relationship Id="rId4" Type="http://schemas.openxmlformats.org/officeDocument/2006/relationships/image" Target="../media/image16.jpe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Physics 231</a:t>
            </a:r>
            <a:endParaRPr lang="en-US" dirty="0"/>
          </a:p>
        </p:txBody>
      </p:sp>
      <p:sp>
        <p:nvSpPr>
          <p:cNvPr id="32" name="Subtitle 3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 1: 1D Motion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Displacement is a change in position</a:t>
            </a:r>
          </a:p>
          <a:p>
            <a:r>
              <a:rPr lang="en-US" dirty="0" smtClean="0"/>
              <a:t>Suppose there is an initial position at an earlier time x</a:t>
            </a:r>
            <a:r>
              <a:rPr lang="en-US" baseline="-25000" dirty="0" smtClean="0"/>
              <a:t>i</a:t>
            </a:r>
            <a:r>
              <a:rPr lang="en-US" dirty="0" smtClean="0"/>
              <a:t> and a final position at a later time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f</a:t>
            </a:r>
            <a:endParaRPr lang="en-US" baseline="-25000" dirty="0" smtClean="0"/>
          </a:p>
          <a:p>
            <a:r>
              <a:rPr lang="en-US" dirty="0" smtClean="0"/>
              <a:t>The displacement 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/>
              <a:t>x</a:t>
            </a:r>
            <a:r>
              <a:rPr lang="en-US" dirty="0" smtClean="0"/>
              <a:t> for this particular part of the motion is: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		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f</a:t>
            </a:r>
            <a:r>
              <a:rPr lang="en-US" dirty="0" smtClean="0"/>
              <a:t> – x</a:t>
            </a:r>
            <a:r>
              <a:rPr lang="en-US" baseline="-25000" dirty="0" smtClean="0"/>
              <a:t>i</a:t>
            </a:r>
          </a:p>
          <a:p>
            <a:r>
              <a:rPr lang="en-US" dirty="0" smtClean="0"/>
              <a:t>Note this can be positive or negative (it has a </a:t>
            </a:r>
            <a:r>
              <a:rPr lang="en-US" b="1" dirty="0" smtClean="0"/>
              <a:t>direction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the change is towards a larger number (positive direction of the axis)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f</a:t>
            </a:r>
            <a:r>
              <a:rPr lang="en-US" baseline="-25000" dirty="0" smtClean="0"/>
              <a:t> </a:t>
            </a:r>
            <a:r>
              <a:rPr lang="en-US" dirty="0" smtClean="0"/>
              <a:t>is larger than x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/>
              <a:t>x</a:t>
            </a:r>
            <a:r>
              <a:rPr lang="en-US" dirty="0" smtClean="0"/>
              <a:t> will be positive. </a:t>
            </a:r>
          </a:p>
          <a:p>
            <a:pPr lvl="1"/>
            <a:r>
              <a:rPr lang="en-US" dirty="0" smtClean="0"/>
              <a:t>If the change is towards a smaller number (negative direction of the axis)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f</a:t>
            </a:r>
            <a:r>
              <a:rPr lang="en-US" dirty="0" smtClean="0"/>
              <a:t> is smaller than x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/>
              <a:t>x</a:t>
            </a:r>
            <a:r>
              <a:rPr lang="en-US" dirty="0" smtClean="0"/>
              <a:t> will be negative</a:t>
            </a:r>
          </a:p>
          <a:p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/>
              <a:t>x</a:t>
            </a:r>
            <a:r>
              <a:rPr lang="en-US" dirty="0" smtClean="0"/>
              <a:t> is ONE symbol, just like </a:t>
            </a:r>
            <a:r>
              <a:rPr lang="en-US" dirty="0" err="1" smtClean="0"/>
              <a:t>x</a:t>
            </a:r>
            <a:r>
              <a:rPr lang="en-US" dirty="0" smtClean="0"/>
              <a:t> or </a:t>
            </a:r>
            <a:r>
              <a:rPr lang="en-US" dirty="0" err="1" smtClean="0"/>
              <a:t>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Maria stands at position </a:t>
            </a:r>
            <a:r>
              <a:rPr lang="en-US" dirty="0" err="1" smtClean="0"/>
              <a:t>x</a:t>
            </a:r>
            <a:r>
              <a:rPr lang="en-US" dirty="0" smtClean="0"/>
              <a:t>=30 </a:t>
            </a:r>
            <a:r>
              <a:rPr lang="en-US" dirty="0" err="1" smtClean="0"/>
              <a:t>m</a:t>
            </a:r>
            <a:r>
              <a:rPr lang="en-US" dirty="0" smtClean="0"/>
              <a:t>. 10 </a:t>
            </a:r>
            <a:r>
              <a:rPr lang="en-US" dirty="0" err="1" smtClean="0"/>
              <a:t>s</a:t>
            </a:r>
            <a:r>
              <a:rPr lang="en-US" dirty="0" smtClean="0"/>
              <a:t> later she is located at position </a:t>
            </a:r>
            <a:r>
              <a:rPr lang="en-US" dirty="0" err="1" smtClean="0"/>
              <a:t>x</a:t>
            </a:r>
            <a:r>
              <a:rPr lang="en-US" dirty="0" smtClean="0"/>
              <a:t>= -20 </a:t>
            </a:r>
            <a:r>
              <a:rPr lang="en-US" dirty="0" err="1" smtClean="0"/>
              <a:t>m</a:t>
            </a:r>
            <a:r>
              <a:rPr lang="en-US" dirty="0" smtClean="0"/>
              <a:t>. What was her displacement?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A: 50 </a:t>
            </a:r>
            <a:r>
              <a:rPr lang="en-US" dirty="0" err="1" smtClean="0"/>
              <a:t>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B: 20 </a:t>
            </a:r>
            <a:r>
              <a:rPr lang="en-US" dirty="0" err="1" smtClean="0"/>
              <a:t>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C: 0 </a:t>
            </a:r>
            <a:r>
              <a:rPr lang="en-US" dirty="0" err="1" smtClean="0"/>
              <a:t>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D: -20 </a:t>
            </a:r>
            <a:r>
              <a:rPr lang="en-US" dirty="0" err="1" smtClean="0"/>
              <a:t>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E: -50 </a:t>
            </a:r>
            <a:r>
              <a:rPr lang="en-US" dirty="0" err="1" smtClean="0"/>
              <a:t>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5109055"/>
            <a:ext cx="3454777" cy="67156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392" y="1064870"/>
            <a:ext cx="8229600" cy="529147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Velocity is rate of change of position.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average</a:t>
            </a:r>
            <a:r>
              <a:rPr lang="en-US" dirty="0" smtClean="0"/>
              <a:t> velocity for a specific part of an object’s motion beginning at time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 (initial time) ending at a later time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f</a:t>
            </a:r>
            <a:r>
              <a:rPr lang="en-US" dirty="0" smtClean="0"/>
              <a:t> (final time) is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Unit: </a:t>
            </a:r>
            <a:r>
              <a:rPr lang="en-US" dirty="0" err="1" smtClean="0"/>
              <a:t>m/s</a:t>
            </a:r>
            <a:r>
              <a:rPr lang="en-US" dirty="0" smtClean="0"/>
              <a:t> (others: km/h, miles/</a:t>
            </a:r>
            <a:r>
              <a:rPr lang="en-US" dirty="0" err="1" smtClean="0"/>
              <a:t>h</a:t>
            </a:r>
            <a:r>
              <a:rPr lang="en-US" dirty="0" smtClean="0"/>
              <a:t>, ….)</a:t>
            </a:r>
          </a:p>
          <a:p>
            <a:r>
              <a:rPr lang="en-US" dirty="0" smtClean="0"/>
              <a:t>Velocity has a sign and therefore a direction: </a:t>
            </a:r>
            <a:br>
              <a:rPr lang="en-US" dirty="0" smtClean="0"/>
            </a:br>
            <a:r>
              <a:rPr lang="en-US" dirty="0" smtClean="0"/>
              <a:t>its the sign of 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/>
              <a:t>x</a:t>
            </a:r>
            <a:r>
              <a:rPr lang="en-US" dirty="0" smtClean="0"/>
              <a:t> (because 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/>
              <a:t>t</a:t>
            </a:r>
            <a:r>
              <a:rPr lang="en-US" dirty="0" smtClean="0"/>
              <a:t> is always positive)</a:t>
            </a:r>
          </a:p>
          <a:p>
            <a:pPr lvl="1"/>
            <a:r>
              <a:rPr lang="en-US" dirty="0" smtClean="0"/>
              <a:t>Motion towards positive x-axis: positive velocity</a:t>
            </a:r>
          </a:p>
          <a:p>
            <a:pPr lvl="1"/>
            <a:r>
              <a:rPr lang="en-US" dirty="0" smtClean="0"/>
              <a:t>Motion towards negative x-axis: negative velocity</a:t>
            </a:r>
          </a:p>
          <a:p>
            <a:pPr lvl="1"/>
            <a:r>
              <a:rPr lang="en-US" dirty="0" smtClean="0"/>
              <a:t>Magnitude of velocity |</a:t>
            </a:r>
            <a:r>
              <a:rPr lang="en-US" dirty="0" err="1" smtClean="0"/>
              <a:t>v</a:t>
            </a:r>
            <a:r>
              <a:rPr lang="en-US" dirty="0" smtClean="0"/>
              <a:t>| is also called “speed”. </a:t>
            </a:r>
            <a:br>
              <a:rPr lang="en-US" dirty="0" smtClean="0"/>
            </a:br>
            <a:endParaRPr lang="en-US" dirty="0" smtClean="0"/>
          </a:p>
          <a:p>
            <a:pPr lv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856339" y="2058864"/>
          <a:ext cx="1193194" cy="928040"/>
        </p:xfrm>
        <a:graphic>
          <a:graphicData uri="http://schemas.openxmlformats.org/presentationml/2006/ole">
            <p:oleObj spid="_x0000_s47106" name="Equation" r:id="rId4" imgW="457200" imgH="3556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19193" y="2190254"/>
            <a:ext cx="1583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Displacement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17378" y="2536716"/>
            <a:ext cx="149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interval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0531" y="2358542"/>
            <a:ext cx="2047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Velocity=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rot="10800000">
            <a:off x="2590428" y="2559586"/>
            <a:ext cx="142425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71271" y="2350353"/>
            <a:ext cx="1890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with symbols: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524670" y="2288915"/>
            <a:ext cx="14602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With </a:t>
            </a:r>
            <a:r>
              <a:rPr lang="en-US" sz="2000" dirty="0" err="1" smtClean="0">
                <a:latin typeface="Symbol" charset="2"/>
                <a:cs typeface="Symbol" charset="2"/>
              </a:rPr>
              <a:t>D</a:t>
            </a:r>
            <a:r>
              <a:rPr lang="en-US" sz="2000" dirty="0" err="1" smtClean="0"/>
              <a:t>t</a:t>
            </a:r>
            <a:r>
              <a:rPr lang="en-US" sz="2000" dirty="0" smtClean="0"/>
              <a:t>=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f</a:t>
            </a:r>
            <a:r>
              <a:rPr lang="en-US" sz="2000" dirty="0" err="1" smtClean="0"/>
              <a:t>-t</a:t>
            </a:r>
            <a:r>
              <a:rPr lang="en-US" sz="2000" baseline="-25000" dirty="0" err="1" smtClean="0"/>
              <a:t>i</a:t>
            </a:r>
            <a:endParaRPr lang="en-US" sz="20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2671593" y="5258284"/>
            <a:ext cx="2019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Distance travelled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69778" y="5604746"/>
            <a:ext cx="149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interval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82931" y="5426572"/>
            <a:ext cx="1983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Speed =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10800000">
            <a:off x="2742829" y="5627617"/>
            <a:ext cx="1948142" cy="1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Maria stands at position </a:t>
            </a:r>
            <a:r>
              <a:rPr lang="en-US" dirty="0" err="1" smtClean="0"/>
              <a:t>x</a:t>
            </a:r>
            <a:r>
              <a:rPr lang="en-US" dirty="0" smtClean="0"/>
              <a:t>=30 </a:t>
            </a:r>
            <a:r>
              <a:rPr lang="en-US" dirty="0" err="1" smtClean="0"/>
              <a:t>m</a:t>
            </a:r>
            <a:r>
              <a:rPr lang="en-US" dirty="0" smtClean="0"/>
              <a:t>. 10 </a:t>
            </a:r>
            <a:r>
              <a:rPr lang="en-US" dirty="0" err="1" smtClean="0"/>
              <a:t>s</a:t>
            </a:r>
            <a:r>
              <a:rPr lang="en-US" dirty="0" smtClean="0"/>
              <a:t> later she is located at position </a:t>
            </a:r>
            <a:r>
              <a:rPr lang="en-US" dirty="0" err="1" smtClean="0"/>
              <a:t>x</a:t>
            </a:r>
            <a:r>
              <a:rPr lang="en-US" dirty="0" smtClean="0"/>
              <a:t>= 10 </a:t>
            </a:r>
            <a:r>
              <a:rPr lang="en-US" dirty="0" err="1" smtClean="0"/>
              <a:t>m</a:t>
            </a:r>
            <a:r>
              <a:rPr lang="en-US" dirty="0" smtClean="0"/>
              <a:t>. What was her average velocity?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A: 2 </a:t>
            </a:r>
            <a:r>
              <a:rPr lang="en-US" dirty="0" err="1" smtClean="0"/>
              <a:t>m/s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B: 3 </a:t>
            </a:r>
            <a:r>
              <a:rPr lang="en-US" dirty="0" err="1" smtClean="0"/>
              <a:t>m/s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C: 0 </a:t>
            </a:r>
            <a:r>
              <a:rPr lang="en-US" dirty="0" err="1" smtClean="0"/>
              <a:t>m/s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D: -3 </a:t>
            </a:r>
            <a:r>
              <a:rPr lang="en-US" dirty="0" err="1" smtClean="0"/>
              <a:t>m/s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E: -2 </a:t>
            </a:r>
            <a:r>
              <a:rPr lang="en-US" dirty="0" err="1" smtClean="0"/>
              <a:t>m/s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5109055"/>
            <a:ext cx="3454777" cy="67156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Maria stands at position </a:t>
            </a:r>
            <a:r>
              <a:rPr lang="en-US" dirty="0" err="1" smtClean="0"/>
              <a:t>x</a:t>
            </a:r>
            <a:r>
              <a:rPr lang="en-US" dirty="0" smtClean="0"/>
              <a:t>=30 </a:t>
            </a:r>
            <a:r>
              <a:rPr lang="en-US" dirty="0" err="1" smtClean="0"/>
              <a:t>m</a:t>
            </a:r>
            <a:r>
              <a:rPr lang="en-US" dirty="0" smtClean="0"/>
              <a:t>. In 10s she walks to </a:t>
            </a:r>
            <a:r>
              <a:rPr lang="en-US" dirty="0" err="1" smtClean="0"/>
              <a:t>x</a:t>
            </a:r>
            <a:r>
              <a:rPr lang="en-US" dirty="0" smtClean="0"/>
              <a:t>=50 </a:t>
            </a:r>
            <a:r>
              <a:rPr lang="en-US" dirty="0" err="1" smtClean="0"/>
              <a:t>m</a:t>
            </a:r>
            <a:r>
              <a:rPr lang="en-US" dirty="0" smtClean="0"/>
              <a:t>. In 20 </a:t>
            </a:r>
            <a:r>
              <a:rPr lang="en-US" dirty="0" err="1" smtClean="0"/>
              <a:t>s</a:t>
            </a:r>
            <a:r>
              <a:rPr lang="en-US" dirty="0" smtClean="0"/>
              <a:t> she then walks back to </a:t>
            </a:r>
            <a:r>
              <a:rPr lang="en-US" dirty="0" err="1" smtClean="0"/>
              <a:t>x</a:t>
            </a:r>
            <a:r>
              <a:rPr lang="en-US" dirty="0" smtClean="0"/>
              <a:t>=30 </a:t>
            </a:r>
            <a:r>
              <a:rPr lang="en-US" dirty="0" err="1" smtClean="0"/>
              <a:t>m</a:t>
            </a:r>
            <a:r>
              <a:rPr lang="en-US" dirty="0" smtClean="0"/>
              <a:t>. What was her average velocity?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A: 1.5 </a:t>
            </a:r>
            <a:r>
              <a:rPr lang="en-US" dirty="0" err="1" smtClean="0"/>
              <a:t>m/s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B: 1.33 </a:t>
            </a:r>
            <a:r>
              <a:rPr lang="en-US" dirty="0" err="1" smtClean="0"/>
              <a:t>m/s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C: 0 </a:t>
            </a:r>
            <a:r>
              <a:rPr lang="en-US" dirty="0" err="1" smtClean="0"/>
              <a:t>m/s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D: -1.33 </a:t>
            </a:r>
            <a:r>
              <a:rPr lang="en-US" dirty="0" err="1" smtClean="0"/>
              <a:t>m/s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E: -1.5 </a:t>
            </a:r>
            <a:r>
              <a:rPr lang="en-US" dirty="0" err="1" smtClean="0"/>
              <a:t>m/s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4306780"/>
            <a:ext cx="3454777" cy="67156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Maria stands at position </a:t>
            </a:r>
            <a:r>
              <a:rPr lang="en-US" dirty="0" err="1" smtClean="0"/>
              <a:t>x</a:t>
            </a:r>
            <a:r>
              <a:rPr lang="en-US" dirty="0" smtClean="0"/>
              <a:t>=30 </a:t>
            </a:r>
            <a:r>
              <a:rPr lang="en-US" dirty="0" err="1" smtClean="0"/>
              <a:t>m</a:t>
            </a:r>
            <a:r>
              <a:rPr lang="en-US" dirty="0" smtClean="0"/>
              <a:t>. In 10s she walks to </a:t>
            </a:r>
            <a:r>
              <a:rPr lang="en-US" dirty="0" err="1" smtClean="0"/>
              <a:t>x</a:t>
            </a:r>
            <a:r>
              <a:rPr lang="en-US" dirty="0" smtClean="0"/>
              <a:t>=50 </a:t>
            </a:r>
            <a:r>
              <a:rPr lang="en-US" dirty="0" err="1" smtClean="0"/>
              <a:t>m</a:t>
            </a:r>
            <a:r>
              <a:rPr lang="en-US" dirty="0" smtClean="0"/>
              <a:t>. In 20 </a:t>
            </a:r>
            <a:r>
              <a:rPr lang="en-US" dirty="0" err="1" smtClean="0"/>
              <a:t>s</a:t>
            </a:r>
            <a:r>
              <a:rPr lang="en-US" dirty="0" smtClean="0"/>
              <a:t> she then walks back to </a:t>
            </a:r>
            <a:r>
              <a:rPr lang="en-US" dirty="0" err="1" smtClean="0"/>
              <a:t>x</a:t>
            </a:r>
            <a:r>
              <a:rPr lang="en-US" dirty="0" smtClean="0"/>
              <a:t>=30 </a:t>
            </a:r>
            <a:r>
              <a:rPr lang="en-US" dirty="0" err="1" smtClean="0"/>
              <a:t>m</a:t>
            </a:r>
            <a:r>
              <a:rPr lang="en-US" dirty="0" smtClean="0"/>
              <a:t>. What was her average </a:t>
            </a:r>
            <a:r>
              <a:rPr lang="en-US" b="1" dirty="0" smtClean="0">
                <a:solidFill>
                  <a:srgbClr val="FF0000"/>
                </a:solidFill>
              </a:rPr>
              <a:t>speed</a:t>
            </a:r>
            <a:r>
              <a:rPr lang="en-US" dirty="0" smtClean="0"/>
              <a:t>?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A: 1.5 </a:t>
            </a:r>
            <a:r>
              <a:rPr lang="en-US" dirty="0" err="1" smtClean="0"/>
              <a:t>m/s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B: 1.3 </a:t>
            </a:r>
            <a:r>
              <a:rPr lang="en-US" dirty="0" err="1" smtClean="0"/>
              <a:t>m/s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C: 0 </a:t>
            </a:r>
            <a:r>
              <a:rPr lang="en-US" dirty="0" err="1" smtClean="0"/>
              <a:t>m/s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D: -1.3 </a:t>
            </a:r>
            <a:r>
              <a:rPr lang="en-US" dirty="0" err="1" smtClean="0"/>
              <a:t>m/s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E: -1.5 </a:t>
            </a:r>
            <a:r>
              <a:rPr lang="en-US" dirty="0" err="1" smtClean="0"/>
              <a:t>m/s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3854203"/>
            <a:ext cx="3454777" cy="67156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Instantaneous velocity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24" descr="C:\My Documents\phy231\figures\l2\poli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" y="1256591"/>
            <a:ext cx="4719496" cy="31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415969" y="1868702"/>
            <a:ext cx="32496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Officer, it took me 1 </a:t>
            </a:r>
            <a:r>
              <a:rPr lang="en-US" sz="2000" dirty="0" err="1" smtClean="0"/>
              <a:t>h</a:t>
            </a:r>
            <a:r>
              <a:rPr lang="en-US" sz="2000" dirty="0" smtClean="0"/>
              <a:t> to </a:t>
            </a:r>
            <a:br>
              <a:rPr lang="en-US" sz="2000" dirty="0" smtClean="0"/>
            </a:br>
            <a:r>
              <a:rPr lang="en-US" sz="2000" dirty="0" smtClean="0"/>
              <a:t>go 25 miles so my average </a:t>
            </a:r>
            <a:br>
              <a:rPr lang="en-US" sz="2000" dirty="0" smtClean="0"/>
            </a:br>
            <a:r>
              <a:rPr lang="en-US" sz="2000" dirty="0" smtClean="0"/>
              <a:t>speed was only 25 mph</a:t>
            </a: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1356438" y="4307958"/>
            <a:ext cx="849109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08172" y="4732513"/>
            <a:ext cx="48883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Instantaneous speed</a:t>
            </a:r>
            <a:br>
              <a:rPr lang="en-US" sz="2800" dirty="0" smtClean="0"/>
            </a:br>
            <a:r>
              <a:rPr lang="en-US" sz="2800" dirty="0" smtClean="0"/>
              <a:t>= speed at one point in time </a:t>
            </a:r>
            <a:br>
              <a:rPr lang="en-US" sz="2800" dirty="0" smtClean="0"/>
            </a:br>
            <a:r>
              <a:rPr lang="en-US" sz="2000" dirty="0" smtClean="0"/>
              <a:t>   (averaged over very small time interval) </a:t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4101774"/>
            <a:ext cx="2282180" cy="1761082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4905023" y="5019248"/>
            <a:ext cx="160281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11" descr="l2-fig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802" y="1086383"/>
            <a:ext cx="487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in position </a:t>
            </a:r>
            <a:r>
              <a:rPr lang="en-US" dirty="0" err="1" smtClean="0"/>
              <a:t>vs</a:t>
            </a:r>
            <a:r>
              <a:rPr lang="en-US" dirty="0" smtClean="0"/>
              <a:t> time 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189778" y="951362"/>
            <a:ext cx="314876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13C969"/>
                </a:solidFill>
              </a:rPr>
              <a:t>What is the</a:t>
            </a:r>
            <a:r>
              <a:rPr lang="en-US" sz="2000" dirty="0" smtClean="0">
                <a:solidFill>
                  <a:srgbClr val="13C969"/>
                </a:solidFill>
              </a:rPr>
              <a:t> instantaneous</a:t>
            </a:r>
            <a:br>
              <a:rPr lang="en-US" sz="2000" dirty="0" smtClean="0">
                <a:solidFill>
                  <a:srgbClr val="13C969"/>
                </a:solidFill>
              </a:rPr>
            </a:br>
            <a:r>
              <a:rPr lang="en-US" sz="2000" dirty="0" smtClean="0">
                <a:solidFill>
                  <a:srgbClr val="13C969"/>
                </a:solidFill>
              </a:rPr>
              <a:t>velocity </a:t>
            </a:r>
            <a:r>
              <a:rPr lang="en-US" sz="2000" dirty="0">
                <a:solidFill>
                  <a:srgbClr val="13C969"/>
                </a:solidFill>
              </a:rPr>
              <a:t>at </a:t>
            </a:r>
            <a:r>
              <a:rPr lang="en-US" sz="2000" dirty="0" err="1">
                <a:solidFill>
                  <a:srgbClr val="13C969"/>
                </a:solidFill>
              </a:rPr>
              <a:t>t</a:t>
            </a:r>
            <a:r>
              <a:rPr lang="en-US" sz="2000" dirty="0">
                <a:solidFill>
                  <a:srgbClr val="13C969"/>
                </a:solidFill>
              </a:rPr>
              <a:t>=2.0 </a:t>
            </a:r>
            <a:r>
              <a:rPr lang="en-US" sz="2000" dirty="0" err="1">
                <a:solidFill>
                  <a:srgbClr val="13C969"/>
                </a:solidFill>
              </a:rPr>
              <a:t>s</a:t>
            </a:r>
            <a:r>
              <a:rPr lang="en-US" sz="2000" dirty="0" smtClean="0">
                <a:solidFill>
                  <a:srgbClr val="13C969"/>
                </a:solidFill>
              </a:rPr>
              <a:t>?</a:t>
            </a:r>
            <a:br>
              <a:rPr lang="en-US" sz="2000" dirty="0" smtClean="0">
                <a:solidFill>
                  <a:srgbClr val="13C969"/>
                </a:solidFill>
              </a:rPr>
            </a:br>
            <a:endParaRPr lang="en-US" sz="2000" dirty="0">
              <a:solidFill>
                <a:srgbClr val="13C969"/>
              </a:solidFill>
            </a:endParaRPr>
          </a:p>
        </p:txBody>
      </p:sp>
      <p:cxnSp>
        <p:nvCxnSpPr>
          <p:cNvPr id="25" name="Straight Connector 27"/>
          <p:cNvCxnSpPr>
            <a:cxnSpLocks noChangeShapeType="1"/>
          </p:cNvCxnSpPr>
          <p:nvPr/>
        </p:nvCxnSpPr>
        <p:spPr bwMode="auto">
          <a:xfrm flipV="1">
            <a:off x="988842" y="1765773"/>
            <a:ext cx="2286614" cy="99060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</p:cxnSp>
      <p:sp>
        <p:nvSpPr>
          <p:cNvPr id="28" name="Right Triangle 34"/>
          <p:cNvSpPr>
            <a:spLocks noChangeArrowheads="1"/>
          </p:cNvSpPr>
          <p:nvPr/>
        </p:nvSpPr>
        <p:spPr bwMode="auto">
          <a:xfrm flipH="1">
            <a:off x="1217503" y="1918173"/>
            <a:ext cx="1753071" cy="762000"/>
          </a:xfrm>
          <a:prstGeom prst="rtTriangle">
            <a:avLst/>
          </a:prstGeom>
          <a:noFill/>
          <a:ln w="9525">
            <a:solidFill>
              <a:srgbClr val="00B05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Box 36"/>
          <p:cNvSpPr txBox="1">
            <a:spLocks noChangeArrowheads="1"/>
          </p:cNvSpPr>
          <p:nvPr/>
        </p:nvSpPr>
        <p:spPr bwMode="auto">
          <a:xfrm>
            <a:off x="1903488" y="2680173"/>
            <a:ext cx="5166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B050"/>
                </a:solidFill>
                <a:sym typeface="Symbol" charset="2"/>
              </a:rPr>
              <a:t>t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30" name="TextBox 37"/>
          <p:cNvSpPr txBox="1">
            <a:spLocks noChangeArrowheads="1"/>
          </p:cNvSpPr>
          <p:nvPr/>
        </p:nvSpPr>
        <p:spPr bwMode="auto">
          <a:xfrm>
            <a:off x="2570694" y="2119520"/>
            <a:ext cx="5535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00B050"/>
                </a:solidFill>
                <a:sym typeface="Symbol" charset="2"/>
              </a:rPr>
              <a:t>x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4" name="TextBox 39"/>
          <p:cNvSpPr txBox="1">
            <a:spLocks noChangeArrowheads="1"/>
          </p:cNvSpPr>
          <p:nvPr/>
        </p:nvSpPr>
        <p:spPr bwMode="auto">
          <a:xfrm>
            <a:off x="5144083" y="1729053"/>
            <a:ext cx="3962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The velocity at one point in time is the slope of the tangent to the </a:t>
            </a:r>
            <a:r>
              <a:rPr lang="en-US" sz="2000" dirty="0" err="1">
                <a:solidFill>
                  <a:srgbClr val="00B050"/>
                </a:solidFill>
              </a:rPr>
              <a:t>x-t</a:t>
            </a:r>
            <a:r>
              <a:rPr lang="en-US" sz="2000" dirty="0">
                <a:solidFill>
                  <a:srgbClr val="00B050"/>
                </a:solidFill>
              </a:rPr>
              <a:t> curve at that </a:t>
            </a:r>
            <a:r>
              <a:rPr lang="en-US" sz="2000" dirty="0" smtClean="0">
                <a:solidFill>
                  <a:srgbClr val="00B050"/>
                </a:solidFill>
              </a:rPr>
              <a:t>time. </a:t>
            </a:r>
            <a:br>
              <a:rPr lang="en-US" sz="2000" dirty="0" smtClean="0">
                <a:solidFill>
                  <a:srgbClr val="00B050"/>
                </a:solidFill>
              </a:rPr>
            </a:br>
            <a:r>
              <a:rPr lang="en-US" sz="2000" dirty="0" smtClean="0">
                <a:solidFill>
                  <a:srgbClr val="00B050"/>
                </a:solidFill>
              </a:rPr>
              <a:t>Calculate slope of green curve:</a:t>
            </a:r>
            <a:br>
              <a:rPr lang="en-US" sz="2000" dirty="0" smtClean="0">
                <a:solidFill>
                  <a:srgbClr val="00B050"/>
                </a:solidFill>
              </a:rPr>
            </a:br>
            <a:endParaRPr lang="en-US" sz="2000" dirty="0" smtClean="0">
              <a:solidFill>
                <a:srgbClr val="00B050"/>
              </a:solidFill>
            </a:endParaRPr>
          </a:p>
          <a:p>
            <a:endParaRPr lang="en-US" sz="2000" dirty="0" smtClean="0">
              <a:solidFill>
                <a:srgbClr val="00B050"/>
              </a:solidFill>
            </a:endParaRPr>
          </a:p>
          <a:p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782331" y="5987018"/>
            <a:ext cx="60788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www.math.umn.edu/~garrett/qy/TraceTangent.html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166535" y="1968975"/>
            <a:ext cx="151256" cy="2013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682591" y="2008928"/>
            <a:ext cx="93390" cy="85192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561941" y="1647340"/>
            <a:ext cx="332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</a:t>
            </a:r>
            <a:endParaRPr lang="en-US" sz="1600" dirty="0"/>
          </a:p>
        </p:txBody>
      </p:sp>
      <p:graphicFrame>
        <p:nvGraphicFramePr>
          <p:cNvPr id="37" name="Object 8"/>
          <p:cNvGraphicFramePr>
            <a:graphicFrameLocks noChangeAspect="1"/>
          </p:cNvGraphicFramePr>
          <p:nvPr/>
        </p:nvGraphicFramePr>
        <p:xfrm>
          <a:off x="6170430" y="3123991"/>
          <a:ext cx="882324" cy="687206"/>
        </p:xfrm>
        <a:graphic>
          <a:graphicData uri="http://schemas.openxmlformats.org/presentationml/2006/ole">
            <p:oleObj spid="_x0000_s49156" name="Equation" r:id="rId5" imgW="457200" imgH="355600" progId="Equation.3">
              <p:embed/>
            </p:oleObj>
          </a:graphicData>
        </a:graphic>
      </p:graphicFrame>
      <p:cxnSp>
        <p:nvCxnSpPr>
          <p:cNvPr id="40" name="Straight Connector 39"/>
          <p:cNvCxnSpPr/>
          <p:nvPr/>
        </p:nvCxnSpPr>
        <p:spPr>
          <a:xfrm>
            <a:off x="802906" y="3722810"/>
            <a:ext cx="4029126" cy="1080345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262734" y="4262982"/>
            <a:ext cx="1080345" cy="1588"/>
          </a:xfrm>
          <a:prstGeom prst="line">
            <a:avLst/>
          </a:prstGeom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803702" y="4803156"/>
            <a:ext cx="4028333" cy="795"/>
          </a:xfrm>
          <a:prstGeom prst="line">
            <a:avLst/>
          </a:prstGeom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36"/>
          <p:cNvSpPr txBox="1">
            <a:spLocks noChangeArrowheads="1"/>
          </p:cNvSpPr>
          <p:nvPr/>
        </p:nvSpPr>
        <p:spPr bwMode="auto">
          <a:xfrm>
            <a:off x="2161801" y="4803952"/>
            <a:ext cx="390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sym typeface="Symbol" charset="2"/>
              </a:rPr>
              <a:t>t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8" name="TextBox 37"/>
          <p:cNvSpPr txBox="1">
            <a:spLocks noChangeArrowheads="1"/>
          </p:cNvSpPr>
          <p:nvPr/>
        </p:nvSpPr>
        <p:spPr bwMode="auto">
          <a:xfrm>
            <a:off x="180447" y="4267802"/>
            <a:ext cx="4413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sym typeface="Symbol" charset="2"/>
              </a:rPr>
              <a:t>x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5189778" y="4142232"/>
            <a:ext cx="37614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 is the</a:t>
            </a:r>
            <a:r>
              <a:rPr lang="en-US" sz="2000" dirty="0" smtClean="0">
                <a:solidFill>
                  <a:srgbClr val="FF0000"/>
                </a:solidFill>
              </a:rPr>
              <a:t> average velocity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for motion from </a:t>
            </a:r>
            <a:r>
              <a:rPr lang="en-US" sz="2000" dirty="0" err="1" smtClean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=0s to </a:t>
            </a:r>
            <a:r>
              <a:rPr lang="en-US" sz="2000" dirty="0" err="1" smtClean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=5.0s?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Calculate slope of red curve</a:t>
            </a:r>
            <a:br>
              <a:rPr lang="en-US" sz="2000" dirty="0" smtClean="0">
                <a:solidFill>
                  <a:srgbClr val="FF0000"/>
                </a:solidFill>
              </a:rPr>
            </a:b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 </a:t>
            </a:r>
            <a:r>
              <a:rPr lang="en-US" dirty="0" err="1" smtClean="0"/>
              <a:t>vs</a:t>
            </a:r>
            <a:r>
              <a:rPr lang="en-US" dirty="0" smtClean="0"/>
              <a:t> time 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16200000" flipV="1">
            <a:off x="588680" y="1858915"/>
            <a:ext cx="1859086" cy="1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138666" y="2467274"/>
            <a:ext cx="5810117" cy="291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1518222" y="1722712"/>
            <a:ext cx="4919621" cy="788360"/>
          </a:xfrm>
          <a:custGeom>
            <a:avLst/>
            <a:gdLst>
              <a:gd name="connsiteX0" fmla="*/ 0 w 4919621"/>
              <a:gd name="connsiteY0" fmla="*/ 729963 h 788360"/>
              <a:gd name="connsiteX1" fmla="*/ 2014563 w 4919621"/>
              <a:gd name="connsiteY1" fmla="*/ 0 h 788360"/>
              <a:gd name="connsiteX2" fmla="*/ 4175109 w 4919621"/>
              <a:gd name="connsiteY2" fmla="*/ 0 h 788360"/>
              <a:gd name="connsiteX3" fmla="*/ 4919621 w 4919621"/>
              <a:gd name="connsiteY3" fmla="*/ 788360 h 788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19621" h="788360">
                <a:moveTo>
                  <a:pt x="0" y="729963"/>
                </a:moveTo>
                <a:lnTo>
                  <a:pt x="2014563" y="0"/>
                </a:lnTo>
                <a:lnTo>
                  <a:pt x="4175109" y="0"/>
                </a:lnTo>
                <a:lnTo>
                  <a:pt x="4919621" y="78836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256894" y="4678983"/>
            <a:ext cx="2522656" cy="1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138666" y="4955556"/>
            <a:ext cx="5810117" cy="291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518222" y="4408975"/>
            <a:ext cx="2029161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597597" y="4968567"/>
            <a:ext cx="2029161" cy="1588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626758" y="5940309"/>
            <a:ext cx="811085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138666" y="92937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640788" y="2569474"/>
            <a:ext cx="248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793188" y="4984755"/>
            <a:ext cx="248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086135" y="3417655"/>
            <a:ext cx="351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Comic Sans MS" charset="0"/>
              </a:rPr>
              <a:t>PHY 231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1A13AB1-1F7F-1D4F-8A3A-F32E171FAF4D}" type="slidenum">
              <a:rPr lang="en-US"/>
              <a:pPr/>
              <a:t>19</a:t>
            </a:fld>
            <a:endParaRPr lang="en-US"/>
          </a:p>
        </p:txBody>
      </p:sp>
      <p:sp>
        <p:nvSpPr>
          <p:cNvPr id="31748" name="Rectangle 2" descr="Wide upward diagonal"/>
          <p:cNvSpPr>
            <a:spLocks noChangeArrowheads="1"/>
          </p:cNvSpPr>
          <p:nvPr/>
        </p:nvSpPr>
        <p:spPr bwMode="auto">
          <a:xfrm>
            <a:off x="914400" y="1752600"/>
            <a:ext cx="2133600" cy="1066800"/>
          </a:xfrm>
          <a:prstGeom prst="rect">
            <a:avLst/>
          </a:prstGeom>
          <a:pattFill prst="wdUpDiag">
            <a:fgClr>
              <a:srgbClr val="66FF66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495800" y="609600"/>
            <a:ext cx="4114800" cy="2743200"/>
            <a:chOff x="2832" y="384"/>
            <a:chExt cx="2592" cy="1728"/>
          </a:xfrm>
        </p:grpSpPr>
        <p:sp>
          <p:nvSpPr>
            <p:cNvPr id="31766" name="AutoShape 4" descr="Wide downward diagonal"/>
            <p:cNvSpPr>
              <a:spLocks noChangeArrowheads="1"/>
            </p:cNvSpPr>
            <p:nvPr/>
          </p:nvSpPr>
          <p:spPr bwMode="auto">
            <a:xfrm rot="-5400000">
              <a:off x="3480" y="696"/>
              <a:ext cx="816" cy="1344"/>
            </a:xfrm>
            <a:prstGeom prst="rtTriangle">
              <a:avLst/>
            </a:prstGeom>
            <a:pattFill prst="wdDnDiag">
              <a:fgClr>
                <a:srgbClr val="66FF66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7" name="Line 5"/>
            <p:cNvSpPr>
              <a:spLocks noChangeShapeType="1"/>
            </p:cNvSpPr>
            <p:nvPr/>
          </p:nvSpPr>
          <p:spPr bwMode="auto">
            <a:xfrm>
              <a:off x="3216" y="672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8" name="Line 6"/>
            <p:cNvSpPr>
              <a:spLocks noChangeShapeType="1"/>
            </p:cNvSpPr>
            <p:nvPr/>
          </p:nvSpPr>
          <p:spPr bwMode="auto">
            <a:xfrm>
              <a:off x="3024" y="1776"/>
              <a:ext cx="1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9" name="Line 7"/>
            <p:cNvSpPr>
              <a:spLocks noChangeShapeType="1"/>
            </p:cNvSpPr>
            <p:nvPr/>
          </p:nvSpPr>
          <p:spPr bwMode="auto">
            <a:xfrm flipV="1">
              <a:off x="3216" y="960"/>
              <a:ext cx="1344" cy="8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0" name="Line 8"/>
            <p:cNvSpPr>
              <a:spLocks noChangeShapeType="1"/>
            </p:cNvSpPr>
            <p:nvPr/>
          </p:nvSpPr>
          <p:spPr bwMode="auto">
            <a:xfrm>
              <a:off x="4560" y="720"/>
              <a:ext cx="0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1" name="Line 9"/>
            <p:cNvSpPr>
              <a:spLocks noChangeShapeType="1"/>
            </p:cNvSpPr>
            <p:nvPr/>
          </p:nvSpPr>
          <p:spPr bwMode="auto">
            <a:xfrm>
              <a:off x="3216" y="960"/>
              <a:ext cx="13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2" name="Text Box 10"/>
            <p:cNvSpPr txBox="1">
              <a:spLocks noChangeArrowheads="1"/>
            </p:cNvSpPr>
            <p:nvPr/>
          </p:nvSpPr>
          <p:spPr bwMode="auto">
            <a:xfrm>
              <a:off x="4656" y="1824"/>
              <a:ext cx="5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 (s)</a:t>
              </a:r>
            </a:p>
          </p:txBody>
        </p:sp>
        <p:sp>
          <p:nvSpPr>
            <p:cNvPr id="31773" name="Text Box 11"/>
            <p:cNvSpPr txBox="1">
              <a:spLocks noChangeArrowheads="1"/>
            </p:cNvSpPr>
            <p:nvPr/>
          </p:nvSpPr>
          <p:spPr bwMode="auto">
            <a:xfrm>
              <a:off x="2880" y="384"/>
              <a:ext cx="60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v (m/s)</a:t>
              </a:r>
            </a:p>
          </p:txBody>
        </p:sp>
        <p:sp>
          <p:nvSpPr>
            <p:cNvPr id="31774" name="Text Box 12"/>
            <p:cNvSpPr txBox="1">
              <a:spLocks noChangeArrowheads="1"/>
            </p:cNvSpPr>
            <p:nvPr/>
          </p:nvSpPr>
          <p:spPr bwMode="auto">
            <a:xfrm>
              <a:off x="3072" y="1824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31775" name="Text Box 13"/>
            <p:cNvSpPr txBox="1">
              <a:spLocks noChangeArrowheads="1"/>
            </p:cNvSpPr>
            <p:nvPr/>
          </p:nvSpPr>
          <p:spPr bwMode="auto">
            <a:xfrm>
              <a:off x="2832" y="1584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0</a:t>
              </a:r>
            </a:p>
          </p:txBody>
        </p:sp>
        <p:sp>
          <p:nvSpPr>
            <p:cNvPr id="31776" name="Text Box 14"/>
            <p:cNvSpPr txBox="1">
              <a:spLocks noChangeArrowheads="1"/>
            </p:cNvSpPr>
            <p:nvPr/>
          </p:nvSpPr>
          <p:spPr bwMode="auto">
            <a:xfrm>
              <a:off x="4608" y="768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t=1,v=2</a:t>
              </a:r>
            </a:p>
          </p:txBody>
        </p:sp>
        <p:sp>
          <p:nvSpPr>
            <p:cNvPr id="31777" name="Text Box 15"/>
            <p:cNvSpPr txBox="1">
              <a:spLocks noChangeArrowheads="1"/>
            </p:cNvSpPr>
            <p:nvPr/>
          </p:nvSpPr>
          <p:spPr bwMode="auto">
            <a:xfrm>
              <a:off x="2928" y="960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2</a:t>
              </a:r>
            </a:p>
          </p:txBody>
        </p:sp>
      </p:grpSp>
      <p:sp>
        <p:nvSpPr>
          <p:cNvPr id="31750" name="Text Box 16"/>
          <p:cNvSpPr txBox="1">
            <a:spLocks noChangeArrowheads="1"/>
          </p:cNvSpPr>
          <p:nvPr/>
        </p:nvSpPr>
        <p:spPr bwMode="auto">
          <a:xfrm>
            <a:off x="381000" y="3831009"/>
            <a:ext cx="62410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1)What is the distance covered in 1 second?</a:t>
            </a:r>
          </a:p>
          <a:p>
            <a:r>
              <a:rPr lang="en-US" sz="2400" dirty="0"/>
              <a:t>2)What is the area indicated by           ? </a:t>
            </a:r>
          </a:p>
        </p:txBody>
      </p:sp>
      <p:sp>
        <p:nvSpPr>
          <p:cNvPr id="31751" name="Rectangle 17" descr="Wide downward diagonal"/>
          <p:cNvSpPr>
            <a:spLocks noChangeArrowheads="1"/>
          </p:cNvSpPr>
          <p:nvPr/>
        </p:nvSpPr>
        <p:spPr bwMode="auto">
          <a:xfrm>
            <a:off x="4776066" y="4259011"/>
            <a:ext cx="685800" cy="381000"/>
          </a:xfrm>
          <a:prstGeom prst="rect">
            <a:avLst/>
          </a:prstGeom>
          <a:pattFill prst="wdDnDiag">
            <a:fgClr>
              <a:srgbClr val="66FF66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2" name="Line 18"/>
          <p:cNvSpPr>
            <a:spLocks noChangeShapeType="1"/>
          </p:cNvSpPr>
          <p:nvPr/>
        </p:nvSpPr>
        <p:spPr bwMode="auto">
          <a:xfrm>
            <a:off x="914400" y="10668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/>
            <a:tailEnd type="none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3" name="Line 19"/>
          <p:cNvSpPr>
            <a:spLocks noChangeShapeType="1"/>
          </p:cNvSpPr>
          <p:nvPr/>
        </p:nvSpPr>
        <p:spPr bwMode="auto">
          <a:xfrm>
            <a:off x="609600" y="28194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" name="Line 20"/>
          <p:cNvSpPr>
            <a:spLocks noChangeShapeType="1"/>
          </p:cNvSpPr>
          <p:nvPr/>
        </p:nvSpPr>
        <p:spPr bwMode="auto">
          <a:xfrm flipV="1">
            <a:off x="914400" y="1752600"/>
            <a:ext cx="2133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5" name="Line 21"/>
          <p:cNvSpPr>
            <a:spLocks noChangeShapeType="1"/>
          </p:cNvSpPr>
          <p:nvPr/>
        </p:nvSpPr>
        <p:spPr bwMode="auto">
          <a:xfrm>
            <a:off x="3048000" y="12192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6" name="Text Box 22"/>
          <p:cNvSpPr txBox="1">
            <a:spLocks noChangeArrowheads="1"/>
          </p:cNvSpPr>
          <p:nvPr/>
        </p:nvSpPr>
        <p:spPr bwMode="auto">
          <a:xfrm>
            <a:off x="3200400" y="2895600"/>
            <a:ext cx="852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 (s)</a:t>
            </a:r>
          </a:p>
        </p:txBody>
      </p:sp>
      <p:sp>
        <p:nvSpPr>
          <p:cNvPr id="31757" name="Text Box 23"/>
          <p:cNvSpPr txBox="1">
            <a:spLocks noChangeArrowheads="1"/>
          </p:cNvSpPr>
          <p:nvPr/>
        </p:nvSpPr>
        <p:spPr bwMode="auto">
          <a:xfrm>
            <a:off x="304800" y="457200"/>
            <a:ext cx="954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v (m/s)</a:t>
            </a:r>
          </a:p>
        </p:txBody>
      </p:sp>
      <p:sp>
        <p:nvSpPr>
          <p:cNvPr id="31758" name="Text Box 24"/>
          <p:cNvSpPr txBox="1">
            <a:spLocks noChangeArrowheads="1"/>
          </p:cNvSpPr>
          <p:nvPr/>
        </p:nvSpPr>
        <p:spPr bwMode="auto">
          <a:xfrm>
            <a:off x="685800" y="28956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1759" name="Text Box 25"/>
          <p:cNvSpPr txBox="1">
            <a:spLocks noChangeArrowheads="1"/>
          </p:cNvSpPr>
          <p:nvPr/>
        </p:nvSpPr>
        <p:spPr bwMode="auto">
          <a:xfrm>
            <a:off x="304800" y="25146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31760" name="Text Box 26"/>
          <p:cNvSpPr txBox="1">
            <a:spLocks noChangeArrowheads="1"/>
          </p:cNvSpPr>
          <p:nvPr/>
        </p:nvSpPr>
        <p:spPr bwMode="auto">
          <a:xfrm>
            <a:off x="3124200" y="1447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t=1,v=2</a:t>
            </a:r>
          </a:p>
        </p:txBody>
      </p:sp>
      <p:sp>
        <p:nvSpPr>
          <p:cNvPr id="31761" name="Text Box 27"/>
          <p:cNvSpPr txBox="1">
            <a:spLocks noChangeArrowheads="1"/>
          </p:cNvSpPr>
          <p:nvPr/>
        </p:nvSpPr>
        <p:spPr bwMode="auto">
          <a:xfrm>
            <a:off x="457200" y="1524000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1762" name="Text Box 28"/>
          <p:cNvSpPr txBox="1">
            <a:spLocks noChangeArrowheads="1"/>
          </p:cNvSpPr>
          <p:nvPr/>
        </p:nvSpPr>
        <p:spPr bwMode="auto">
          <a:xfrm>
            <a:off x="6918325" y="3343647"/>
            <a:ext cx="153599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Q   1.    2.</a:t>
            </a:r>
          </a:p>
          <a:p>
            <a:endParaRPr lang="en-US" sz="2400" dirty="0"/>
          </a:p>
          <a:p>
            <a:r>
              <a:rPr lang="en-US" sz="2400" dirty="0"/>
              <a:t>a)   1.   1.</a:t>
            </a:r>
          </a:p>
          <a:p>
            <a:r>
              <a:rPr lang="en-US" sz="2400" dirty="0" err="1"/>
              <a:t>b</a:t>
            </a:r>
            <a:r>
              <a:rPr lang="en-US" sz="2400" dirty="0"/>
              <a:t>)   1.   2.</a:t>
            </a:r>
          </a:p>
          <a:p>
            <a:r>
              <a:rPr lang="en-US" sz="2400" dirty="0" err="1"/>
              <a:t>c</a:t>
            </a:r>
            <a:r>
              <a:rPr lang="en-US" sz="2400" dirty="0"/>
              <a:t>)   2.   1.</a:t>
            </a:r>
          </a:p>
          <a:p>
            <a:r>
              <a:rPr lang="en-US" sz="2400" dirty="0" err="1"/>
              <a:t>d</a:t>
            </a:r>
            <a:r>
              <a:rPr lang="en-US" sz="2400" dirty="0"/>
              <a:t>)   2.   2.</a:t>
            </a:r>
          </a:p>
          <a:p>
            <a:endParaRPr lang="en-US" sz="2400" dirty="0"/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6858000" y="5202609"/>
            <a:ext cx="1676400" cy="457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6781800" y="4059609"/>
            <a:ext cx="1676400" cy="457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237152" y="4771402"/>
            <a:ext cx="645195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The area under the </a:t>
            </a:r>
            <a:r>
              <a:rPr lang="en-US" sz="2800" dirty="0" err="1">
                <a:solidFill>
                  <a:srgbClr val="FF0000"/>
                </a:solidFill>
              </a:rPr>
              <a:t>v-t</a:t>
            </a:r>
            <a:r>
              <a:rPr lang="en-US" sz="2800" dirty="0">
                <a:solidFill>
                  <a:srgbClr val="FF0000"/>
                </a:solidFill>
              </a:rPr>
              <a:t> curve is equal to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the displacement of the object</a:t>
            </a:r>
            <a:r>
              <a:rPr lang="en-US" sz="2800" dirty="0" smtClean="0">
                <a:solidFill>
                  <a:srgbClr val="FF0000"/>
                </a:solidFill>
              </a:rPr>
              <a:t>!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Note unit of area: area=2m/s*1s=2m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5" grpId="0" animBg="1"/>
      <p:bldP spid="34846" grpId="0" animBg="1"/>
      <p:bldP spid="3484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392" y="108620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Reading Chapter 1.5 and 3 – due Tuesday, Jan 18, beginning of class</a:t>
            </a:r>
          </a:p>
          <a:p>
            <a:r>
              <a:rPr lang="en-US" dirty="0" smtClean="0"/>
              <a:t>Homework Set 1 already open (covers this week) due Thursday, Jan 20, 11 pm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Recommended (not directly graded)</a:t>
            </a:r>
          </a:p>
          <a:p>
            <a:r>
              <a:rPr lang="en-US" dirty="0" smtClean="0"/>
              <a:t>Homework Set 0 this week</a:t>
            </a:r>
          </a:p>
          <a:p>
            <a:r>
              <a:rPr lang="en-US" dirty="0" smtClean="0"/>
              <a:t>Read Chapters 1 and 2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392" y="918881"/>
            <a:ext cx="8229600" cy="543746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Acceleration is the rate of change of velocity</a:t>
            </a:r>
          </a:p>
          <a:p>
            <a:r>
              <a:rPr lang="en-US" dirty="0" smtClean="0"/>
              <a:t>NOTE: This word is used differently from everyday use. Acceleration can mean increase, decrease or change of direction of velocity. </a:t>
            </a:r>
          </a:p>
          <a:p>
            <a:r>
              <a:rPr lang="en-US" dirty="0" smtClean="0"/>
              <a:t>When the velocity does not change the acceleration is zero</a:t>
            </a:r>
          </a:p>
          <a:p>
            <a:r>
              <a:rPr lang="en-US" dirty="0" smtClean="0"/>
              <a:t>If velocity changes from v</a:t>
            </a:r>
            <a:r>
              <a:rPr lang="en-US" baseline="-25000" dirty="0" smtClean="0"/>
              <a:t>i</a:t>
            </a:r>
            <a:r>
              <a:rPr lang="en-US" dirty="0" smtClean="0"/>
              <a:t> at time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 to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f</a:t>
            </a:r>
            <a:r>
              <a:rPr lang="en-US" dirty="0" smtClean="0"/>
              <a:t> at time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f</a:t>
            </a:r>
            <a:r>
              <a:rPr lang="en-US" dirty="0" smtClean="0"/>
              <a:t> then the </a:t>
            </a:r>
            <a:r>
              <a:rPr lang="en-US" b="1" dirty="0" smtClean="0">
                <a:solidFill>
                  <a:srgbClr val="FF0000"/>
                </a:solidFill>
              </a:rPr>
              <a:t>average</a:t>
            </a:r>
            <a:r>
              <a:rPr lang="en-US" dirty="0" smtClean="0"/>
              <a:t> acceleration a is: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Unit: m/s</a:t>
            </a:r>
            <a:r>
              <a:rPr lang="en-US" baseline="30000" dirty="0" smtClean="0"/>
              <a:t>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663790" y="4233789"/>
          <a:ext cx="2939939" cy="1254852"/>
        </p:xfrm>
        <a:graphic>
          <a:graphicData uri="http://schemas.openxmlformats.org/presentationml/2006/ole">
            <p:oleObj spid="_x0000_s51202" name="Equation" r:id="rId4" imgW="10414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of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392" y="1254658"/>
            <a:ext cx="8739356" cy="510169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 v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f</a:t>
            </a:r>
            <a:r>
              <a:rPr lang="en-US" dirty="0" smtClean="0"/>
              <a:t> can each be positive or negative, acceleration can also be positive or negative</a:t>
            </a:r>
          </a:p>
          <a:p>
            <a:r>
              <a:rPr lang="en-US" dirty="0" smtClean="0"/>
              <a:t>The sign indicates the direction of the change of velocity:</a:t>
            </a:r>
          </a:p>
          <a:p>
            <a:pPr lvl="1"/>
            <a:r>
              <a:rPr lang="en-US" dirty="0" smtClean="0"/>
              <a:t>If velocity becomes smaller/more negative then the acceleration is negative 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f</a:t>
            </a:r>
            <a:r>
              <a:rPr lang="en-US" dirty="0" smtClean="0"/>
              <a:t> &lt; v</a:t>
            </a:r>
            <a:r>
              <a:rPr lang="en-US" baseline="-25000" dirty="0" smtClean="0"/>
              <a:t>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velocity becomes larger/more positive then the acceleration is positive 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f</a:t>
            </a:r>
            <a:r>
              <a:rPr lang="en-US" dirty="0" smtClean="0"/>
              <a:t> &gt; v</a:t>
            </a:r>
            <a:r>
              <a:rPr lang="en-US" baseline="-25000" dirty="0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Note that negative acceleration DOES NOT mean the object gets slower. </a:t>
            </a:r>
          </a:p>
          <a:p>
            <a:pPr lvl="1"/>
            <a:r>
              <a:rPr lang="en-US" dirty="0" smtClean="0"/>
              <a:t>Example: if a car’s velocity changes from -10 </a:t>
            </a:r>
            <a:r>
              <a:rPr lang="en-US" dirty="0" err="1" smtClean="0"/>
              <a:t>m/s</a:t>
            </a:r>
            <a:r>
              <a:rPr lang="en-US" dirty="0" smtClean="0"/>
              <a:t> to -30 </a:t>
            </a:r>
            <a:r>
              <a:rPr lang="en-US" dirty="0" err="1" smtClean="0"/>
              <a:t>m/s</a:t>
            </a:r>
            <a:r>
              <a:rPr lang="en-US" dirty="0" smtClean="0"/>
              <a:t> the car is getting faster (moving in negative </a:t>
            </a:r>
            <a:r>
              <a:rPr lang="en-US" dirty="0" err="1" smtClean="0"/>
              <a:t>x</a:t>
            </a:r>
            <a:r>
              <a:rPr lang="en-US" dirty="0" smtClean="0"/>
              <a:t> direction) and the acceleration is negative as the velocity becomes smaller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car is moving to the right and breaks so its getting slower.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acceleration is</a:t>
            </a:r>
            <a:br>
              <a:rPr lang="en-US" dirty="0" smtClean="0"/>
            </a:br>
            <a:r>
              <a:rPr lang="en-US" dirty="0" smtClean="0"/>
              <a:t>A positive</a:t>
            </a:r>
            <a:br>
              <a:rPr lang="en-US" dirty="0" smtClean="0"/>
            </a:br>
            <a:r>
              <a:rPr lang="en-US" dirty="0" smtClean="0"/>
              <a:t>B zero</a:t>
            </a:r>
            <a:br>
              <a:rPr lang="en-US" dirty="0" smtClean="0"/>
            </a:br>
            <a:r>
              <a:rPr lang="en-US" dirty="0" smtClean="0"/>
              <a:t>C negative</a:t>
            </a:r>
            <a:br>
              <a:rPr lang="en-US" dirty="0" smtClean="0"/>
            </a:br>
            <a:r>
              <a:rPr lang="en-US" dirty="0" smtClean="0"/>
              <a:t>D don’t know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22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3953745" y="3180195"/>
            <a:ext cx="197754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364317" y="3176201"/>
            <a:ext cx="197754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49856" y="3129156"/>
            <a:ext cx="8484320" cy="38874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631191" y="3173105"/>
            <a:ext cx="197754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5322689" y="3167236"/>
            <a:ext cx="197754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6667317" y="3164140"/>
            <a:ext cx="197754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8054666" y="3145314"/>
            <a:ext cx="197754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518333" y="323282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85450" y="3250853"/>
            <a:ext cx="56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</a:t>
            </a:r>
            <a:r>
              <a:rPr lang="en-US" dirty="0" err="1" smtClean="0"/>
              <a:t>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80056" y="3253950"/>
            <a:ext cx="56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</a:t>
            </a:r>
            <a:r>
              <a:rPr lang="en-US" dirty="0" err="1" smtClean="0"/>
              <a:t>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37629" y="3232820"/>
            <a:ext cx="56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</a:t>
            </a:r>
            <a:r>
              <a:rPr lang="en-US" dirty="0" err="1" smtClean="0"/>
              <a:t>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80669" y="3215076"/>
            <a:ext cx="56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849895" y="3215076"/>
            <a:ext cx="56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</a:t>
            </a:r>
            <a:r>
              <a:rPr lang="en-US" dirty="0" err="1" smtClean="0"/>
              <a:t>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177669" y="323606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 </a:t>
            </a:r>
            <a:r>
              <a:rPr lang="en-US" dirty="0" err="1" smtClean="0"/>
              <a:t>m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5642" y="2140635"/>
            <a:ext cx="1225130" cy="906596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0" y="4730159"/>
            <a:ext cx="3454777" cy="452579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car is moving to the left and breaks so its getting slower.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acceleration is</a:t>
            </a:r>
            <a:br>
              <a:rPr lang="en-US" dirty="0" smtClean="0"/>
            </a:br>
            <a:r>
              <a:rPr lang="en-US" dirty="0" smtClean="0"/>
              <a:t>A positive</a:t>
            </a:r>
            <a:br>
              <a:rPr lang="en-US" dirty="0" smtClean="0"/>
            </a:br>
            <a:r>
              <a:rPr lang="en-US" dirty="0" smtClean="0"/>
              <a:t>B zero</a:t>
            </a:r>
            <a:br>
              <a:rPr lang="en-US" dirty="0" smtClean="0"/>
            </a:br>
            <a:r>
              <a:rPr lang="en-US" dirty="0" smtClean="0"/>
              <a:t>C negative</a:t>
            </a:r>
            <a:br>
              <a:rPr lang="en-US" dirty="0" smtClean="0"/>
            </a:br>
            <a:r>
              <a:rPr lang="en-US" dirty="0" smtClean="0"/>
              <a:t>D don’t know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23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3953745" y="3180195"/>
            <a:ext cx="197754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364317" y="3176201"/>
            <a:ext cx="197754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49856" y="3129156"/>
            <a:ext cx="8484320" cy="38874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631191" y="3173105"/>
            <a:ext cx="197754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5322689" y="3167236"/>
            <a:ext cx="197754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6667317" y="3164140"/>
            <a:ext cx="197754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8054666" y="3145314"/>
            <a:ext cx="197754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518333" y="323282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85450" y="3250853"/>
            <a:ext cx="56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</a:t>
            </a:r>
            <a:r>
              <a:rPr lang="en-US" dirty="0" err="1" smtClean="0"/>
              <a:t>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80056" y="3253950"/>
            <a:ext cx="56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</a:t>
            </a:r>
            <a:r>
              <a:rPr lang="en-US" dirty="0" err="1" smtClean="0"/>
              <a:t>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37629" y="3232820"/>
            <a:ext cx="56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</a:t>
            </a:r>
            <a:r>
              <a:rPr lang="en-US" dirty="0" err="1" smtClean="0"/>
              <a:t>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80669" y="3215076"/>
            <a:ext cx="56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849895" y="3215076"/>
            <a:ext cx="56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</a:t>
            </a:r>
            <a:r>
              <a:rPr lang="en-US" dirty="0" err="1" smtClean="0"/>
              <a:t>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177669" y="323606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 </a:t>
            </a:r>
            <a:r>
              <a:rPr lang="en-US" dirty="0" err="1" smtClean="0"/>
              <a:t>m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5698" y="1937886"/>
            <a:ext cx="1717051" cy="1128171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96611" y="4000196"/>
            <a:ext cx="3454777" cy="481777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Motion with constant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392" y="1444445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a given acceleration a, an initial position at </a:t>
            </a:r>
            <a:r>
              <a:rPr lang="en-US" dirty="0" err="1" smtClean="0"/>
              <a:t>t</a:t>
            </a:r>
            <a:r>
              <a:rPr lang="en-US" dirty="0" smtClean="0"/>
              <a:t>=0 x</a:t>
            </a:r>
            <a:r>
              <a:rPr lang="en-US" baseline="-25000" dirty="0" smtClean="0"/>
              <a:t>0</a:t>
            </a:r>
            <a:r>
              <a:rPr lang="en-US" dirty="0" smtClean="0"/>
              <a:t> and an initial velocity at </a:t>
            </a:r>
            <a:r>
              <a:rPr lang="en-US" dirty="0" err="1" smtClean="0"/>
              <a:t>t</a:t>
            </a:r>
            <a:r>
              <a:rPr lang="en-US" dirty="0" smtClean="0"/>
              <a:t>=0 of v</a:t>
            </a:r>
            <a:r>
              <a:rPr lang="en-US" baseline="-25000" dirty="0" smtClean="0"/>
              <a:t>0</a:t>
            </a:r>
            <a:r>
              <a:rPr lang="en-US" dirty="0" smtClean="0"/>
              <a:t> we can predict </a:t>
            </a:r>
          </a:p>
          <a:p>
            <a:r>
              <a:rPr lang="en-US" dirty="0" smtClean="0"/>
              <a:t>Velocity at time 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Position at time </a:t>
            </a:r>
            <a:r>
              <a:rPr lang="en-US" dirty="0" err="1" smtClean="0"/>
              <a:t>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Position changes </a:t>
            </a:r>
            <a:r>
              <a:rPr lang="en-US" dirty="0" err="1" smtClean="0"/>
              <a:t>quadratically</a:t>
            </a:r>
            <a:r>
              <a:rPr lang="en-US" dirty="0" smtClean="0"/>
              <a:t> !!!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672003" y="2952268"/>
          <a:ext cx="2695593" cy="589661"/>
        </p:xfrm>
        <a:graphic>
          <a:graphicData uri="http://schemas.openxmlformats.org/presentationml/2006/ole">
            <p:oleObj spid="_x0000_s52226" name="Equation" r:id="rId4" imgW="812800" imgH="177800" progId="Equation.3">
              <p:embed/>
            </p:oleObj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4613611" y="3803369"/>
          <a:ext cx="4379913" cy="1177925"/>
        </p:xfrm>
        <a:graphic>
          <a:graphicData uri="http://schemas.openxmlformats.org/presentationml/2006/ole">
            <p:oleObj spid="_x0000_s52227" name="Equation" r:id="rId5" imgW="1320800" imgH="355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Motion with constant acceleration 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392" y="929369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Handy equation: combine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for final velocity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f</a:t>
            </a:r>
            <a:r>
              <a:rPr lang="en-US" dirty="0" smtClean="0"/>
              <a:t> and position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f</a:t>
            </a:r>
            <a:r>
              <a:rPr lang="en-US" dirty="0" smtClean="0"/>
              <a:t> after constant acceleration a for some time </a:t>
            </a:r>
            <a:r>
              <a:rPr lang="en-US" dirty="0" err="1" smtClean="0"/>
              <a:t>t</a:t>
            </a:r>
            <a:endParaRPr lang="en-US" dirty="0" smtClean="0"/>
          </a:p>
          <a:p>
            <a:r>
              <a:rPr lang="en-US" dirty="0" smtClean="0"/>
              <a:t>Eliminate </a:t>
            </a:r>
            <a:r>
              <a:rPr lang="en-US" dirty="0" err="1" smtClean="0"/>
              <a:t>t</a:t>
            </a:r>
            <a:r>
              <a:rPr lang="en-US" dirty="0" smtClean="0"/>
              <a:t> to relate directly the velocity and the displacement (for example to obtain the velocity after travelling a certain distance)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87438" y="1667337"/>
          <a:ext cx="3706812" cy="673100"/>
        </p:xfrm>
        <a:graphic>
          <a:graphicData uri="http://schemas.openxmlformats.org/presentationml/2006/ole">
            <p:oleObj spid="_x0000_s82946" name="Equation" r:id="rId4" imgW="1117600" imgH="203200" progId="Equation.3">
              <p:embed/>
            </p:oleObj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1033463" y="2165812"/>
          <a:ext cx="5389562" cy="1177925"/>
        </p:xfrm>
        <a:graphic>
          <a:graphicData uri="http://schemas.openxmlformats.org/presentationml/2006/ole">
            <p:oleObj spid="_x0000_s82947" name="Equation" r:id="rId5" imgW="1625600" imgH="3556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67415" y="5411236"/>
          <a:ext cx="3374076" cy="799123"/>
        </p:xfrm>
        <a:graphic>
          <a:graphicData uri="http://schemas.openxmlformats.org/presentationml/2006/ole">
            <p:oleObj spid="_x0000_s82948" name="Equation" r:id="rId6" imgW="9652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</a:t>
            </a:r>
            <a:r>
              <a:rPr lang="en-US" dirty="0" err="1" smtClean="0"/>
              <a:t>vs</a:t>
            </a:r>
            <a:r>
              <a:rPr lang="en-US" dirty="0" smtClean="0"/>
              <a:t> time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26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16200000" flipV="1">
            <a:off x="247677" y="1868270"/>
            <a:ext cx="1650594" cy="145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086693" y="2692677"/>
            <a:ext cx="437306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3713" y="865606"/>
            <a:ext cx="941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(</a:t>
            </a:r>
            <a:r>
              <a:rPr lang="en-US" dirty="0" err="1" smtClean="0"/>
              <a:t>m/s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18894" y="2508011"/>
            <a:ext cx="582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</a:t>
            </a:r>
            <a:r>
              <a:rPr lang="en-US" dirty="0" smtClean="0"/>
              <a:t> (</a:t>
            </a:r>
            <a:r>
              <a:rPr lang="en-US" dirty="0" err="1" smtClean="0"/>
              <a:t>s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065675" y="1547525"/>
            <a:ext cx="3255417" cy="8299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136426" y="2692677"/>
            <a:ext cx="3693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50284" y="286146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885116" y="1547525"/>
            <a:ext cx="38493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7778" y="138852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876938" y="2050301"/>
            <a:ext cx="38493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4198" y="186210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rot="16200000" flipV="1">
            <a:off x="306068" y="4485770"/>
            <a:ext cx="1650594" cy="145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145084" y="5310177"/>
            <a:ext cx="437306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2104" y="3483106"/>
            <a:ext cx="988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(m/s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577285" y="5125511"/>
            <a:ext cx="582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 (</a:t>
            </a:r>
            <a:r>
              <a:rPr lang="en-US" dirty="0" err="1" smtClean="0"/>
              <a:t>s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124066" y="4819737"/>
            <a:ext cx="3255417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194817" y="5310177"/>
            <a:ext cx="3693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218901" y="549356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943507" y="4165025"/>
            <a:ext cx="38493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76169" y="400602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935329" y="4667801"/>
            <a:ext cx="38493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82589" y="447960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2406928" y="2700072"/>
            <a:ext cx="3693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2335526" y="5277911"/>
            <a:ext cx="3693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619996" y="285534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353110" y="546337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4866653" y="1395526"/>
          <a:ext cx="4185097" cy="662049"/>
        </p:xfrm>
        <a:graphic>
          <a:graphicData uri="http://schemas.openxmlformats.org/presentationml/2006/ole">
            <p:oleObj spid="_x0000_s58370" name="Equation" r:id="rId3" imgW="2247900" imgH="355600" progId="Equation.3">
              <p:embed/>
            </p:oleObj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255898" y="3036652"/>
            <a:ext cx="2147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What is </a:t>
            </a:r>
            <a:r>
              <a:rPr lang="en-US" u="sng" dirty="0" err="1" smtClean="0"/>
              <a:t>a(t</a:t>
            </a:r>
            <a:r>
              <a:rPr lang="en-US" u="sng" dirty="0" smtClean="0"/>
              <a:t>) graph? </a:t>
            </a:r>
            <a:endParaRPr lang="en-US" u="sng" dirty="0"/>
          </a:p>
        </p:txBody>
      </p:sp>
      <p:sp>
        <p:nvSpPr>
          <p:cNvPr id="46" name="Rectangle 45"/>
          <p:cNvSpPr/>
          <p:nvPr/>
        </p:nvSpPr>
        <p:spPr>
          <a:xfrm>
            <a:off x="1145084" y="4848933"/>
            <a:ext cx="3235193" cy="461243"/>
          </a:xfrm>
          <a:prstGeom prst="rect">
            <a:avLst/>
          </a:prstGeom>
          <a:blipFill rotWithShape="1">
            <a:blip r:embed="rId4"/>
            <a:tile tx="0" ty="0" sx="100000" sy="100000" flip="none" algn="tl"/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rot="16200000" flipH="1">
            <a:off x="886055" y="5059336"/>
            <a:ext cx="497835" cy="202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4118572" y="5048472"/>
            <a:ext cx="523410" cy="31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100979" y="3852438"/>
            <a:ext cx="29430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Area under the curve from</a:t>
            </a:r>
            <a:br>
              <a:rPr lang="en-US" dirty="0" smtClean="0"/>
            </a:br>
            <a:r>
              <a:rPr lang="en-US" dirty="0" err="1" smtClean="0"/>
              <a:t>t</a:t>
            </a:r>
            <a:r>
              <a:rPr lang="en-US" dirty="0" smtClean="0"/>
              <a:t>=0s to </a:t>
            </a:r>
            <a:r>
              <a:rPr lang="en-US" dirty="0" err="1" smtClean="0"/>
              <a:t>t</a:t>
            </a:r>
            <a:r>
              <a:rPr lang="en-US" dirty="0" smtClean="0"/>
              <a:t>=2s:</a:t>
            </a:r>
          </a:p>
          <a:p>
            <a:r>
              <a:rPr lang="en-US" dirty="0" smtClean="0"/>
              <a:t>A=0.75 m/s</a:t>
            </a:r>
            <a:r>
              <a:rPr lang="en-US" baseline="30000" dirty="0" smtClean="0"/>
              <a:t>2 </a:t>
            </a:r>
            <a:r>
              <a:rPr lang="en-US" dirty="0" err="1" smtClean="0"/>
              <a:t>x</a:t>
            </a:r>
            <a:r>
              <a:rPr lang="en-US" dirty="0" smtClean="0"/>
              <a:t> 2s = 1.5 </a:t>
            </a:r>
            <a:r>
              <a:rPr lang="en-US" dirty="0" err="1" smtClean="0"/>
              <a:t>m/s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=1.5 </a:t>
            </a:r>
            <a:r>
              <a:rPr lang="en-US" dirty="0" err="1" smtClean="0"/>
              <a:t>m/s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the change of velocity!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symbols:</a:t>
            </a:r>
            <a:br>
              <a:rPr lang="en-US" dirty="0" smtClean="0"/>
            </a:br>
            <a:r>
              <a:rPr lang="en-US" dirty="0" smtClean="0"/>
              <a:t>A=a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/>
              <a:t>t</a:t>
            </a:r>
            <a:r>
              <a:rPr lang="en-US" dirty="0" smtClean="0"/>
              <a:t> = 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/>
              <a:t>v</a:t>
            </a:r>
            <a:r>
              <a:rPr lang="en-US" dirty="0" smtClean="0"/>
              <a:t>	</a:t>
            </a:r>
            <a:endParaRPr lang="en-US" baseline="30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a(t</a:t>
            </a:r>
            <a:r>
              <a:rPr lang="en-US" dirty="0" smtClean="0"/>
              <a:t>) graph - 2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879" y="2262885"/>
            <a:ext cx="3759200" cy="3327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12" y="1051149"/>
            <a:ext cx="8988418" cy="1308333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a=const: Free 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Earth’s gravity causes objects on the surface of the earth to accelerate with |a|=</a:t>
            </a:r>
            <a:r>
              <a:rPr lang="en-US" dirty="0" err="1" smtClean="0"/>
              <a:t>g</a:t>
            </a:r>
            <a:r>
              <a:rPr lang="en-US" dirty="0" smtClean="0"/>
              <a:t>=9.81 m/s</a:t>
            </a:r>
            <a:r>
              <a:rPr lang="en-US" baseline="30000" dirty="0" smtClean="0"/>
              <a:t>2</a:t>
            </a:r>
            <a:r>
              <a:rPr lang="en-US" dirty="0" smtClean="0"/>
              <a:t> (varies a bit from place to place) IF no other force acts (Free Fall)</a:t>
            </a:r>
          </a:p>
          <a:p>
            <a:r>
              <a:rPr lang="en-US" dirty="0" smtClean="0"/>
              <a:t>Already Galileo found that this is true for any object regardless of its weight (If free fall is a good approximation – no significant air resistance)</a:t>
            </a:r>
          </a:p>
          <a:p>
            <a:r>
              <a:rPr lang="en-US" dirty="0" smtClean="0"/>
              <a:t>Note: “Free Fall” is used differently than in everyday language. The object in free fall does not need to fall – a ball thrown up in the air, once it leaves the hand, is in free fall as no other forces than gravity act, even during its upward motion</a:t>
            </a:r>
          </a:p>
          <a:p>
            <a:r>
              <a:rPr lang="en-US" dirty="0" smtClean="0"/>
              <a:t>Direction is towards the center of the earth (so if that is the negative direction of the position axis then a=-</a:t>
            </a:r>
            <a:r>
              <a:rPr lang="en-US" dirty="0" err="1" smtClean="0"/>
              <a:t>g</a:t>
            </a:r>
            <a:r>
              <a:rPr lang="en-US" dirty="0" smtClean="0"/>
              <a:t> = -9.81 m/s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ball throw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ball is thrown vertically into the air with an initial speed of 2 </a:t>
            </a:r>
            <a:r>
              <a:rPr lang="en-US" dirty="0" err="1" smtClean="0"/>
              <a:t>m/s</a:t>
            </a:r>
            <a:r>
              <a:rPr lang="en-US" dirty="0" smtClean="0"/>
              <a:t>. Neglect </a:t>
            </a:r>
            <a:r>
              <a:rPr lang="en-US" smtClean="0"/>
              <a:t>air resistance. </a:t>
            </a:r>
          </a:p>
          <a:p>
            <a:pPr lvl="1"/>
            <a:r>
              <a:rPr lang="en-US" dirty="0" smtClean="0"/>
              <a:t>How long does it take to reach the highest point? </a:t>
            </a:r>
          </a:p>
          <a:p>
            <a:pPr lvl="1"/>
            <a:r>
              <a:rPr lang="en-US" dirty="0" smtClean="0"/>
              <a:t>What is the height it reaches?</a:t>
            </a:r>
          </a:p>
          <a:p>
            <a:pPr lvl="1"/>
            <a:r>
              <a:rPr lang="en-US" dirty="0" smtClean="0"/>
              <a:t>Graph </a:t>
            </a:r>
            <a:r>
              <a:rPr lang="en-US" dirty="0" err="1" smtClean="0"/>
              <a:t>x(t</a:t>
            </a:r>
            <a:r>
              <a:rPr lang="en-US" dirty="0" smtClean="0"/>
              <a:t>), </a:t>
            </a:r>
            <a:r>
              <a:rPr lang="en-US" dirty="0" err="1" smtClean="0"/>
              <a:t>v(t</a:t>
            </a:r>
            <a:r>
              <a:rPr lang="en-US" dirty="0" smtClean="0"/>
              <a:t>) and </a:t>
            </a:r>
            <a:r>
              <a:rPr lang="en-US" dirty="0" err="1" smtClean="0"/>
              <a:t>a(t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What is the velocity at the highest point? </a:t>
            </a:r>
          </a:p>
          <a:p>
            <a:pPr lvl="1"/>
            <a:r>
              <a:rPr lang="en-US" dirty="0" smtClean="0"/>
              <a:t>What is the acceleration at the highest point?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Organization </a:t>
            </a:r>
            <a:r>
              <a:rPr lang="en-US" dirty="0" err="1" smtClean="0"/>
              <a:t>Followup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Override requests – sign up after class</a:t>
            </a:r>
          </a:p>
          <a:p>
            <a:r>
              <a:rPr lang="en-US" dirty="0" smtClean="0"/>
              <a:t>Course webpage – check frequently. Message board!</a:t>
            </a:r>
          </a:p>
          <a:p>
            <a:r>
              <a:rPr lang="en-US" dirty="0" smtClean="0"/>
              <a:t>PLC schedule</a:t>
            </a:r>
          </a:p>
          <a:p>
            <a:r>
              <a:rPr lang="en-US" dirty="0" smtClean="0"/>
              <a:t>Office hours</a:t>
            </a:r>
          </a:p>
          <a:p>
            <a:r>
              <a:rPr lang="en-US" dirty="0" smtClean="0"/>
              <a:t>Clickers: Get one! Register it! (list on website)</a:t>
            </a:r>
          </a:p>
          <a:p>
            <a:r>
              <a:rPr lang="en-US" dirty="0" smtClean="0"/>
              <a:t>Grading: scale – see syllabus. Quizzes: 1 pt for wrong answer, 2 pts for right answer.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Concepts: 1D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Particle model</a:t>
            </a:r>
          </a:p>
          <a:p>
            <a:r>
              <a:rPr lang="en-US" dirty="0" smtClean="0"/>
              <a:t>Position, Coordinate system (1 axis with positive and negative direction), Displacement</a:t>
            </a:r>
          </a:p>
          <a:p>
            <a:r>
              <a:rPr lang="en-US" dirty="0" smtClean="0"/>
              <a:t>Velocity – rate of change of position</a:t>
            </a:r>
            <a:br>
              <a:rPr lang="en-US" dirty="0" smtClean="0"/>
            </a:br>
            <a:r>
              <a:rPr lang="en-US" dirty="0" smtClean="0"/>
              <a:t>can have positive or negative direction</a:t>
            </a:r>
          </a:p>
          <a:p>
            <a:r>
              <a:rPr lang="en-US" dirty="0" smtClean="0"/>
              <a:t>Acceleration – rate of change of velocity</a:t>
            </a:r>
            <a:br>
              <a:rPr lang="en-US" dirty="0" smtClean="0"/>
            </a:br>
            <a:r>
              <a:rPr lang="en-US" dirty="0" smtClean="0"/>
              <a:t>can have positive or negative direction</a:t>
            </a:r>
          </a:p>
          <a:p>
            <a:r>
              <a:rPr lang="en-US" dirty="0" smtClean="0"/>
              <a:t>Average velocity/acceleration </a:t>
            </a:r>
            <a:r>
              <a:rPr lang="en-US" dirty="0" err="1" smtClean="0"/>
              <a:t>vs</a:t>
            </a:r>
            <a:r>
              <a:rPr lang="en-US" dirty="0" smtClean="0"/>
              <a:t> instantaneous</a:t>
            </a:r>
          </a:p>
          <a:p>
            <a:r>
              <a:rPr lang="en-US" dirty="0" smtClean="0"/>
              <a:t>Equations for </a:t>
            </a:r>
            <a:r>
              <a:rPr lang="en-US" dirty="0" err="1" smtClean="0"/>
              <a:t>X(t</a:t>
            </a:r>
            <a:r>
              <a:rPr lang="en-US" dirty="0" smtClean="0"/>
              <a:t>) and </a:t>
            </a:r>
            <a:r>
              <a:rPr lang="en-US" dirty="0" err="1" smtClean="0"/>
              <a:t>v(t</a:t>
            </a:r>
            <a:r>
              <a:rPr lang="en-US" dirty="0" smtClean="0"/>
              <a:t>) for constant acceleration</a:t>
            </a:r>
          </a:p>
          <a:p>
            <a:r>
              <a:rPr lang="en-US" dirty="0" smtClean="0"/>
              <a:t>Gravity on the surface of the earth provides an acceleration of |</a:t>
            </a:r>
            <a:r>
              <a:rPr lang="en-US" dirty="0" err="1" smtClean="0"/>
              <a:t>g</a:t>
            </a:r>
            <a:r>
              <a:rPr lang="en-US" dirty="0" smtClean="0"/>
              <a:t>|=9.81 m/s</a:t>
            </a:r>
            <a:r>
              <a:rPr lang="en-US" baseline="30000" dirty="0" smtClean="0"/>
              <a:t>2 </a:t>
            </a:r>
            <a:r>
              <a:rPr lang="en-US" dirty="0" smtClean="0"/>
              <a:t>(if no other forces are acting – free “fall”) towards the center of the earth. Concept of “free fall”.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9809-4E9F-C643-80A7-B310A72DC55E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 </a:t>
            </a:r>
            <a:r>
              <a:rPr lang="en-US" dirty="0" err="1" smtClean="0"/>
              <a:t>ctd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Displacement </a:t>
            </a:r>
            <a:r>
              <a:rPr lang="en-US" dirty="0" err="1" smtClean="0"/>
              <a:t>vs</a:t>
            </a:r>
            <a:r>
              <a:rPr lang="en-US" dirty="0" smtClean="0"/>
              <a:t> time </a:t>
            </a:r>
            <a:r>
              <a:rPr lang="en-US" dirty="0" err="1" smtClean="0"/>
              <a:t>x(t</a:t>
            </a:r>
            <a:r>
              <a:rPr lang="en-US" dirty="0" smtClean="0"/>
              <a:t>) Graph:</a:t>
            </a:r>
          </a:p>
          <a:p>
            <a:pPr lvl="1"/>
            <a:r>
              <a:rPr lang="en-US" dirty="0" smtClean="0"/>
              <a:t>Slope is velocity (sign!)</a:t>
            </a:r>
          </a:p>
          <a:p>
            <a:r>
              <a:rPr lang="en-US" dirty="0" smtClean="0"/>
              <a:t>Velocity </a:t>
            </a:r>
            <a:r>
              <a:rPr lang="en-US" dirty="0" err="1" smtClean="0"/>
              <a:t>vs</a:t>
            </a:r>
            <a:r>
              <a:rPr lang="en-US" dirty="0" smtClean="0"/>
              <a:t> time </a:t>
            </a:r>
            <a:r>
              <a:rPr lang="en-US" dirty="0" err="1" smtClean="0"/>
              <a:t>v(t</a:t>
            </a:r>
            <a:r>
              <a:rPr lang="en-US" dirty="0" smtClean="0"/>
              <a:t>) Graph:</a:t>
            </a:r>
          </a:p>
          <a:p>
            <a:pPr lvl="1"/>
            <a:r>
              <a:rPr lang="en-US" dirty="0" smtClean="0"/>
              <a:t>Area under curve is displacement </a:t>
            </a:r>
            <a:r>
              <a:rPr lang="en-US" dirty="0" err="1" smtClean="0"/>
              <a:t>x</a:t>
            </a:r>
            <a:r>
              <a:rPr lang="en-US" dirty="0" smtClean="0"/>
              <a:t> (sign!)</a:t>
            </a:r>
            <a:br>
              <a:rPr lang="en-US" dirty="0" smtClean="0"/>
            </a:br>
            <a:r>
              <a:rPr lang="en-US" dirty="0" smtClean="0"/>
              <a:t>(change in position)</a:t>
            </a:r>
          </a:p>
          <a:p>
            <a:pPr lvl="1"/>
            <a:r>
              <a:rPr lang="en-US" dirty="0" smtClean="0"/>
              <a:t>Slope is acceleration (sign!)</a:t>
            </a:r>
          </a:p>
          <a:p>
            <a:r>
              <a:rPr lang="en-US" dirty="0" smtClean="0"/>
              <a:t>Acceleration </a:t>
            </a:r>
            <a:r>
              <a:rPr lang="en-US" dirty="0" err="1" smtClean="0"/>
              <a:t>vs</a:t>
            </a:r>
            <a:r>
              <a:rPr lang="en-US" dirty="0" smtClean="0"/>
              <a:t> time </a:t>
            </a:r>
            <a:r>
              <a:rPr lang="en-US" dirty="0" err="1" smtClean="0"/>
              <a:t>a(t</a:t>
            </a:r>
            <a:r>
              <a:rPr lang="en-US" dirty="0" smtClean="0"/>
              <a:t>) Graph</a:t>
            </a:r>
          </a:p>
          <a:p>
            <a:pPr lvl="1"/>
            <a:r>
              <a:rPr lang="en-US" dirty="0" smtClean="0"/>
              <a:t>Area under the curve is change of velocity </a:t>
            </a:r>
            <a:r>
              <a:rPr lang="en-US" dirty="0" err="1" smtClean="0"/>
              <a:t>v</a:t>
            </a:r>
            <a:r>
              <a:rPr lang="en-US" dirty="0" smtClean="0"/>
              <a:t> (sign!)</a:t>
            </a:r>
          </a:p>
          <a:p>
            <a:r>
              <a:rPr lang="en-US" dirty="0" smtClean="0"/>
              <a:t>Understand how to derive one graph from another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Distance between snapshots in motion </a:t>
            </a:r>
            <a:r>
              <a:rPr lang="en-US" dirty="0" smtClean="0"/>
              <a:t>diagram for increasing speed</a:t>
            </a:r>
          </a:p>
          <a:p>
            <a:pPr lvl="1"/>
            <a:r>
              <a:rPr lang="en-US" dirty="0" smtClean="0"/>
              <a:t>A increases</a:t>
            </a:r>
          </a:p>
          <a:p>
            <a:pPr lvl="1"/>
            <a:r>
              <a:rPr lang="en-US" dirty="0" smtClean="0"/>
              <a:t>B stays the same</a:t>
            </a:r>
          </a:p>
          <a:p>
            <a:pPr lvl="1"/>
            <a:r>
              <a:rPr lang="en-US" dirty="0" smtClean="0"/>
              <a:t>C decreases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9392" y="2379680"/>
            <a:ext cx="3454777" cy="67156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391" y="1176910"/>
            <a:ext cx="8758045" cy="545155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Motion diagram: snapshots in time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Same in particle model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good model for </a:t>
            </a:r>
            <a:r>
              <a:rPr lang="en-US" dirty="0" smtClean="0"/>
              <a:t>example for determining the time it takes to cross room, …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bad model for</a:t>
            </a:r>
            <a:r>
              <a:rPr lang="en-US" dirty="0" smtClean="0"/>
              <a:t>: design width of path, size of door, …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1580869"/>
            <a:ext cx="7981792" cy="15549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and particle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260" y="1801390"/>
            <a:ext cx="844687" cy="11530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7859" y="1801390"/>
            <a:ext cx="844687" cy="11530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0591" y="1785336"/>
            <a:ext cx="844687" cy="115302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83118" y="3770764"/>
            <a:ext cx="7981792" cy="10236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424317" y="4159502"/>
            <a:ext cx="182571" cy="19437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12951" y="4162885"/>
            <a:ext cx="182571" cy="19437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667324" y="4159502"/>
            <a:ext cx="182571" cy="19437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0" y="1785336"/>
            <a:ext cx="119591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Time </a:t>
            </a:r>
            <a:r>
              <a:rPr lang="en-US" dirty="0" err="1" smtClean="0"/>
              <a:t>t</a:t>
            </a:r>
            <a:r>
              <a:rPr lang="en-US" dirty="0" smtClean="0"/>
              <a:t>=0s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08169" y="1639544"/>
            <a:ext cx="69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=1s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817530" y="1639544"/>
            <a:ext cx="69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=2s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745210" y="3770764"/>
            <a:ext cx="69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=1s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480791" y="3790170"/>
            <a:ext cx="69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=2s</a:t>
            </a:r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143348" y="3770764"/>
            <a:ext cx="69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=0s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 rot="5400000">
            <a:off x="3953745" y="5622962"/>
            <a:ext cx="197754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364317" y="5618968"/>
            <a:ext cx="197754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392" y="891834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For 1D motion we need to define a one axis coordinate system (an x-axis) along the path of motion (particle model!).</a:t>
            </a:r>
          </a:p>
          <a:p>
            <a:r>
              <a:rPr lang="en-US" dirty="0" smtClean="0"/>
              <a:t>The axis features:</a:t>
            </a:r>
          </a:p>
          <a:p>
            <a:pPr lvl="1"/>
            <a:r>
              <a:rPr lang="en-US" dirty="0" smtClean="0"/>
              <a:t>Labeled using units of length (for example meters)</a:t>
            </a:r>
          </a:p>
          <a:p>
            <a:pPr lvl="1"/>
            <a:r>
              <a:rPr lang="en-US" dirty="0" smtClean="0"/>
              <a:t>Zero is chosen at your convenience</a:t>
            </a:r>
          </a:p>
          <a:p>
            <a:pPr lvl="1"/>
            <a:r>
              <a:rPr lang="en-US" dirty="0" smtClean="0"/>
              <a:t>Positive direction: we agree in this class that positive direction will always be to the right or up.  </a:t>
            </a:r>
          </a:p>
          <a:p>
            <a:r>
              <a:rPr lang="en-US" dirty="0" smtClean="0"/>
              <a:t>Position of an object is the value of the axis label at its location. We use here the symbol </a:t>
            </a:r>
            <a:r>
              <a:rPr lang="en-US" dirty="0" err="1" smtClean="0"/>
              <a:t>x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Position may change with time. </a:t>
            </a:r>
            <a:r>
              <a:rPr lang="en-US" b="1" dirty="0" smtClean="0">
                <a:solidFill>
                  <a:srgbClr val="FF0000"/>
                </a:solidFill>
              </a:rPr>
              <a:t>It is a function of time </a:t>
            </a:r>
            <a:r>
              <a:rPr lang="en-US" b="1" dirty="0" err="1" smtClean="0">
                <a:solidFill>
                  <a:srgbClr val="FF0000"/>
                </a:solidFill>
              </a:rPr>
              <a:t>x(t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85440" y="5286848"/>
            <a:ext cx="182571" cy="19437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74074" y="5277273"/>
            <a:ext cx="182571" cy="19437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28447" y="5260932"/>
            <a:ext cx="182571" cy="19437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49856" y="5571923"/>
            <a:ext cx="8484320" cy="38874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631191" y="5615872"/>
            <a:ext cx="197754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322689" y="5610003"/>
            <a:ext cx="197754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667317" y="5606907"/>
            <a:ext cx="197754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8054666" y="5588081"/>
            <a:ext cx="197754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518333" y="5675587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14444" y="570801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 </a:t>
            </a:r>
            <a:r>
              <a:rPr lang="en-US" dirty="0" err="1" smtClean="0"/>
              <a:t>m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485450" y="5693620"/>
            <a:ext cx="56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</a:t>
            </a:r>
            <a:r>
              <a:rPr lang="en-US" dirty="0" err="1" smtClean="0"/>
              <a:t>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780056" y="5696717"/>
            <a:ext cx="56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</a:t>
            </a:r>
            <a:r>
              <a:rPr lang="en-US" dirty="0" err="1" smtClean="0"/>
              <a:t>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137629" y="5675587"/>
            <a:ext cx="56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</a:t>
            </a:r>
            <a:r>
              <a:rPr lang="en-US" dirty="0" err="1" smtClean="0"/>
              <a:t>m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480669" y="5657843"/>
            <a:ext cx="56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m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849895" y="5657843"/>
            <a:ext cx="56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</a:t>
            </a:r>
            <a:r>
              <a:rPr lang="en-US" dirty="0" err="1" smtClean="0"/>
              <a:t>m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745210" y="4885152"/>
            <a:ext cx="69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=1s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480791" y="4904558"/>
            <a:ext cx="69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=2s</a:t>
            </a:r>
          </a:p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143348" y="4885152"/>
            <a:ext cx="69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t</a:t>
            </a:r>
            <a:r>
              <a:rPr lang="en-US" dirty="0" smtClean="0"/>
              <a:t>=0s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131534" y="4603430"/>
            <a:ext cx="960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= -1m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728140" y="4603430"/>
            <a:ext cx="81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=1m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457993" y="4603430"/>
            <a:ext cx="62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=?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49856" y="4587118"/>
            <a:ext cx="1005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Position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33789" y="4895014"/>
            <a:ext cx="689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</a:t>
            </a:r>
            <a:r>
              <a:rPr lang="en-US" dirty="0" err="1" smtClean="0"/>
              <a:t>vs</a:t>
            </a:r>
            <a:r>
              <a:rPr lang="en-US" dirty="0" smtClean="0"/>
              <a:t> time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moving object has a position at each point in time. </a:t>
            </a:r>
          </a:p>
          <a:p>
            <a:r>
              <a:rPr lang="en-US" dirty="0" smtClean="0"/>
              <a:t>Graph position as a function of time: </a:t>
            </a:r>
            <a:br>
              <a:rPr lang="en-US" dirty="0" smtClean="0"/>
            </a:br>
            <a:r>
              <a:rPr lang="en-US" dirty="0" smtClean="0"/>
              <a:t>function </a:t>
            </a:r>
            <a:r>
              <a:rPr lang="en-US" dirty="0" err="1" smtClean="0"/>
              <a:t>x(t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BA56-29AD-DB41-938C-9F4318DA3DF0}" type="datetime1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Physics 231 Spring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A3DC1-351E-8B41-BEA0-71EB85EF3697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996655" y="5451126"/>
            <a:ext cx="197754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28360" y="5438961"/>
            <a:ext cx="3762615" cy="1588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1674101" y="5444036"/>
            <a:ext cx="197754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365599" y="5438167"/>
            <a:ext cx="197754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42975" y="5226685"/>
            <a:ext cx="248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776526" y="5536383"/>
            <a:ext cx="49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</a:t>
            </a:r>
            <a:r>
              <a:rPr lang="en-US" dirty="0" err="1" smtClean="0"/>
              <a:t>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822966" y="5524881"/>
            <a:ext cx="49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</a:t>
            </a:r>
            <a:r>
              <a:rPr lang="en-US" dirty="0" err="1" smtClean="0"/>
              <a:t>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80539" y="5503751"/>
            <a:ext cx="49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</a:t>
            </a:r>
            <a:r>
              <a:rPr lang="en-US" dirty="0" err="1" smtClean="0"/>
              <a:t>s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rot="5400000" flipH="1" flipV="1">
            <a:off x="447514" y="4766261"/>
            <a:ext cx="2641670" cy="1587"/>
          </a:xfrm>
          <a:prstGeom prst="straightConnector1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767555" y="6087890"/>
            <a:ext cx="897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645144" y="5923411"/>
            <a:ext cx="248166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643472" y="5020711"/>
            <a:ext cx="248166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652443" y="4584165"/>
            <a:ext cx="248166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44265" y="4138006"/>
            <a:ext cx="248166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636087" y="3721045"/>
            <a:ext cx="248166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094876" y="4788715"/>
            <a:ext cx="56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</a:t>
            </a:r>
            <a:r>
              <a:rPr lang="en-US" dirty="0" err="1" smtClean="0"/>
              <a:t>m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090280" y="4362411"/>
            <a:ext cx="56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</a:t>
            </a:r>
            <a:r>
              <a:rPr lang="en-US" dirty="0" err="1" smtClean="0"/>
              <a:t>m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096700" y="3916252"/>
            <a:ext cx="56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m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110419" y="3517722"/>
            <a:ext cx="56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</a:t>
            </a:r>
            <a:r>
              <a:rPr lang="en-US" dirty="0" err="1" smtClean="0"/>
              <a:t>m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066625" y="569653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 </a:t>
            </a:r>
            <a:r>
              <a:rPr lang="en-US" dirty="0" err="1" smtClean="0"/>
              <a:t>m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1683820" y="5818822"/>
            <a:ext cx="182571" cy="194370"/>
          </a:xfrm>
          <a:prstGeom prst="ellipse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974256" y="4949078"/>
            <a:ext cx="182571" cy="194370"/>
          </a:xfrm>
          <a:prstGeom prst="ellipse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281111" y="3716874"/>
            <a:ext cx="182571" cy="194370"/>
          </a:xfrm>
          <a:prstGeom prst="ellipse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751794" y="3810406"/>
            <a:ext cx="2627691" cy="2102292"/>
          </a:xfrm>
          <a:custGeom>
            <a:avLst/>
            <a:gdLst>
              <a:gd name="connsiteX0" fmla="*/ 0 w 2627691"/>
              <a:gd name="connsiteY0" fmla="*/ 2102292 h 2102292"/>
              <a:gd name="connsiteX1" fmla="*/ 1313846 w 2627691"/>
              <a:gd name="connsiteY1" fmla="*/ 1226337 h 2102292"/>
              <a:gd name="connsiteX2" fmla="*/ 2627691 w 2627691"/>
              <a:gd name="connsiteY2" fmla="*/ 0 h 2102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7691" h="2102292">
                <a:moveTo>
                  <a:pt x="0" y="2102292"/>
                </a:moveTo>
                <a:lnTo>
                  <a:pt x="1313846" y="1226337"/>
                </a:lnTo>
                <a:lnTo>
                  <a:pt x="2627691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608332" y="304619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6422</TotalTime>
  <Words>3389</Words>
  <Application>Microsoft Macintosh PowerPoint</Application>
  <PresentationFormat>On-screen Show (4:3)</PresentationFormat>
  <Paragraphs>379</Paragraphs>
  <Slides>29</Slides>
  <Notes>15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Equation</vt:lpstr>
      <vt:lpstr>Physics 231</vt:lpstr>
      <vt:lpstr>Current Assignments</vt:lpstr>
      <vt:lpstr>Course Organization Followup</vt:lpstr>
      <vt:lpstr>Key Concepts: 1D motion</vt:lpstr>
      <vt:lpstr>Key concepts ctd</vt:lpstr>
      <vt:lpstr>Clicker question</vt:lpstr>
      <vt:lpstr>Motion and particle model</vt:lpstr>
      <vt:lpstr>Position</vt:lpstr>
      <vt:lpstr>Position vs time diagram</vt:lpstr>
      <vt:lpstr>Displacement</vt:lpstr>
      <vt:lpstr>Quiz</vt:lpstr>
      <vt:lpstr>Velocity</vt:lpstr>
      <vt:lpstr>Quiz</vt:lpstr>
      <vt:lpstr>Quiz</vt:lpstr>
      <vt:lpstr>Clicker question</vt:lpstr>
      <vt:lpstr>Instantaneous velocity</vt:lpstr>
      <vt:lpstr>Velocity in position vs time graph</vt:lpstr>
      <vt:lpstr>Velocity vs time graph</vt:lpstr>
      <vt:lpstr>Slide 19</vt:lpstr>
      <vt:lpstr>Acceleration</vt:lpstr>
      <vt:lpstr>Sign of acceleration</vt:lpstr>
      <vt:lpstr>Clicker question</vt:lpstr>
      <vt:lpstr>Clicker question</vt:lpstr>
      <vt:lpstr>Motion with constant acceleration</vt:lpstr>
      <vt:lpstr>Motion with constant acceleration 2</vt:lpstr>
      <vt:lpstr>Acceleration vs time graph</vt:lpstr>
      <vt:lpstr>a(t) graph - 2 </vt:lpstr>
      <vt:lpstr>Example of a=const: Free Fall</vt:lpstr>
      <vt:lpstr>Example: ball throw</vt:lpstr>
    </vt:vector>
  </TitlesOfParts>
  <Company>NSCL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231</dc:title>
  <dc:creator>Hendrik Schatz</dc:creator>
  <cp:lastModifiedBy>Hendrik Schatz</cp:lastModifiedBy>
  <cp:revision>36</cp:revision>
  <dcterms:created xsi:type="dcterms:W3CDTF">2011-02-01T19:04:38Z</dcterms:created>
  <dcterms:modified xsi:type="dcterms:W3CDTF">2011-02-01T19:12:31Z</dcterms:modified>
</cp:coreProperties>
</file>