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embeddings/Microsoft_Equation3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Equation4.bin" ContentType="application/vnd.openxmlformats-officedocument.oleObject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6" r:id="rId3"/>
    <p:sldId id="320" r:id="rId4"/>
    <p:sldId id="298" r:id="rId5"/>
    <p:sldId id="297" r:id="rId6"/>
    <p:sldId id="300" r:id="rId7"/>
    <p:sldId id="299" r:id="rId8"/>
    <p:sldId id="301" r:id="rId9"/>
    <p:sldId id="318" r:id="rId10"/>
    <p:sldId id="319" r:id="rId11"/>
    <p:sldId id="317" r:id="rId12"/>
    <p:sldId id="304" r:id="rId13"/>
    <p:sldId id="303" r:id="rId14"/>
    <p:sldId id="305" r:id="rId15"/>
    <p:sldId id="306" r:id="rId16"/>
    <p:sldId id="302" r:id="rId17"/>
    <p:sldId id="307" r:id="rId18"/>
    <p:sldId id="308" r:id="rId19"/>
    <p:sldId id="31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3C969"/>
    <a:srgbClr val="CDF8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0389" autoAdjust="0"/>
  </p:normalViewPr>
  <p:slideViewPr>
    <p:cSldViewPr snapToGrid="0" snapToObjects="1">
      <p:cViewPr varScale="1">
        <p:scale>
          <a:sx n="87" d="100"/>
          <a:sy n="87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ict"/><Relationship Id="rId4" Type="http://schemas.openxmlformats.org/officeDocument/2006/relationships/image" Target="../media/image5.pict"/><Relationship Id="rId1" Type="http://schemas.openxmlformats.org/officeDocument/2006/relationships/image" Target="../media/image2.pict"/><Relationship Id="rId2" Type="http://schemas.openxmlformats.org/officeDocument/2006/relationships/image" Target="../media/image3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7497B-1639-BF48-89A0-C1B2F6631E7E}" type="datetimeFigureOut">
              <a:rPr lang="en-US" smtClean="0"/>
              <a:pPr/>
              <a:t>3/18/11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BE997-FC00-864D-BE3F-369C1AA15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7F6C1-B28C-1441-8B2F-F0DA1262D64B}" type="datetimeFigureOut">
              <a:rPr lang="en-US" smtClean="0"/>
              <a:pPr/>
              <a:t>3/18/11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83EC8-D1DA-E343-B598-D47B73ADC3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B9AAF-2DEF-B840-B47E-C9D441C73AEE}" type="slidenum">
              <a:rPr lang="en-US"/>
              <a:pPr/>
              <a:t>4</a:t>
            </a:fld>
            <a:endParaRPr lang="en-US"/>
          </a:p>
        </p:txBody>
      </p:sp>
      <p:sp>
        <p:nvSpPr>
          <p:cNvPr id="99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85800" lvl="1" indent="-22860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B49E-A591-3E40-B171-2A93BDDD6BA3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29B88-8FA3-4E4B-828B-B60970CAD69F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AD5D2-1882-1C44-AE3B-D00A8E79B61B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BA56-29AD-DB41-938C-9F4318DA3DF0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BB99-E4EF-8645-8107-33BEAE292F0A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BB08-BE77-E441-B47E-A67814F77BA1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7625-66D2-324C-8DF1-33923155E600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0CD2-7400-0C43-A115-067AF5B1266A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9CF8-F92F-1848-A3D1-ED02ECD9F8D4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B2F0C-E4C1-FF4B-9D1E-13590B60F615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2858-A444-AB4D-BBC0-65D341213C9E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26163"/>
            <a:ext cx="9144000" cy="73183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392" y="119738"/>
            <a:ext cx="7736196" cy="809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392" y="125465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000000"/>
                </a:solidFill>
              </a:defRPr>
            </a:lvl1pPr>
          </a:lstStyle>
          <a:p>
            <a:fld id="{830C9559-EA64-6644-8B86-977D907C6733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Physics 231 Spring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rgbClr val="000000"/>
                </a:solidFill>
              </a:defRPr>
            </a:lvl1pPr>
          </a:lstStyle>
          <a:p>
            <a:fld id="{EECA3DC1-351E-8B41-BEA0-71EB85EF36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21184" y="73268"/>
            <a:ext cx="91440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368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368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368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368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368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fun.chem.wisc.edu/homeexpts/COLLAPSE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6" Type="http://schemas.openxmlformats.org/officeDocument/2006/relationships/oleObject" Target="../embeddings/Microsoft_Equation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Physics 231</a:t>
            </a:r>
            <a:endParaRPr lang="en-US" dirty="0"/>
          </a:p>
        </p:txBody>
      </p:sp>
      <p:sp>
        <p:nvSpPr>
          <p:cNvPr id="32" name="Subtitle 3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Topic: Fluids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BA56-29AD-DB41-938C-9F4318DA3DF0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6162"/>
            <a:ext cx="8042793" cy="6475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Credit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Crush a soda can at home using normal air pressure (see for example): </a:t>
            </a:r>
            <a:r>
              <a:rPr lang="en-US" u="sng" dirty="0" smtClean="0">
                <a:hlinkClick r:id="rId2"/>
              </a:rPr>
              <a:t>http://scifun.chem.wisc.edu/homeexpts/COLLAPSE.html)</a:t>
            </a:r>
            <a:endParaRPr lang="en-US" u="sng" dirty="0" smtClean="0"/>
          </a:p>
          <a:p>
            <a:r>
              <a:rPr lang="en-US" dirty="0" smtClean="0"/>
              <a:t>Bring the crushed can to class before April 25</a:t>
            </a:r>
          </a:p>
          <a:p>
            <a:r>
              <a:rPr lang="en-US" dirty="0" smtClean="0"/>
              <a:t>Provide a written estimate of the force that crushed the can</a:t>
            </a:r>
          </a:p>
          <a:p>
            <a:r>
              <a:rPr lang="en-US" dirty="0" smtClean="0"/>
              <a:t>Extra credit: 4% added to quiz score (worth ~ 1 missed lecture)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BA56-29AD-DB41-938C-9F4318DA3DF0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for pressure meter</a:t>
            </a:r>
            <a:endParaRPr lang="en-US" dirty="0"/>
          </a:p>
        </p:txBody>
      </p:sp>
      <p:pic>
        <p:nvPicPr>
          <p:cNvPr id="7" name="Content Placeholder 6" descr="13_04_FigureA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985" b="-3985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BA56-29AD-DB41-938C-9F4318DA3DF0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Quiz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BA56-29AD-DB41-938C-9F4318DA3DF0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13_04_FigureB.jpg"/>
          <p:cNvPicPr>
            <a:picLocks noChangeAspect="1"/>
          </p:cNvPicPr>
          <p:nvPr/>
        </p:nvPicPr>
        <p:blipFill>
          <a:blip r:embed="rId2"/>
          <a:srcRect t="11493" r="69274"/>
          <a:stretch>
            <a:fillRect/>
          </a:stretch>
        </p:blipFill>
        <p:spPr>
          <a:xfrm>
            <a:off x="3393577" y="2043655"/>
            <a:ext cx="2626223" cy="403530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force meter shows the largest pressure?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75113" y="3649814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92837" y="3188149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82779" y="4169875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85905" y="4169875"/>
            <a:ext cx="406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68983" y="5110621"/>
            <a:ext cx="406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202787" y="4111479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Quiz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BA56-29AD-DB41-938C-9F4318DA3DF0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 descr="13_04_FigureB.jpg"/>
          <p:cNvPicPr>
            <a:picLocks noChangeAspect="1"/>
          </p:cNvPicPr>
          <p:nvPr/>
        </p:nvPicPr>
        <p:blipFill>
          <a:blip r:embed="rId2"/>
          <a:srcRect t="11493" r="69274"/>
          <a:stretch>
            <a:fillRect/>
          </a:stretch>
        </p:blipFill>
        <p:spPr>
          <a:xfrm>
            <a:off x="3393577" y="2043655"/>
            <a:ext cx="2626223" cy="403530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force meter shows the largest pressure?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75113" y="3649814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92837" y="3188149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111479"/>
            <a:ext cx="231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They show the same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Quiz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BA56-29AD-DB41-938C-9F4318DA3DF0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 descr="13_04_FigureB.jpg"/>
          <p:cNvPicPr>
            <a:picLocks noChangeAspect="1"/>
          </p:cNvPicPr>
          <p:nvPr/>
        </p:nvPicPr>
        <p:blipFill>
          <a:blip r:embed="rId2"/>
          <a:srcRect t="11493" r="69274"/>
          <a:stretch>
            <a:fillRect/>
          </a:stretch>
        </p:blipFill>
        <p:spPr>
          <a:xfrm>
            <a:off x="3393577" y="2043655"/>
            <a:ext cx="2626223" cy="4035309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force meter shows the largest pressure?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56824" y="4169875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82779" y="4169875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85905" y="4169875"/>
            <a:ext cx="406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9392" y="4169875"/>
            <a:ext cx="2802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They also show the same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540" name="Picture 4" descr="13_TacticsBox_01"/>
          <p:cNvPicPr>
            <a:picLocks noChangeAspect="1" noChangeArrowheads="1"/>
          </p:cNvPicPr>
          <p:nvPr/>
        </p:nvPicPr>
        <p:blipFill>
          <a:blip r:embed="rId2"/>
          <a:srcRect b="3513"/>
          <a:stretch>
            <a:fillRect/>
          </a:stretch>
        </p:blipFill>
        <p:spPr bwMode="auto">
          <a:xfrm>
            <a:off x="296863" y="898525"/>
            <a:ext cx="8548687" cy="4883150"/>
          </a:xfrm>
          <a:prstGeom prst="rect">
            <a:avLst/>
          </a:prstGeom>
          <a:noFill/>
        </p:spPr>
      </p:pic>
      <p:sp>
        <p:nvSpPr>
          <p:cNvPr id="961542" name="Rectangle 6"/>
          <p:cNvSpPr>
            <a:spLocks/>
          </p:cNvSpPr>
          <p:nvPr/>
        </p:nvSpPr>
        <p:spPr bwMode="auto">
          <a:xfrm>
            <a:off x="8064500" y="6524625"/>
            <a:ext cx="1065213" cy="295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82296" tIns="41148" rIns="82296" bIns="41148">
            <a:prstTxWarp prst="textNoShape">
              <a:avLst/>
            </a:prstTxWarp>
            <a:spAutoFit/>
          </a:bodyPr>
          <a:lstStyle/>
          <a:p>
            <a:pPr defTabSz="822325"/>
            <a:r>
              <a:rPr lang="en-US" sz="1400" b="0">
                <a:solidFill>
                  <a:srgbClr val="000000"/>
                </a:solidFill>
              </a:rPr>
              <a:t>Slide 13-17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Quiz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BA56-29AD-DB41-938C-9F4318DA3DF0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81768" y="1664315"/>
            <a:ext cx="3547383" cy="3635215"/>
          </a:xfrm>
          <a:custGeom>
            <a:avLst/>
            <a:gdLst>
              <a:gd name="connsiteX0" fmla="*/ 0 w 3547383"/>
              <a:gd name="connsiteY0" fmla="*/ 72996 h 3635215"/>
              <a:gd name="connsiteX1" fmla="*/ 0 w 3547383"/>
              <a:gd name="connsiteY1" fmla="*/ 3635215 h 3635215"/>
              <a:gd name="connsiteX2" fmla="*/ 3547383 w 3547383"/>
              <a:gd name="connsiteY2" fmla="*/ 3620615 h 3635215"/>
              <a:gd name="connsiteX3" fmla="*/ 3547383 w 3547383"/>
              <a:gd name="connsiteY3" fmla="*/ 0 h 3635215"/>
              <a:gd name="connsiteX4" fmla="*/ 3547383 w 3547383"/>
              <a:gd name="connsiteY4" fmla="*/ 0 h 363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7383" h="3635215">
                <a:moveTo>
                  <a:pt x="0" y="72996"/>
                </a:moveTo>
                <a:lnTo>
                  <a:pt x="0" y="3635215"/>
                </a:lnTo>
                <a:lnTo>
                  <a:pt x="3547383" y="3620615"/>
                </a:lnTo>
                <a:lnTo>
                  <a:pt x="3547383" y="0"/>
                </a:lnTo>
                <a:lnTo>
                  <a:pt x="3547383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1768" y="3095042"/>
            <a:ext cx="3547383" cy="22044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91237" y="2598669"/>
            <a:ext cx="642325" cy="87595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0"/>
          </p:cNvCxnSpPr>
          <p:nvPr/>
        </p:nvCxnSpPr>
        <p:spPr>
          <a:xfrm rot="16200000" flipV="1">
            <a:off x="1255433" y="1941701"/>
            <a:ext cx="131393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60522" y="1824904"/>
            <a:ext cx="493501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 object is immersed deeper</a:t>
            </a:r>
          </a:p>
          <a:p>
            <a:r>
              <a:rPr lang="en-US" sz="2800" dirty="0" smtClean="0"/>
              <a:t>The volume of displaced fluid:</a:t>
            </a:r>
          </a:p>
          <a:p>
            <a:endParaRPr lang="en-US" sz="2800" dirty="0" smtClean="0"/>
          </a:p>
          <a:p>
            <a:r>
              <a:rPr lang="en-US" sz="2800" dirty="0" smtClean="0"/>
              <a:t>A: Decreases</a:t>
            </a:r>
          </a:p>
          <a:p>
            <a:r>
              <a:rPr lang="en-US" sz="2800" dirty="0" smtClean="0"/>
              <a:t>B: Stays the same</a:t>
            </a:r>
          </a:p>
          <a:p>
            <a:r>
              <a:rPr lang="en-US" sz="2800" dirty="0" smtClean="0"/>
              <a:t>C: Increases</a:t>
            </a:r>
          </a:p>
        </p:txBody>
      </p:sp>
      <p:sp>
        <p:nvSpPr>
          <p:cNvPr id="12" name="Oval 11"/>
          <p:cNvSpPr/>
          <p:nvPr/>
        </p:nvSpPr>
        <p:spPr>
          <a:xfrm>
            <a:off x="4029151" y="4033471"/>
            <a:ext cx="2932323" cy="4690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Quiz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BA56-29AD-DB41-938C-9F4318DA3DF0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81768" y="1664315"/>
            <a:ext cx="3547383" cy="3635215"/>
          </a:xfrm>
          <a:custGeom>
            <a:avLst/>
            <a:gdLst>
              <a:gd name="connsiteX0" fmla="*/ 0 w 3547383"/>
              <a:gd name="connsiteY0" fmla="*/ 72996 h 3635215"/>
              <a:gd name="connsiteX1" fmla="*/ 0 w 3547383"/>
              <a:gd name="connsiteY1" fmla="*/ 3635215 h 3635215"/>
              <a:gd name="connsiteX2" fmla="*/ 3547383 w 3547383"/>
              <a:gd name="connsiteY2" fmla="*/ 3620615 h 3635215"/>
              <a:gd name="connsiteX3" fmla="*/ 3547383 w 3547383"/>
              <a:gd name="connsiteY3" fmla="*/ 0 h 3635215"/>
              <a:gd name="connsiteX4" fmla="*/ 3547383 w 3547383"/>
              <a:gd name="connsiteY4" fmla="*/ 0 h 3635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7383" h="3635215">
                <a:moveTo>
                  <a:pt x="0" y="72996"/>
                </a:moveTo>
                <a:lnTo>
                  <a:pt x="0" y="3635215"/>
                </a:lnTo>
                <a:lnTo>
                  <a:pt x="3547383" y="3620615"/>
                </a:lnTo>
                <a:lnTo>
                  <a:pt x="3547383" y="0"/>
                </a:lnTo>
                <a:lnTo>
                  <a:pt x="3547383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1768" y="3095042"/>
            <a:ext cx="3547383" cy="22044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91237" y="3460010"/>
            <a:ext cx="642325" cy="87595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0"/>
          </p:cNvCxnSpPr>
          <p:nvPr/>
        </p:nvCxnSpPr>
        <p:spPr>
          <a:xfrm rot="5400000" flipH="1" flipV="1">
            <a:off x="926957" y="2474567"/>
            <a:ext cx="197088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60522" y="1824904"/>
            <a:ext cx="471375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 object is immersed deeper</a:t>
            </a:r>
          </a:p>
          <a:p>
            <a:r>
              <a:rPr lang="en-US" sz="2400" dirty="0" smtClean="0"/>
              <a:t>The volume of displaced fluid:</a:t>
            </a:r>
          </a:p>
          <a:p>
            <a:endParaRPr lang="en-US" sz="2400" dirty="0" smtClean="0"/>
          </a:p>
          <a:p>
            <a:r>
              <a:rPr lang="en-US" sz="2400" dirty="0" smtClean="0"/>
              <a:t>A: Decreases</a:t>
            </a:r>
          </a:p>
          <a:p>
            <a:r>
              <a:rPr lang="en-US" sz="2400" dirty="0" smtClean="0"/>
              <a:t>B: Stays the same</a:t>
            </a:r>
            <a:br>
              <a:rPr lang="en-US" sz="2400" dirty="0" smtClean="0"/>
            </a:br>
            <a:r>
              <a:rPr lang="en-US" sz="2400" dirty="0" smtClean="0"/>
              <a:t>     (correct if neglecting string)</a:t>
            </a:r>
          </a:p>
          <a:p>
            <a:r>
              <a:rPr lang="en-US" sz="2400" dirty="0" smtClean="0"/>
              <a:t>C: Increases</a:t>
            </a:r>
            <a:br>
              <a:rPr lang="en-US" sz="2400" dirty="0" smtClean="0"/>
            </a:br>
            <a:r>
              <a:rPr lang="en-US" sz="2400" dirty="0" smtClean="0"/>
              <a:t>	(correct if considering string)</a:t>
            </a:r>
            <a:br>
              <a:rPr lang="en-US" sz="2400" dirty="0" smtClean="0"/>
            </a:br>
            <a:r>
              <a:rPr lang="en-US" sz="2400" dirty="0" smtClean="0"/>
              <a:t>NOTE: because of string</a:t>
            </a:r>
            <a:br>
              <a:rPr lang="en-US" sz="2400" dirty="0" smtClean="0"/>
            </a:br>
            <a:r>
              <a:rPr lang="en-US" sz="2400" dirty="0" smtClean="0"/>
              <a:t>B and C are considered correct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Laminar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BA56-29AD-DB41-938C-9F4318DA3DF0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13_22_Fig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712" y="929369"/>
            <a:ext cx="2429373" cy="38242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01464" y="5079682"/>
            <a:ext cx="7637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=blJwTcD1WoU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92" y="1254658"/>
            <a:ext cx="8229600" cy="510169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Density, Volume, Mass – density as material property</a:t>
            </a:r>
          </a:p>
          <a:p>
            <a:r>
              <a:rPr lang="en-US" dirty="0" smtClean="0"/>
              <a:t>Pressure – units, how to measure, direction</a:t>
            </a:r>
          </a:p>
          <a:p>
            <a:r>
              <a:rPr lang="en-US" dirty="0" smtClean="0"/>
              <a:t>Hydrostatic pressure in liquid on earth</a:t>
            </a:r>
          </a:p>
          <a:p>
            <a:r>
              <a:rPr lang="en-US" dirty="0" smtClean="0"/>
              <a:t>Buoyancy and Archimedes Principle</a:t>
            </a:r>
          </a:p>
          <a:p>
            <a:pPr lvl="1"/>
            <a:r>
              <a:rPr lang="en-US" dirty="0" smtClean="0"/>
              <a:t>How to calculate buoyancy force</a:t>
            </a:r>
          </a:p>
          <a:p>
            <a:pPr lvl="1"/>
            <a:r>
              <a:rPr lang="en-US" dirty="0" smtClean="0"/>
              <a:t> Floating and sinking</a:t>
            </a:r>
          </a:p>
          <a:p>
            <a:r>
              <a:rPr lang="en-US" dirty="0" smtClean="0"/>
              <a:t>Continuity equation for incompressible liquid</a:t>
            </a:r>
          </a:p>
          <a:p>
            <a:pPr lvl="1"/>
            <a:r>
              <a:rPr lang="en-US" dirty="0" smtClean="0"/>
              <a:t>Sets fluid speed for a given </a:t>
            </a:r>
            <a:r>
              <a:rPr lang="en-US" dirty="0" smtClean="0"/>
              <a:t>flow along a pipe</a:t>
            </a:r>
          </a:p>
          <a:p>
            <a:r>
              <a:rPr lang="en-US" dirty="0" smtClean="0"/>
              <a:t>Bernoulli equation for flowing fluid</a:t>
            </a:r>
          </a:p>
          <a:p>
            <a:pPr lvl="1"/>
            <a:r>
              <a:rPr lang="en-US" dirty="0" smtClean="0"/>
              <a:t>Pressure changes drive velocity changes and compensate gravity to maintain </a:t>
            </a:r>
            <a:r>
              <a:rPr lang="en-US" dirty="0" smtClean="0"/>
              <a:t>flow</a:t>
            </a:r>
            <a:r>
              <a:rPr lang="en-US" dirty="0" smtClean="0"/>
              <a:t> along a pipe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BA56-29AD-DB41-938C-9F4318DA3DF0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Equations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92" y="1294345"/>
            <a:ext cx="8229600" cy="48512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Note that these are only useful once you understood the concepts and can derive equations that apply to a specific problem</a:t>
            </a:r>
          </a:p>
          <a:p>
            <a:r>
              <a:rPr lang="en-US" dirty="0" smtClean="0"/>
              <a:t>Pressure: </a:t>
            </a:r>
            <a:r>
              <a:rPr lang="en-US" dirty="0" err="1" smtClean="0"/>
              <a:t>p</a:t>
            </a:r>
            <a:r>
              <a:rPr lang="en-US" dirty="0" smtClean="0"/>
              <a:t>=F/A</a:t>
            </a:r>
          </a:p>
          <a:p>
            <a:r>
              <a:rPr lang="en-US" dirty="0" smtClean="0"/>
              <a:t>Hydrostatic pressure </a:t>
            </a:r>
          </a:p>
          <a:p>
            <a:r>
              <a:rPr lang="en-US" dirty="0" smtClean="0"/>
              <a:t>Buoyancy force: (upward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Continuity: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Bernoulli: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BA56-29AD-DB41-938C-9F4318DA3DF0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821803" y="3218432"/>
          <a:ext cx="2818147" cy="606956"/>
        </p:xfrm>
        <a:graphic>
          <a:graphicData uri="http://schemas.openxmlformats.org/presentationml/2006/ole">
            <p:oleObj spid="_x0000_s40962" name="Equation" r:id="rId3" imgW="812800" imgH="177800" progId="Equation.3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5425132" y="3873898"/>
          <a:ext cx="2819400" cy="693737"/>
        </p:xfrm>
        <a:graphic>
          <a:graphicData uri="http://schemas.openxmlformats.org/presentationml/2006/ole">
            <p:oleObj spid="_x0000_s40963" name="Equation" r:id="rId4" imgW="812800" imgH="203200" progId="Equation.3">
              <p:embed/>
            </p:oleObj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2823440" y="5108882"/>
          <a:ext cx="4889500" cy="1036715"/>
        </p:xfrm>
        <a:graphic>
          <a:graphicData uri="http://schemas.openxmlformats.org/presentationml/2006/ole">
            <p:oleObj spid="_x0000_s40964" name="Equation" r:id="rId5" imgW="1651000" imgH="355600" progId="Equation.3">
              <p:embed/>
            </p:oleObj>
          </a:graphicData>
        </a:graphic>
      </p:graphicFrame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2876034" y="4500635"/>
          <a:ext cx="2895600" cy="412794"/>
        </p:xfrm>
        <a:graphic>
          <a:graphicData uri="http://schemas.openxmlformats.org/presentationml/2006/ole">
            <p:oleObj spid="_x0000_s40967" name="Equation" r:id="rId6" imgW="876300" imgH="127000" progId="Equation.3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1" name="Rectangle 3"/>
          <p:cNvSpPr>
            <a:spLocks/>
          </p:cNvSpPr>
          <p:nvPr/>
        </p:nvSpPr>
        <p:spPr bwMode="auto">
          <a:xfrm>
            <a:off x="558800" y="138113"/>
            <a:ext cx="44577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 defTabSz="822325" eaLnBrk="1" hangingPunct="1"/>
            <a:r>
              <a:rPr lang="en-US" sz="3000" b="0">
                <a:solidFill>
                  <a:srgbClr val="662A6D"/>
                </a:solidFill>
              </a:rPr>
              <a:t>Density</a:t>
            </a:r>
          </a:p>
        </p:txBody>
      </p:sp>
      <p:pic>
        <p:nvPicPr>
          <p:cNvPr id="995333" name="Picture 5" descr="13_01_Table"/>
          <p:cNvPicPr>
            <a:picLocks noChangeAspect="1" noChangeArrowheads="1"/>
          </p:cNvPicPr>
          <p:nvPr/>
        </p:nvPicPr>
        <p:blipFill>
          <a:blip r:embed="rId3"/>
          <a:srcRect t="10075" b="2315"/>
          <a:stretch>
            <a:fillRect/>
          </a:stretch>
        </p:blipFill>
        <p:spPr bwMode="auto">
          <a:xfrm>
            <a:off x="2546350" y="2362200"/>
            <a:ext cx="4022725" cy="4295775"/>
          </a:xfrm>
          <a:prstGeom prst="rect">
            <a:avLst/>
          </a:prstGeom>
          <a:noFill/>
        </p:spPr>
      </p:pic>
      <p:pic>
        <p:nvPicPr>
          <p:cNvPr id="995334" name="Picture 6" descr="13_KeyEquation_01"/>
          <p:cNvPicPr>
            <a:picLocks noChangeAspect="1" noChangeArrowheads="1"/>
          </p:cNvPicPr>
          <p:nvPr/>
        </p:nvPicPr>
        <p:blipFill>
          <a:blip r:embed="rId4"/>
          <a:srcRect r="11325"/>
          <a:stretch>
            <a:fillRect/>
          </a:stretch>
        </p:blipFill>
        <p:spPr bwMode="auto">
          <a:xfrm>
            <a:off x="1131888" y="757238"/>
            <a:ext cx="6861175" cy="1285875"/>
          </a:xfrm>
          <a:prstGeom prst="rect">
            <a:avLst/>
          </a:prstGeom>
          <a:noFill/>
        </p:spPr>
      </p:pic>
      <p:sp>
        <p:nvSpPr>
          <p:cNvPr id="995335" name="Rectangle 7"/>
          <p:cNvSpPr>
            <a:spLocks/>
          </p:cNvSpPr>
          <p:nvPr/>
        </p:nvSpPr>
        <p:spPr bwMode="auto">
          <a:xfrm>
            <a:off x="8066088" y="6524625"/>
            <a:ext cx="1065212" cy="295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82296" tIns="41148" rIns="82296" bIns="41148">
            <a:prstTxWarp prst="textNoShape">
              <a:avLst/>
            </a:prstTxWarp>
            <a:spAutoFit/>
          </a:bodyPr>
          <a:lstStyle/>
          <a:p>
            <a:pPr defTabSz="822325"/>
            <a:r>
              <a:rPr lang="en-US" sz="1400" b="0">
                <a:solidFill>
                  <a:srgbClr val="000000"/>
                </a:solidFill>
              </a:rPr>
              <a:t>Slide 13-12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quiz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BA56-29AD-DB41-938C-9F4318DA3DF0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8534" y="2496454"/>
            <a:ext cx="277368" cy="29198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15129" y="2384789"/>
            <a:ext cx="2866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A: small ball of gold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248182" y="4803136"/>
            <a:ext cx="905094" cy="84034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79207" y="5007529"/>
            <a:ext cx="2836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C: large ball of gold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248182" y="3403664"/>
            <a:ext cx="905094" cy="84034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71029" y="3620599"/>
            <a:ext cx="3571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B: large ball of aluminum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09392" y="1258291"/>
            <a:ext cx="8225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These balls are sorted by increasing weight. Which has the</a:t>
            </a:r>
            <a:br>
              <a:rPr lang="en-US" sz="2400" dirty="0" smtClean="0"/>
            </a:br>
            <a:r>
              <a:rPr lang="en-US" sz="2400" dirty="0" smtClean="0"/>
              <a:t>smallest density ?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1228199" y="3445306"/>
            <a:ext cx="4267547" cy="840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9800" y="3403664"/>
            <a:ext cx="3110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Density depends on material</a:t>
            </a:r>
            <a:br>
              <a:rPr lang="en-US" dirty="0" smtClean="0"/>
            </a:br>
            <a:r>
              <a:rPr lang="en-US" dirty="0" smtClean="0"/>
              <a:t>not shape or size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quiz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BA56-29AD-DB41-938C-9F4318DA3DF0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8534" y="2496454"/>
            <a:ext cx="277368" cy="29198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15129" y="2384789"/>
            <a:ext cx="2866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A: small ball of gold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248182" y="4803136"/>
            <a:ext cx="905094" cy="84034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79207" y="5007529"/>
            <a:ext cx="2836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C: large ball of gold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248182" y="3403664"/>
            <a:ext cx="905094" cy="84034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71029" y="3620599"/>
            <a:ext cx="3571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B: large ball of aluminum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09392" y="1258291"/>
            <a:ext cx="8225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These balls are sorted by increasing weight. Which has the</a:t>
            </a:r>
            <a:br>
              <a:rPr lang="en-US" sz="2400" dirty="0" smtClean="0"/>
            </a:br>
            <a:r>
              <a:rPr lang="en-US" sz="2400" dirty="0" smtClean="0"/>
              <a:t>smallest volume ?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775343" y="2230179"/>
            <a:ext cx="4267547" cy="840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quiz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BA56-29AD-DB41-938C-9F4318DA3DF0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1562120"/>
            <a:ext cx="81981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All objects made of the same material have:</a:t>
            </a:r>
          </a:p>
          <a:p>
            <a:endParaRPr lang="en-US" sz="2400" dirty="0" smtClean="0"/>
          </a:p>
          <a:p>
            <a:r>
              <a:rPr lang="en-US" sz="2400" dirty="0" smtClean="0"/>
              <a:t>A: The same density regardless of their weight and volume</a:t>
            </a:r>
          </a:p>
          <a:p>
            <a:endParaRPr lang="en-US" sz="2400" dirty="0" smtClean="0"/>
          </a:p>
          <a:p>
            <a:r>
              <a:rPr lang="en-US" sz="2400" dirty="0" smtClean="0"/>
              <a:t>B: The same volume, regardless of their density and mass</a:t>
            </a:r>
          </a:p>
          <a:p>
            <a:endParaRPr lang="en-US" sz="2400" dirty="0" smtClean="0"/>
          </a:p>
          <a:p>
            <a:r>
              <a:rPr lang="en-US" sz="2400" dirty="0" smtClean="0"/>
              <a:t>C: The same mass, regardless of their density and volume 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0" y="2144589"/>
            <a:ext cx="9144000" cy="840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/>
          </p:cNvSpPr>
          <p:nvPr/>
        </p:nvSpPr>
        <p:spPr bwMode="auto">
          <a:xfrm>
            <a:off x="558800" y="138113"/>
            <a:ext cx="69834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 defTabSz="822325" eaLnBrk="1" hangingPunct="1"/>
            <a:r>
              <a:rPr lang="en-US" sz="3000" b="0">
                <a:solidFill>
                  <a:srgbClr val="662A6D"/>
                </a:solidFill>
              </a:rPr>
              <a:t>Atmospheric Pressure</a:t>
            </a:r>
          </a:p>
        </p:txBody>
      </p:sp>
      <p:sp>
        <p:nvSpPr>
          <p:cNvPr id="960515" name="Rectangle 3"/>
          <p:cNvSpPr>
            <a:spLocks/>
          </p:cNvSpPr>
          <p:nvPr/>
        </p:nvSpPr>
        <p:spPr bwMode="auto">
          <a:xfrm>
            <a:off x="2435225" y="6016625"/>
            <a:ext cx="49482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 defTabSz="822325" eaLnBrk="1" hangingPunct="1"/>
            <a:r>
              <a:rPr lang="en-US" sz="2300" b="0" i="1"/>
              <a:t>p</a:t>
            </a:r>
            <a:r>
              <a:rPr lang="en-US" sz="2300" b="0" baseline="-6000"/>
              <a:t>atmos</a:t>
            </a:r>
            <a:r>
              <a:rPr lang="en-US" sz="2300" b="0"/>
              <a:t> = 1 atm = 103,000 Pa</a:t>
            </a:r>
          </a:p>
        </p:txBody>
      </p:sp>
      <p:pic>
        <p:nvPicPr>
          <p:cNvPr id="960518" name="Picture 6" descr="13_08_Figure"/>
          <p:cNvPicPr>
            <a:picLocks noChangeAspect="1" noChangeArrowheads="1"/>
          </p:cNvPicPr>
          <p:nvPr/>
        </p:nvPicPr>
        <p:blipFill>
          <a:blip r:embed="rId2"/>
          <a:srcRect b="2507"/>
          <a:stretch>
            <a:fillRect/>
          </a:stretch>
        </p:blipFill>
        <p:spPr bwMode="auto">
          <a:xfrm>
            <a:off x="1668463" y="750888"/>
            <a:ext cx="5762625" cy="4987925"/>
          </a:xfrm>
          <a:prstGeom prst="rect">
            <a:avLst/>
          </a:prstGeom>
          <a:noFill/>
        </p:spPr>
      </p:pic>
      <p:sp>
        <p:nvSpPr>
          <p:cNvPr id="960519" name="Rectangle 7"/>
          <p:cNvSpPr>
            <a:spLocks/>
          </p:cNvSpPr>
          <p:nvPr/>
        </p:nvSpPr>
        <p:spPr bwMode="auto">
          <a:xfrm>
            <a:off x="8062913" y="6524625"/>
            <a:ext cx="1065212" cy="295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82296" tIns="41148" rIns="82296" bIns="41148">
            <a:prstTxWarp prst="textNoShape">
              <a:avLst/>
            </a:prstTxWarp>
            <a:spAutoFit/>
          </a:bodyPr>
          <a:lstStyle/>
          <a:p>
            <a:pPr defTabSz="822325"/>
            <a:r>
              <a:rPr lang="en-US" sz="1400" b="0">
                <a:solidFill>
                  <a:srgbClr val="000000"/>
                </a:solidFill>
              </a:rPr>
              <a:t>Slide 13-16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Magdeburg Hemispheres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BBA56-29AD-DB41-938C-9F4318DA3DF0}" type="datetime1">
              <a:rPr lang="en-US" smtClean="0"/>
              <a:pPr/>
              <a:t>3/18/11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231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A3DC1-351E-8B41-BEA0-71EB85EF369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93" y="1843469"/>
            <a:ext cx="2794000" cy="3721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166" y="2102793"/>
            <a:ext cx="2540000" cy="391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436" y="1197138"/>
            <a:ext cx="4559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Otto von Guericke (1602-1686) </a:t>
            </a:r>
          </a:p>
          <a:p>
            <a:r>
              <a:rPr lang="en-US" dirty="0" smtClean="0"/>
              <a:t>German scientist and mayor of Magdeburg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64193" y="1197138"/>
            <a:ext cx="2895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World’s first vacuum pump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15070</TotalTime>
  <Words>591</Words>
  <Application>Microsoft Macintosh PowerPoint</Application>
  <PresentationFormat>On-screen Show (4:3)</PresentationFormat>
  <Paragraphs>138</Paragraphs>
  <Slides>19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Equation</vt:lpstr>
      <vt:lpstr>Microsoft Equation</vt:lpstr>
      <vt:lpstr>Physics 231</vt:lpstr>
      <vt:lpstr>Key Concepts</vt:lpstr>
      <vt:lpstr>Key Equations </vt:lpstr>
      <vt:lpstr>Slide 4</vt:lpstr>
      <vt:lpstr>Clicker quiz</vt:lpstr>
      <vt:lpstr>Clicker quiz</vt:lpstr>
      <vt:lpstr>Clicker quiz</vt:lpstr>
      <vt:lpstr>Slide 8</vt:lpstr>
      <vt:lpstr>Magdeburg Hemispheres</vt:lpstr>
      <vt:lpstr>Slide 10</vt:lpstr>
      <vt:lpstr>Extra Credit Project</vt:lpstr>
      <vt:lpstr>Example for pressure meter</vt:lpstr>
      <vt:lpstr>Clicker Quiz</vt:lpstr>
      <vt:lpstr>Clicker Quiz</vt:lpstr>
      <vt:lpstr>Clicker Quiz</vt:lpstr>
      <vt:lpstr>Slide 16</vt:lpstr>
      <vt:lpstr>Clicker Quiz</vt:lpstr>
      <vt:lpstr>Clicker Quiz</vt:lpstr>
      <vt:lpstr>Laminar Flow</vt:lpstr>
    </vt:vector>
  </TitlesOfParts>
  <Company>NSCL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231</dc:title>
  <dc:creator>Hendrik Schatz</dc:creator>
  <cp:lastModifiedBy>Hendrik Schatz</cp:lastModifiedBy>
  <cp:revision>109</cp:revision>
  <dcterms:created xsi:type="dcterms:W3CDTF">2011-03-18T18:58:01Z</dcterms:created>
  <dcterms:modified xsi:type="dcterms:W3CDTF">2011-03-18T19:00:42Z</dcterms:modified>
</cp:coreProperties>
</file>