
<file path=[Content_Types].xml><?xml version="1.0" encoding="utf-8"?>
<Types xmlns="http://schemas.openxmlformats.org/package/2006/content-types">
  <Default Extension="pict" ContentType="image/pict"/>
  <Override PartName="/ppt/embeddings/Microsoft_Equation12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embeddings/Microsoft_Equation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Microsoft_Equation18.bin" ContentType="application/vnd.openxmlformats-officedocument.oleObject"/>
  <Override PartName="/ppt/embeddings/Microsoft_Equation14.bin" ContentType="application/vnd.openxmlformats-officedocument.oleObject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embeddings/Microsoft_Equation15.bin" ContentType="application/vnd.openxmlformats-officedocument.oleObject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301" r:id="rId4"/>
    <p:sldId id="297" r:id="rId5"/>
    <p:sldId id="298" r:id="rId6"/>
    <p:sldId id="299" r:id="rId7"/>
    <p:sldId id="306" r:id="rId8"/>
    <p:sldId id="30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3C969"/>
    <a:srgbClr val="CDF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0389" autoAdjust="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ict"/><Relationship Id="rId20" Type="http://schemas.openxmlformats.org/officeDocument/2006/relationships/image" Target="../media/image21.pict"/><Relationship Id="rId10" Type="http://schemas.openxmlformats.org/officeDocument/2006/relationships/image" Target="../media/image11.pict"/><Relationship Id="rId11" Type="http://schemas.openxmlformats.org/officeDocument/2006/relationships/image" Target="../media/image12.pict"/><Relationship Id="rId12" Type="http://schemas.openxmlformats.org/officeDocument/2006/relationships/image" Target="../media/image13.pict"/><Relationship Id="rId13" Type="http://schemas.openxmlformats.org/officeDocument/2006/relationships/image" Target="../media/image14.pict"/><Relationship Id="rId14" Type="http://schemas.openxmlformats.org/officeDocument/2006/relationships/image" Target="../media/image15.pict"/><Relationship Id="rId15" Type="http://schemas.openxmlformats.org/officeDocument/2006/relationships/image" Target="../media/image16.pict"/><Relationship Id="rId16" Type="http://schemas.openxmlformats.org/officeDocument/2006/relationships/image" Target="../media/image17.pict"/><Relationship Id="rId17" Type="http://schemas.openxmlformats.org/officeDocument/2006/relationships/image" Target="../media/image18.pict"/><Relationship Id="rId18" Type="http://schemas.openxmlformats.org/officeDocument/2006/relationships/image" Target="../media/image19.pict"/><Relationship Id="rId19" Type="http://schemas.openxmlformats.org/officeDocument/2006/relationships/image" Target="../media/image20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5" Type="http://schemas.openxmlformats.org/officeDocument/2006/relationships/image" Target="../media/image6.pict"/><Relationship Id="rId6" Type="http://schemas.openxmlformats.org/officeDocument/2006/relationships/image" Target="../media/image7.pict"/><Relationship Id="rId7" Type="http://schemas.openxmlformats.org/officeDocument/2006/relationships/image" Target="../media/image8.pict"/><Relationship Id="rId8" Type="http://schemas.openxmlformats.org/officeDocument/2006/relationships/image" Target="../media/image9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497B-1639-BF48-89A0-C1B2F6631E7E}" type="datetimeFigureOut">
              <a:rPr lang="en-US" smtClean="0"/>
              <a:pPr/>
              <a:t>2/28/11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BE997-FC00-864D-BE3F-369C1AA1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F6C1-B28C-1441-8B2F-F0DA1262D64B}" type="datetimeFigureOut">
              <a:rPr lang="en-US" smtClean="0"/>
              <a:pPr/>
              <a:t>2/28/11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3EC8-D1DA-E343-B598-D47B73ADC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49E-A591-3E40-B171-2A93BDDD6BA3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9B88-8FA3-4E4B-828B-B60970CAD69F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5D2-1882-1C44-AE3B-D00A8E79B61B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B99-E4EF-8645-8107-33BEAE292F0A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BB08-BE77-E441-B47E-A67814F77BA1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7625-66D2-324C-8DF1-33923155E60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CF8-F92F-1848-A3D1-ED02ECD9F8D4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F0C-E4C1-FF4B-9D1E-13590B60F615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858-A444-AB4D-BBC0-65D341213C9E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392" y="119738"/>
            <a:ext cx="7736196" cy="80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392" y="12546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fld id="{830C9559-EA64-6644-8B86-977D907C6733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Physics 231 Spring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21184" y="73268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368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368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368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368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368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Microsoft_Equation7.bin"/><Relationship Id="rId20" Type="http://schemas.openxmlformats.org/officeDocument/2006/relationships/oleObject" Target="../embeddings/Microsoft_Equation18.bin"/><Relationship Id="rId21" Type="http://schemas.openxmlformats.org/officeDocument/2006/relationships/oleObject" Target="../embeddings/Microsoft_Equation19.bin"/><Relationship Id="rId22" Type="http://schemas.openxmlformats.org/officeDocument/2006/relationships/oleObject" Target="../embeddings/Microsoft_Equation20.bin"/><Relationship Id="rId10" Type="http://schemas.openxmlformats.org/officeDocument/2006/relationships/oleObject" Target="../embeddings/Microsoft_Equation8.bin"/><Relationship Id="rId11" Type="http://schemas.openxmlformats.org/officeDocument/2006/relationships/oleObject" Target="../embeddings/Microsoft_Equation9.bin"/><Relationship Id="rId12" Type="http://schemas.openxmlformats.org/officeDocument/2006/relationships/oleObject" Target="../embeddings/Microsoft_Equation10.bin"/><Relationship Id="rId13" Type="http://schemas.openxmlformats.org/officeDocument/2006/relationships/oleObject" Target="../embeddings/Microsoft_Equation11.bin"/><Relationship Id="rId14" Type="http://schemas.openxmlformats.org/officeDocument/2006/relationships/oleObject" Target="../embeddings/Microsoft_Equation12.bin"/><Relationship Id="rId15" Type="http://schemas.openxmlformats.org/officeDocument/2006/relationships/oleObject" Target="../embeddings/Microsoft_Equation13.bin"/><Relationship Id="rId16" Type="http://schemas.openxmlformats.org/officeDocument/2006/relationships/oleObject" Target="../embeddings/Microsoft_Equation14.bin"/><Relationship Id="rId17" Type="http://schemas.openxmlformats.org/officeDocument/2006/relationships/oleObject" Target="../embeddings/Microsoft_Equation15.bin"/><Relationship Id="rId18" Type="http://schemas.openxmlformats.org/officeDocument/2006/relationships/oleObject" Target="../embeddings/Microsoft_Equation16.bin"/><Relationship Id="rId19" Type="http://schemas.openxmlformats.org/officeDocument/2006/relationships/oleObject" Target="../embeddings/Microsoft_Equation1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231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 Rotational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254658"/>
            <a:ext cx="8229600" cy="51016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each translational motion quantity (position, velocity, acceleration, force, mass, momentum, </a:t>
            </a:r>
            <a:r>
              <a:rPr lang="en-US" dirty="0" smtClean="0"/>
              <a:t>kinetic energy)</a:t>
            </a:r>
            <a:r>
              <a:rPr lang="en-US" dirty="0" smtClean="0"/>
              <a:t> there is a rotational quantity. Same equations apply. </a:t>
            </a:r>
          </a:p>
          <a:p>
            <a:r>
              <a:rPr lang="en-US" dirty="0" smtClean="0"/>
              <a:t>Angular velocity (sign!) and </a:t>
            </a:r>
            <a:r>
              <a:rPr lang="en-US" dirty="0" smtClean="0"/>
              <a:t>corresponding tangential velocity at radius </a:t>
            </a:r>
            <a:r>
              <a:rPr lang="en-US" dirty="0" err="1" smtClean="0"/>
              <a:t>r</a:t>
            </a:r>
            <a:endParaRPr lang="en-US" dirty="0" smtClean="0"/>
          </a:p>
          <a:p>
            <a:r>
              <a:rPr lang="en-US" dirty="0" smtClean="0"/>
              <a:t>Angular </a:t>
            </a:r>
            <a:r>
              <a:rPr lang="en-US" dirty="0" smtClean="0"/>
              <a:t>acceleration (sign!</a:t>
            </a:r>
            <a:r>
              <a:rPr lang="en-US" dirty="0" smtClean="0"/>
              <a:t>) and corresponding tangential acceleration at radius </a:t>
            </a:r>
            <a:r>
              <a:rPr lang="en-US" dirty="0" err="1" smtClean="0"/>
              <a:t>r</a:t>
            </a:r>
            <a:endParaRPr lang="en-US" dirty="0" smtClean="0"/>
          </a:p>
          <a:p>
            <a:r>
              <a:rPr lang="en-US" dirty="0" smtClean="0"/>
              <a:t>Torque and </a:t>
            </a:r>
            <a:r>
              <a:rPr lang="en-US" dirty="0" smtClean="0"/>
              <a:t>Net Torque</a:t>
            </a:r>
          </a:p>
          <a:p>
            <a:r>
              <a:rPr lang="en-US" dirty="0" smtClean="0"/>
              <a:t>Moment of Inertia</a:t>
            </a:r>
          </a:p>
          <a:p>
            <a:r>
              <a:rPr lang="en-US" dirty="0" smtClean="0"/>
              <a:t>Rotational Kinetic </a:t>
            </a:r>
            <a:r>
              <a:rPr lang="en-US" dirty="0" smtClean="0"/>
              <a:t>E</a:t>
            </a:r>
            <a:r>
              <a:rPr lang="en-US" dirty="0" smtClean="0"/>
              <a:t>nergy</a:t>
            </a:r>
          </a:p>
          <a:p>
            <a:r>
              <a:rPr lang="en-US" dirty="0" smtClean="0"/>
              <a:t>Angular Momentum – angular momentum conservation</a:t>
            </a:r>
          </a:p>
          <a:p>
            <a:r>
              <a:rPr lang="en-US" dirty="0" smtClean="0"/>
              <a:t>Center of</a:t>
            </a:r>
            <a:r>
              <a:rPr lang="en-US" dirty="0" smtClean="0"/>
              <a:t> Gravity/Center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dirty="0" smtClean="0"/>
              <a:t>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4" y="2946"/>
            <a:ext cx="7736196" cy="809631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64996" y="2369293"/>
          <a:ext cx="1122362" cy="719137"/>
        </p:xfrm>
        <a:graphic>
          <a:graphicData uri="http://schemas.openxmlformats.org/presentationml/2006/ole">
            <p:oleObj spid="_x0000_s21506" name="Equation" r:id="rId3" imgW="469900" imgH="355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35344" y="1284339"/>
          <a:ext cx="273050" cy="204787"/>
        </p:xfrm>
        <a:graphic>
          <a:graphicData uri="http://schemas.openxmlformats.org/presentationml/2006/ole">
            <p:oleObj spid="_x0000_s21507" name="Equation" r:id="rId4" imgW="114300" imgH="1016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156507" y="1559779"/>
          <a:ext cx="1092200" cy="719137"/>
        </p:xfrm>
        <a:graphic>
          <a:graphicData uri="http://schemas.openxmlformats.org/presentationml/2006/ole">
            <p:oleObj spid="_x0000_s21508" name="Equation" r:id="rId5" imgW="457200" imgH="355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159234" y="3258983"/>
          <a:ext cx="333375" cy="257175"/>
        </p:xfrm>
        <a:graphic>
          <a:graphicData uri="http://schemas.openxmlformats.org/presentationml/2006/ole">
            <p:oleObj spid="_x0000_s21509" name="Equation" r:id="rId6" imgW="139700" imgH="1270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150398" y="3756152"/>
          <a:ext cx="363538" cy="204788"/>
        </p:xfrm>
        <a:graphic>
          <a:graphicData uri="http://schemas.openxmlformats.org/presentationml/2006/ole">
            <p:oleObj spid="_x0000_s21510" name="Equation" r:id="rId7" imgW="152400" imgH="10160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165344" y="4137487"/>
          <a:ext cx="969962" cy="717550"/>
        </p:xfrm>
        <a:graphic>
          <a:graphicData uri="http://schemas.openxmlformats.org/presentationml/2006/ole">
            <p:oleObj spid="_x0000_s21511" name="Equation" r:id="rId8" imgW="406400" imgH="35560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124757" y="5064771"/>
          <a:ext cx="1123950" cy="280988"/>
        </p:xfrm>
        <a:graphic>
          <a:graphicData uri="http://schemas.openxmlformats.org/presentationml/2006/ole">
            <p:oleObj spid="_x0000_s21512" name="Equation" r:id="rId9" imgW="469900" imgH="1397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104374" y="5537776"/>
          <a:ext cx="1579563" cy="714375"/>
        </p:xfrm>
        <a:graphic>
          <a:graphicData uri="http://schemas.openxmlformats.org/presentationml/2006/ole">
            <p:oleObj spid="_x0000_s21513" name="Equation" r:id="rId10" imgW="660400" imgH="355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9392" y="1211344"/>
            <a:ext cx="100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9392" y="1733076"/>
            <a:ext cx="99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1214" y="2559080"/>
            <a:ext cx="1467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1214" y="3176024"/>
            <a:ext cx="7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1214" y="3668558"/>
            <a:ext cx="140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(inert)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5163" y="432727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Newtons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8588" y="4991776"/>
            <a:ext cx="133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5925" y="5613226"/>
            <a:ext cx="164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8588" y="724983"/>
            <a:ext cx="194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1D motion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56135" y="739819"/>
            <a:ext cx="234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1D motion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702370" y="2389589"/>
          <a:ext cx="1274763" cy="719138"/>
        </p:xfrm>
        <a:graphic>
          <a:graphicData uri="http://schemas.openxmlformats.org/presentationml/2006/ole">
            <p:oleObj spid="_x0000_s21514" name="Equation" r:id="rId11" imgW="533400" imgH="355600" progId="Equation.3">
              <p:embed/>
            </p:oleObj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718245" y="1278339"/>
          <a:ext cx="333375" cy="255588"/>
        </p:xfrm>
        <a:graphic>
          <a:graphicData uri="http://schemas.openxmlformats.org/presentationml/2006/ole">
            <p:oleObj spid="_x0000_s21515" name="Equation" r:id="rId12" imgW="139700" imgH="127000" progId="Equation.3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5678558" y="1579964"/>
          <a:ext cx="1274762" cy="719138"/>
        </p:xfrm>
        <a:graphic>
          <a:graphicData uri="http://schemas.openxmlformats.org/presentationml/2006/ole">
            <p:oleObj spid="_x0000_s21516" name="Equation" r:id="rId13" imgW="533400" imgH="355600" progId="Equation.3">
              <p:embed/>
            </p:oleObj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5478633" y="3209704"/>
          <a:ext cx="1943100" cy="336550"/>
        </p:xfrm>
        <a:graphic>
          <a:graphicData uri="http://schemas.openxmlformats.org/presentationml/2006/ole">
            <p:oleObj spid="_x0000_s21517" name="Equation" r:id="rId14" imgW="812800" imgH="165100" progId="Equation.3">
              <p:embed/>
            </p:oleObj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5840483" y="3750077"/>
          <a:ext cx="211137" cy="255587"/>
        </p:xfrm>
        <a:graphic>
          <a:graphicData uri="http://schemas.openxmlformats.org/presentationml/2006/ole">
            <p:oleObj spid="_x0000_s21518" name="Equation" r:id="rId15" imgW="88900" imgH="127000" progId="Equation.3">
              <p:embed/>
            </p:oleObj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5792858" y="4156477"/>
          <a:ext cx="939800" cy="717550"/>
        </p:xfrm>
        <a:graphic>
          <a:graphicData uri="http://schemas.openxmlformats.org/presentationml/2006/ole">
            <p:oleObj spid="_x0000_s21519" name="Equation" r:id="rId16" imgW="393700" imgH="355600" progId="Equation.3">
              <p:embed/>
            </p:oleObj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5751583" y="5097864"/>
          <a:ext cx="1093787" cy="255588"/>
        </p:xfrm>
        <a:graphic>
          <a:graphicData uri="http://schemas.openxmlformats.org/presentationml/2006/ole">
            <p:oleObj spid="_x0000_s21520" name="Equation" r:id="rId17" imgW="457200" imgH="127000" progId="Equation.3">
              <p:embed/>
            </p:oleObj>
          </a:graphicData>
        </a:graphic>
      </p:graphicFrame>
      <p:graphicFrame>
        <p:nvGraphicFramePr>
          <p:cNvPr id="32" name="Object 9"/>
          <p:cNvGraphicFramePr>
            <a:graphicFrameLocks noChangeAspect="1"/>
          </p:cNvGraphicFramePr>
          <p:nvPr/>
        </p:nvGraphicFramePr>
        <p:xfrm>
          <a:off x="5685183" y="5557868"/>
          <a:ext cx="1822450" cy="714375"/>
        </p:xfrm>
        <a:graphic>
          <a:graphicData uri="http://schemas.openxmlformats.org/presentationml/2006/ole">
            <p:oleObj spid="_x0000_s21521" name="Equation" r:id="rId18" imgW="762000" imgH="3556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764313" y="1201796"/>
            <a:ext cx="787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64313" y="1752726"/>
            <a:ext cx="182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56135" y="2578730"/>
            <a:ext cx="148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acc.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756135" y="3195674"/>
            <a:ext cx="89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56135" y="3688208"/>
            <a:ext cx="198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Moment of Inertia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780084" y="434692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Newtons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93509" y="4865436"/>
            <a:ext cx="1351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</a:t>
            </a:r>
            <a:br>
              <a:rPr lang="en-US" dirty="0" smtClean="0"/>
            </a:br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790846" y="5632876"/>
            <a:ext cx="1942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kinetic</a:t>
            </a:r>
            <a:br>
              <a:rPr lang="en-US" dirty="0" smtClean="0"/>
            </a:b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50146" y="579230"/>
            <a:ext cx="158307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Point mass at</a:t>
            </a:r>
            <a:br>
              <a:rPr lang="en-US" dirty="0" smtClean="0"/>
            </a:br>
            <a:r>
              <a:rPr lang="en-US" dirty="0" smtClean="0"/>
              <a:t>radius </a:t>
            </a:r>
            <a:r>
              <a:rPr lang="en-US" dirty="0" err="1" smtClean="0"/>
              <a:t>r</a:t>
            </a:r>
            <a:endParaRPr lang="en-US" dirty="0"/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7682809" y="1703849"/>
          <a:ext cx="1123950" cy="358775"/>
        </p:xfrm>
        <a:graphic>
          <a:graphicData uri="http://schemas.openxmlformats.org/presentationml/2006/ole">
            <p:oleObj spid="_x0000_s21522" name="Equation" r:id="rId19" imgW="469900" imgH="177800" progId="Equation.3">
              <p:embed/>
            </p:oleObj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7668211" y="2516292"/>
          <a:ext cx="1123950" cy="358775"/>
        </p:xfrm>
        <a:graphic>
          <a:graphicData uri="http://schemas.openxmlformats.org/presentationml/2006/ole">
            <p:oleObj spid="_x0000_s21523" name="Equation" r:id="rId20" imgW="469900" imgH="177800" progId="Equation.3">
              <p:embed/>
            </p:oleObj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7726638" y="3648537"/>
          <a:ext cx="1154113" cy="333375"/>
        </p:xfrm>
        <a:graphic>
          <a:graphicData uri="http://schemas.openxmlformats.org/presentationml/2006/ole">
            <p:oleObj spid="_x0000_s21524" name="Equation" r:id="rId21" imgW="482600" imgH="165100" progId="Equation.3">
              <p:embed/>
            </p:oleObj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7729883" y="5035269"/>
          <a:ext cx="1306513" cy="358775"/>
        </p:xfrm>
        <a:graphic>
          <a:graphicData uri="http://schemas.openxmlformats.org/presentationml/2006/ole">
            <p:oleObj spid="_x0000_s21525" name="Equation" r:id="rId22" imgW="546100" imgH="177800" progId="Equation.3">
              <p:embed/>
            </p:oleObj>
          </a:graphicData>
        </a:graphic>
      </p:graphicFrame>
      <p:cxnSp>
        <p:nvCxnSpPr>
          <p:cNvPr id="47" name="Straight Connector 46"/>
          <p:cNvCxnSpPr/>
          <p:nvPr/>
        </p:nvCxnSpPr>
        <p:spPr>
          <a:xfrm rot="5400000">
            <a:off x="936023" y="3472897"/>
            <a:ext cx="54958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802719" y="3515364"/>
            <a:ext cx="54958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2990" y="1182146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392" y="1578376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812" y="2314736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1232" y="3138690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3054" y="3597669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9474" y="4100445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6698" y="4909800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314" y="5485571"/>
            <a:ext cx="9036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2922" y="2043896"/>
            <a:ext cx="2963452" cy="2700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269" y="31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708488" y="897559"/>
            <a:ext cx="2121243" cy="289560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474406" y="1883304"/>
            <a:ext cx="963487" cy="686165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29143" y="2200137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8731" y="2043896"/>
            <a:ext cx="25109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&lt; 0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B: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= 0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C: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&gt; 0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216910" y="3197237"/>
            <a:ext cx="2972727" cy="109494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2922" y="2043896"/>
            <a:ext cx="2963452" cy="2700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269" y="31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708488" y="897559"/>
            <a:ext cx="2121243" cy="289560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729857" y="1824921"/>
            <a:ext cx="875956" cy="613142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29143" y="2200137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8731" y="2043896"/>
            <a:ext cx="25109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&lt; 0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B: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= 0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C: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&gt; 0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216910" y="4292181"/>
            <a:ext cx="2972727" cy="109494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2922" y="2043896"/>
            <a:ext cx="2963452" cy="2700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269" y="31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708488" y="897559"/>
            <a:ext cx="2121243" cy="289560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333518" y="2710356"/>
            <a:ext cx="836512" cy="554737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29143" y="2200137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8731" y="2043896"/>
            <a:ext cx="25109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&lt; 0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B: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= 0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C: </a:t>
            </a:r>
            <a:r>
              <a:rPr lang="en-US" sz="4000" dirty="0" smtClean="0">
                <a:latin typeface="Symbol" charset="2"/>
                <a:cs typeface="Symbol" charset="2"/>
              </a:rPr>
              <a:t>a</a:t>
            </a:r>
            <a:r>
              <a:rPr lang="en-US" sz="4000" dirty="0" smtClean="0"/>
              <a:t> &gt; 0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216910" y="2021996"/>
            <a:ext cx="2972727" cy="109494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/>
          </p:cNvSpPr>
          <p:nvPr/>
        </p:nvSpPr>
        <p:spPr bwMode="auto">
          <a:xfrm>
            <a:off x="558800" y="138113"/>
            <a:ext cx="79898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defTabSz="822325" eaLnBrk="1" hangingPunct="1"/>
            <a:r>
              <a:rPr lang="en-US" sz="3000">
                <a:solidFill>
                  <a:srgbClr val="662A6D"/>
                </a:solidFill>
              </a:rPr>
              <a:t>Moments of Inertia of Common Shapes</a:t>
            </a:r>
          </a:p>
        </p:txBody>
      </p:sp>
      <p:pic>
        <p:nvPicPr>
          <p:cNvPr id="980997" name="Picture 5" descr="07_04_Table"/>
          <p:cNvPicPr>
            <a:picLocks noChangeAspect="1" noChangeArrowheads="1"/>
          </p:cNvPicPr>
          <p:nvPr/>
        </p:nvPicPr>
        <p:blipFill>
          <a:blip r:embed="rId2"/>
          <a:srcRect t="3387" b="2594"/>
          <a:stretch>
            <a:fillRect/>
          </a:stretch>
        </p:blipFill>
        <p:spPr bwMode="auto">
          <a:xfrm>
            <a:off x="307975" y="838200"/>
            <a:ext cx="8548688" cy="5640388"/>
          </a:xfrm>
          <a:prstGeom prst="rect">
            <a:avLst/>
          </a:prstGeom>
          <a:noFill/>
        </p:spPr>
      </p:pic>
      <p:sp>
        <p:nvSpPr>
          <p:cNvPr id="980998" name="Rectangle 6"/>
          <p:cNvSpPr>
            <a:spLocks/>
          </p:cNvSpPr>
          <p:nvPr/>
        </p:nvSpPr>
        <p:spPr bwMode="auto">
          <a:xfrm>
            <a:off x="8151813" y="6524625"/>
            <a:ext cx="965200" cy="29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2296" tIns="41148" rIns="82296" bIns="41148">
            <a:prstTxWarp prst="textNoShape">
              <a:avLst/>
            </a:prstTxWarp>
            <a:spAutoFit/>
          </a:bodyPr>
          <a:lstStyle/>
          <a:p>
            <a:pPr defTabSz="822325"/>
            <a:r>
              <a:rPr lang="en-US" sz="1400">
                <a:solidFill>
                  <a:srgbClr val="000000"/>
                </a:solidFill>
              </a:rPr>
              <a:t>Slide 7-35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/>
          </p:cNvSpPr>
          <p:nvPr/>
        </p:nvSpPr>
        <p:spPr bwMode="auto">
          <a:xfrm>
            <a:off x="558800" y="138113"/>
            <a:ext cx="46069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defTabSz="822325" eaLnBrk="1" hangingPunct="1"/>
            <a:r>
              <a:rPr lang="en-US" sz="3000">
                <a:solidFill>
                  <a:srgbClr val="662A6D"/>
                </a:solidFill>
              </a:rPr>
              <a:t>Example Problem</a:t>
            </a:r>
          </a:p>
        </p:txBody>
      </p:sp>
      <p:sp>
        <p:nvSpPr>
          <p:cNvPr id="987139" name="Rectangle 3"/>
          <p:cNvSpPr>
            <a:spLocks/>
          </p:cNvSpPr>
          <p:nvPr/>
        </p:nvSpPr>
        <p:spPr bwMode="auto">
          <a:xfrm>
            <a:off x="547688" y="733425"/>
            <a:ext cx="801052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defTabSz="822325" eaLnBrk="1" hangingPunct="1"/>
            <a:r>
              <a:rPr lang="en-US" sz="2200"/>
              <a:t>How long does it take the small mass to fall 1.0 m when released from rest?</a:t>
            </a:r>
          </a:p>
        </p:txBody>
      </p:sp>
      <p:pic>
        <p:nvPicPr>
          <p:cNvPr id="987141" name="Picture 5" descr="7 author supplied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025" y="2193925"/>
            <a:ext cx="5422900" cy="3702050"/>
          </a:xfrm>
          <a:prstGeom prst="rect">
            <a:avLst/>
          </a:prstGeom>
          <a:noFill/>
        </p:spPr>
      </p:pic>
      <p:sp>
        <p:nvSpPr>
          <p:cNvPr id="987142" name="Rectangle 6"/>
          <p:cNvSpPr>
            <a:spLocks/>
          </p:cNvSpPr>
          <p:nvPr/>
        </p:nvSpPr>
        <p:spPr bwMode="auto">
          <a:xfrm>
            <a:off x="8151813" y="6524625"/>
            <a:ext cx="965200" cy="29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2296" tIns="41148" rIns="82296" bIns="41148">
            <a:prstTxWarp prst="textNoShape">
              <a:avLst/>
            </a:prstTxWarp>
            <a:spAutoFit/>
          </a:bodyPr>
          <a:lstStyle/>
          <a:p>
            <a:pPr defTabSz="822325"/>
            <a:r>
              <a:rPr lang="en-US" sz="1400">
                <a:solidFill>
                  <a:srgbClr val="000000"/>
                </a:solidFill>
              </a:rPr>
              <a:t>Slide 7-40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13303</TotalTime>
  <Words>262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Equation</vt:lpstr>
      <vt:lpstr>Physics 231</vt:lpstr>
      <vt:lpstr>Key Concepts</vt:lpstr>
      <vt:lpstr>Key concepts</vt:lpstr>
      <vt:lpstr>Clicker quiz</vt:lpstr>
      <vt:lpstr>Clicker quiz</vt:lpstr>
      <vt:lpstr>Clicker quiz</vt:lpstr>
      <vt:lpstr>Slide 7</vt:lpstr>
      <vt:lpstr>Slide 8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231</dc:title>
  <dc:creator>Hendrik Schatz</dc:creator>
  <cp:lastModifiedBy>Hendrik Schatz</cp:lastModifiedBy>
  <cp:revision>94</cp:revision>
  <dcterms:created xsi:type="dcterms:W3CDTF">2011-02-28T16:50:55Z</dcterms:created>
  <dcterms:modified xsi:type="dcterms:W3CDTF">2011-02-28T17:55:49Z</dcterms:modified>
</cp:coreProperties>
</file>