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3"/>
  </p:sldMasterIdLst>
  <p:notesMasterIdLst>
    <p:notesMasterId r:id="rId7"/>
  </p:notesMasterIdLst>
  <p:handoutMasterIdLst>
    <p:handoutMasterId r:id="rId8"/>
  </p:handoutMasterIdLst>
  <p:sldIdLst>
    <p:sldId id="380" r:id="rId4"/>
    <p:sldId id="379" r:id="rId5"/>
    <p:sldId id="381" r:id="rId6"/>
  </p:sldIdLst>
  <p:sldSz cx="9601200" cy="73152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1pPr>
    <a:lvl2pPr marL="482600" indent="-25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2pPr>
    <a:lvl3pPr marL="965200" indent="-50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3pPr>
    <a:lvl4pPr marL="1449388" indent="-77788" algn="l" rtl="0" eaLnBrk="0" fontAlgn="base" hangingPunct="0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4pPr>
    <a:lvl5pPr marL="1931988" indent="-103188" algn="l" rtl="0" eaLnBrk="0" fontAlgn="base" hangingPunct="0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02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F4E7"/>
    <a:srgbClr val="E1E9FB"/>
    <a:srgbClr val="F0EAD5"/>
    <a:srgbClr val="064308"/>
    <a:srgbClr val="FFAE1A"/>
    <a:srgbClr val="0F0C8F"/>
    <a:srgbClr val="A50021"/>
    <a:srgbClr val="F4E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 autoAdjust="0"/>
    <p:restoredTop sz="95541" autoAdjust="0"/>
  </p:normalViewPr>
  <p:slideViewPr>
    <p:cSldViewPr>
      <p:cViewPr varScale="1">
        <p:scale>
          <a:sx n="83" d="100"/>
          <a:sy n="83" d="100"/>
        </p:scale>
        <p:origin x="192" y="96"/>
      </p:cViewPr>
      <p:guideLst>
        <p:guide orient="horz" pos="102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640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72745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Thomas Glasmacher - glasmach@msu.edu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26 Feb 2009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605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Facility for Rare Isotope Beams Briefing for </a:t>
            </a:r>
            <a:br>
              <a:rPr lang="en-US"/>
            </a:br>
            <a:r>
              <a:rPr lang="en-US"/>
              <a:t>VP Finance &amp; Operations Direct Report Staff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DDDC8A08-68CF-453D-85D3-26E9A6322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23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388938"/>
            <a:ext cx="5078412" cy="3870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1642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0088" y="4462463"/>
            <a:ext cx="5597525" cy="3649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4993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1100" dirty="0" smtClean="0">
                <a:solidFill>
                  <a:srgbClr val="064308"/>
                </a:solidFill>
              </a:rPr>
              <a:t>Hillary Asberry, </a:t>
            </a:r>
            <a:fld id="{FFB868F2-8B28-466E-ACC9-F86F7578381D}" type="datetime1">
              <a:rPr lang="en-US" altLang="en-US" sz="1100" smtClean="0">
                <a:solidFill>
                  <a:srgbClr val="064308"/>
                </a:solidFill>
              </a:rPr>
              <a:pPr algn="r">
                <a:lnSpc>
                  <a:spcPct val="90000"/>
                </a:lnSpc>
                <a:defRPr/>
              </a:pPr>
              <a:t>5/7/2015</a:t>
            </a:fld>
            <a:r>
              <a:rPr lang="en-US" altLang="en-US" sz="1100" dirty="0" smtClean="0">
                <a:solidFill>
                  <a:srgbClr val="064308"/>
                </a:solidFill>
              </a:rPr>
              <a:t>, </a:t>
            </a:r>
            <a:r>
              <a:rPr lang="en-US" altLang="en-US" sz="1100" dirty="0" smtClean="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302F4CEB-570E-41B3-81D6-F986B39E1EB2}" type="slidenum">
              <a:rPr lang="en-US" altLang="en-US" sz="1100" smtClean="0">
                <a:solidFill>
                  <a:srgbClr val="064308"/>
                </a:solidFill>
                <a:latin typeface="Arial" panose="020B0604020202020204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altLang="en-US" sz="1100" dirty="0" smtClean="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1100" dirty="0" smtClean="0">
                <a:solidFill>
                  <a:srgbClr val="064308"/>
                </a:solidFill>
              </a:rPr>
              <a:t>Hillary Asberry, 5/8/2015, </a:t>
            </a:r>
            <a:r>
              <a:rPr lang="en-US" altLang="en-US" sz="1100" dirty="0" smtClean="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B0FCA4F6-700E-4169-B9B9-265BA93EF229}" type="slidenum">
              <a:rPr lang="en-US" altLang="en-US" sz="1100" smtClean="0">
                <a:solidFill>
                  <a:srgbClr val="064308"/>
                </a:solidFill>
                <a:latin typeface="Arial" panose="020B0604020202020204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altLang="en-US" sz="1100" dirty="0" smtClean="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14900" r="51408" b="16333"/>
          <a:stretch>
            <a:fillRect/>
          </a:stretch>
        </p:blipFill>
        <p:spPr bwMode="auto">
          <a:xfrm>
            <a:off x="3976688" y="6643688"/>
            <a:ext cx="1674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019800" y="6848475"/>
            <a:ext cx="33924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1100" smtClean="0">
                <a:solidFill>
                  <a:srgbClr val="064308"/>
                </a:solidFill>
              </a:rPr>
              <a:t>O.Kester, IAP seminar, Frankfurt, Germany,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1100" smtClean="0">
                <a:solidFill>
                  <a:srgbClr val="064308"/>
                </a:solidFill>
              </a:rPr>
              <a:t> 11/06/2009, </a:t>
            </a:r>
            <a:r>
              <a:rPr lang="en-US" altLang="en-US" sz="1100" smtClean="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26863CF-ADDB-4809-987F-5C4580A20416}" type="slidenum">
              <a:rPr lang="en-US" altLang="en-US" sz="1100" smtClean="0">
                <a:solidFill>
                  <a:srgbClr val="064308"/>
                </a:solidFill>
                <a:latin typeface="Arial" panose="020B0604020202020204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altLang="en-US" sz="1100" smtClean="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14900" r="51408" b="16333"/>
          <a:stretch>
            <a:fillRect/>
          </a:stretch>
        </p:blipFill>
        <p:spPr bwMode="auto">
          <a:xfrm>
            <a:off x="3976688" y="6643688"/>
            <a:ext cx="1674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1100" smtClean="0">
                <a:solidFill>
                  <a:srgbClr val="064308"/>
                </a:solidFill>
              </a:rPr>
              <a:t>C.K. Gelbke, </a:t>
            </a:r>
            <a:fld id="{50653AD1-E76E-4E35-8317-9F7AA02E3353}" type="datetime1">
              <a:rPr lang="en-US" altLang="en-US" sz="1100" smtClean="0">
                <a:solidFill>
                  <a:srgbClr val="064308"/>
                </a:solidFill>
              </a:rPr>
              <a:pPr algn="r">
                <a:lnSpc>
                  <a:spcPct val="90000"/>
                </a:lnSpc>
                <a:defRPr/>
              </a:pPr>
              <a:t>5/7/2015</a:t>
            </a:fld>
            <a:r>
              <a:rPr lang="en-US" altLang="en-US" sz="1100" smtClean="0">
                <a:solidFill>
                  <a:srgbClr val="064308"/>
                </a:solidFill>
              </a:rPr>
              <a:t>, </a:t>
            </a:r>
            <a:r>
              <a:rPr lang="en-US" altLang="en-US" sz="1100" smtClean="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624844A7-37A7-429A-8949-2A2E7F68680D}" type="slidenum">
              <a:rPr lang="en-US" altLang="en-US" sz="1100" smtClean="0">
                <a:solidFill>
                  <a:srgbClr val="064308"/>
                </a:solidFill>
                <a:latin typeface="Arial" panose="020B0604020202020204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altLang="en-US" sz="1100" smtClean="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8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866775" eaLnBrk="0" hangingPunct="0"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B81414"/>
                </a:solidFill>
                <a:latin typeface="Helvetica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1100" smtClean="0">
                <a:solidFill>
                  <a:srgbClr val="064308"/>
                </a:solidFill>
              </a:rPr>
              <a:t>C.K. Gelbke, </a:t>
            </a:r>
            <a:fld id="{BF6F8308-AFBA-4B90-A087-8475A57F6E03}" type="datetime1">
              <a:rPr lang="en-US" altLang="en-US" sz="1100" smtClean="0">
                <a:solidFill>
                  <a:srgbClr val="064308"/>
                </a:solidFill>
              </a:rPr>
              <a:pPr algn="r">
                <a:lnSpc>
                  <a:spcPct val="90000"/>
                </a:lnSpc>
                <a:defRPr/>
              </a:pPr>
              <a:t>5/7/2015</a:t>
            </a:fld>
            <a:r>
              <a:rPr lang="en-US" altLang="en-US" sz="1100" smtClean="0">
                <a:solidFill>
                  <a:srgbClr val="064308"/>
                </a:solidFill>
              </a:rPr>
              <a:t>, </a:t>
            </a:r>
            <a:r>
              <a:rPr lang="en-US" altLang="en-US" sz="1100" smtClean="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BDE4C74F-11E5-40A7-95BF-19D6729C39E2}" type="slidenum">
              <a:rPr lang="en-US" altLang="en-US" sz="1100" smtClean="0">
                <a:solidFill>
                  <a:srgbClr val="064308"/>
                </a:solidFill>
                <a:latin typeface="Arial" panose="020B0604020202020204" pitchFamily="34" charset="0"/>
              </a:rPr>
              <a:pPr algn="r">
                <a:lnSpc>
                  <a:spcPct val="90000"/>
                </a:lnSpc>
                <a:defRPr/>
              </a:pPr>
              <a:t>‹#›</a:t>
            </a:fld>
            <a:endParaRPr lang="en-US" altLang="en-US" sz="1100" smtClean="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7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166" y="108374"/>
            <a:ext cx="6647498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090" y="1300480"/>
            <a:ext cx="8161020" cy="2519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90" y="3982720"/>
            <a:ext cx="8161020" cy="2519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4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795" r:id="rId7"/>
    <p:sldLayoutId id="2147483796" r:id="rId8"/>
  </p:sldLayoutIdLst>
  <p:txStyles>
    <p:titleStyle>
      <a:lvl1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83306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82600" indent="-180975" algn="l" defTabSz="85407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784225" indent="-180975" algn="l" defTabSz="85407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Nuclear moments and charge radii of neutron-deficient francium isotopes and isomers</a:t>
            </a:r>
            <a:endParaRPr lang="en-US" altLang="en-US" sz="28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OVERVIEW</a:t>
            </a:r>
          </a:p>
          <a:p>
            <a:pPr lvl="1"/>
            <a:r>
              <a:rPr lang="en-US" altLang="en-US" sz="1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New experimental technique enhances the data collection rate while maintaining high resolution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rancium isotopes with N=116-126 are generally spherical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Onset of collectivity begins at N=118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06959"/>
            <a:ext cx="5638800" cy="3790405"/>
          </a:xfrm>
          <a:prstGeom prst="rect">
            <a:avLst/>
          </a:prstGeom>
        </p:spPr>
      </p:pic>
      <p:pic>
        <p:nvPicPr>
          <p:cNvPr id="5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0" t="11457" r="12748" b="60124"/>
          <a:stretch/>
        </p:blipFill>
        <p:spPr bwMode="auto">
          <a:xfrm>
            <a:off x="2114551" y="3359161"/>
            <a:ext cx="5372097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499" y="6857570"/>
            <a:ext cx="3886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http://www.uni-mainz.de/FB/Chemie/AK-Noertershaeuser/experiments/laserspectroscopy/survey.html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99" y="6641735"/>
            <a:ext cx="3095624" cy="26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A. Voss </a:t>
            </a:r>
            <a:r>
              <a:rPr lang="en-US" sz="1050" i="1" dirty="0" smtClean="0">
                <a:solidFill>
                  <a:schemeClr val="tx1"/>
                </a:solidFill>
              </a:rPr>
              <a:t>et al., Phys. Rev. C 91, 044307 (2015).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806316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Enhancing data collection rate while maintaining high resolution</a:t>
            </a:r>
            <a:endParaRPr lang="en-US" altLang="en-US" sz="28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6" y="3687310"/>
            <a:ext cx="7316064" cy="2434090"/>
          </a:xfrm>
        </p:spPr>
      </p:pic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152400" y="1295400"/>
            <a:ext cx="899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altLang="en-US" sz="1800" kern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Counter-propagating pulsed laser beam (718 nm)</a:t>
            </a:r>
          </a:p>
          <a:p>
            <a:r>
              <a:rPr lang="en-US" altLang="en-US" sz="1800" kern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Electro-optic modulator (EOM) minimizes optical pumping</a:t>
            </a:r>
          </a:p>
          <a:p>
            <a:r>
              <a:rPr lang="en-US" altLang="en-US" sz="1800" kern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Three RFs are applied to acousto-optic modulator (AOM) that shift carrier laser frequencies</a:t>
            </a:r>
          </a:p>
          <a:p>
            <a:r>
              <a:rPr lang="en-US" altLang="en-US" sz="1800" kern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Pulse train is overlapped with neutralized ion bunches</a:t>
            </a:r>
          </a:p>
          <a:p>
            <a:r>
              <a:rPr lang="en-US" altLang="en-US" sz="1800" kern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Resulting three laser frequencies feed into separate DAQ channels and spectra are analyzed individually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68" y="3505200"/>
            <a:ext cx="1524000" cy="257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2788" y="6934200"/>
            <a:ext cx="3095624" cy="26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A. Voss </a:t>
            </a:r>
            <a:r>
              <a:rPr lang="en-US" sz="1050" i="1" dirty="0" smtClean="0">
                <a:solidFill>
                  <a:schemeClr val="tx1"/>
                </a:solidFill>
              </a:rPr>
              <a:t>et al., Phys. Rev. C 91, 044307 (2015).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806316"/>
          </a:xfrm>
        </p:spPr>
        <p:txBody>
          <a:bodyPr/>
          <a:lstStyle/>
          <a:p>
            <a:r>
              <a:rPr lang="en-US" sz="2800" dirty="0" smtClean="0"/>
              <a:t>Changes in mean-squared charge radii indicate on-set collectivity at N=118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732252" cy="45922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152400" y="1295400"/>
                <a:ext cx="4343400" cy="449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defTabSz="854075" rtl="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SzPct val="100000"/>
                  <a:buChar char="•"/>
                  <a:defRPr sz="21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482600" indent="-180975" algn="l" defTabSz="854075" rtl="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SzPct val="100000"/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784225" indent="-180975" algn="l" defTabSz="854075" rtl="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SzPct val="100000"/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1328738" indent="-241300" algn="l" defTabSz="854075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ヒラギノ角ゴ Pro W3" pitchFamily="-111" charset="-128"/>
                    <a:cs typeface="ヒラギノ角ゴ Pro W3"/>
                  </a:defRPr>
                </a:lvl4pPr>
                <a:lvl5pPr marL="1866900" indent="-158750" algn="l" defTabSz="854075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ヒラギノ角ゴ Pro W3" pitchFamily="-111" charset="-128"/>
                    <a:cs typeface="ヒラギノ角ゴ Pro W3"/>
                  </a:defRPr>
                </a:lvl5pPr>
                <a:lvl6pPr marL="2351083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834390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317696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801002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Figure (a)</a:t>
                </a:r>
              </a:p>
              <a:p>
                <a:pPr lvl="1"/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Dashed lines: </a:t>
                </a:r>
                <a:r>
                  <a:rPr lang="en-US" altLang="en-US" kern="0" dirty="0" err="1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Isodeformation</a:t>
                </a:r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lines</a:t>
                </a:r>
              </a:p>
              <a:p>
                <a:pPr lvl="1"/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Shaded area: systematic uncertainty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=0.00 is spherical</a:t>
                </a:r>
              </a:p>
              <a:p>
                <a:pPr lvl="1"/>
                <a:endParaRPr lang="en-US" altLang="en-US" kern="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Figure (b)</a:t>
                </a:r>
              </a:p>
              <a:p>
                <a:pPr lvl="1"/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Relative change in mean-squared charge radii for </a:t>
                </a:r>
                <a:r>
                  <a:rPr lang="en-US" altLang="en-US" kern="0" dirty="0" err="1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Fr</a:t>
                </a:r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and </a:t>
                </a:r>
                <a:r>
                  <a:rPr lang="en-US" altLang="en-US" kern="0" dirty="0" err="1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Pb</a:t>
                </a:r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ground state</a:t>
                </a:r>
              </a:p>
              <a:p>
                <a:pPr lvl="1"/>
                <a:endParaRPr lang="en-US" altLang="en-US" kern="0" dirty="0" smtClean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Summary:</a:t>
                </a:r>
              </a:p>
              <a:p>
                <a:pPr lvl="1"/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New laser spectroscopy technique minimizes optical pumping and resolves individual hyperfine structure transitions</a:t>
                </a:r>
              </a:p>
              <a:p>
                <a:pPr lvl="1"/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Nuclear ground states of francium are governed by spherical structures</a:t>
                </a:r>
              </a:p>
              <a:p>
                <a:pPr lvl="1"/>
                <a:r>
                  <a:rPr lang="en-US" altLang="en-US" kern="0" dirty="0" smtClean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Onset of collectivity at N=118 with odd-even staggering</a:t>
                </a:r>
                <a:endParaRPr lang="en-US" altLang="en-US" kern="0" dirty="0" smtClean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295400"/>
                <a:ext cx="4343400" cy="4495800"/>
              </a:xfrm>
              <a:prstGeom prst="rect">
                <a:avLst/>
              </a:prstGeom>
              <a:blipFill rotWithShape="0">
                <a:blip r:embed="rId3"/>
                <a:stretch>
                  <a:fillRect l="-3506" t="-2714" r="-3366" b="-147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52788" y="6934200"/>
            <a:ext cx="3095624" cy="26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A. Voss </a:t>
            </a:r>
            <a:r>
              <a:rPr lang="en-US" sz="1050" i="1" dirty="0" smtClean="0">
                <a:solidFill>
                  <a:schemeClr val="tx1"/>
                </a:solidFill>
              </a:rPr>
              <a:t>et al., Phys. Rev. C 91, 044307 (2015).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9A41C97AA4240A809E54C96C8C657" ma:contentTypeVersion="0" ma:contentTypeDescription="Create a new document." ma:contentTypeScope="" ma:versionID="7368578e693ffb2d784f86fdb9aba6d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DD7563-2609-4D5A-A892-A27232C5F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19EFC93-F4F5-443D-9EB1-D3A902445A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</TotalTime>
  <Pages>23</Pages>
  <Words>176</Words>
  <Application>Microsoft Office PowerPoint</Application>
  <PresentationFormat>Custom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Helvetica</vt:lpstr>
      <vt:lpstr>ヒラギノ角ゴ Pro W3</vt:lpstr>
      <vt:lpstr>Arial</vt:lpstr>
      <vt:lpstr>ＭＳ Ｐゴシック</vt:lpstr>
      <vt:lpstr>10_CKG FRIB no-line h</vt:lpstr>
      <vt:lpstr>Nuclear moments and charge radii of neutron-deficient francium isotopes and isomers</vt:lpstr>
      <vt:lpstr>Enhancing data collection rate while maintaining high resolution</vt:lpstr>
      <vt:lpstr>Changes in mean-squared charge radii indicate on-set collectivity at N=118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Brief</dc:title>
  <dc:subject/>
  <dc:creator>Thomas Glasmacher</dc:creator>
  <cp:keywords/>
  <dc:description/>
  <cp:lastModifiedBy>Hillary Asberry</cp:lastModifiedBy>
  <cp:revision>569</cp:revision>
  <cp:lastPrinted>2003-05-09T03:33:16Z</cp:lastPrinted>
  <dcterms:created xsi:type="dcterms:W3CDTF">2009-03-16T12:53:08Z</dcterms:created>
  <dcterms:modified xsi:type="dcterms:W3CDTF">2015-05-08T11:42:58Z</dcterms:modified>
</cp:coreProperties>
</file>