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lvl1pPr algn="ctr" defTabSz="584200">
      <a:defRPr sz="36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1pPr>
    <a:lvl2pPr algn="ctr" defTabSz="584200">
      <a:defRPr sz="36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2pPr>
    <a:lvl3pPr algn="ctr" defTabSz="584200">
      <a:defRPr sz="36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3pPr>
    <a:lvl4pPr algn="ctr" defTabSz="584200">
      <a:defRPr sz="36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4pPr>
    <a:lvl5pPr algn="ctr" defTabSz="584200">
      <a:defRPr sz="36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5pPr>
    <a:lvl6pPr algn="ctr" defTabSz="584200">
      <a:defRPr sz="36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6pPr>
    <a:lvl7pPr algn="ctr" defTabSz="584200">
      <a:defRPr sz="36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7pPr>
    <a:lvl8pPr algn="ctr" defTabSz="584200">
      <a:defRPr sz="36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8pPr>
    <a:lvl9pPr algn="ctr" defTabSz="584200">
      <a:defRPr sz="3600">
        <a:solidFill>
          <a:srgbClr val="535353"/>
        </a:solidFill>
        <a:latin typeface="Gill Sans Light"/>
        <a:ea typeface="Gill Sans Light"/>
        <a:cs typeface="Gill Sans Light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Gill Sans SemiBold"/>
          <a:ea typeface="Gill Sans SemiBold"/>
          <a:cs typeface="Gill Sans SemiBold"/>
        </a:font>
        <a:srgbClr val="5353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12700" cap="flat">
              <a:solidFill>
                <a:srgbClr val="340053"/>
              </a:solidFill>
              <a:prstDash val="solid"/>
              <a:bevel/>
            </a:ln>
          </a:top>
          <a:bottom>
            <a:ln w="127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D5E2E4"/>
          </a:solidFill>
        </a:fill>
      </a:tcStyle>
    </a:wholeTbl>
    <a:band2H>
      <a:tcTxStyle b="def" i="def"/>
      <a:tcStyle>
        <a:tcBdr/>
        <a:fill>
          <a:solidFill>
            <a:srgbClr val="EBF1F2"/>
          </a:solidFill>
        </a:fill>
      </a:tcStyle>
    </a:band2H>
    <a:firstCol>
      <a:tcTxStyle b="on" i="on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12700" cap="flat">
              <a:solidFill>
                <a:srgbClr val="340053"/>
              </a:solidFill>
              <a:prstDash val="solid"/>
              <a:bevel/>
            </a:ln>
          </a:top>
          <a:bottom>
            <a:ln w="127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78AAB3"/>
          </a:solidFill>
        </a:fill>
      </a:tcStyle>
    </a:firstCol>
    <a:lastRow>
      <a:tcTxStyle b="on" i="on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38100" cap="flat">
              <a:solidFill>
                <a:srgbClr val="340053"/>
              </a:solidFill>
              <a:prstDash val="solid"/>
              <a:bevel/>
            </a:ln>
          </a:top>
          <a:bottom>
            <a:ln w="127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78AAB3"/>
          </a:solidFill>
        </a:fill>
      </a:tcStyle>
    </a:lastRow>
    <a:firstRow>
      <a:tcTxStyle b="on" i="on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12700" cap="flat">
              <a:solidFill>
                <a:srgbClr val="340053"/>
              </a:solidFill>
              <a:prstDash val="solid"/>
              <a:bevel/>
            </a:ln>
          </a:top>
          <a:bottom>
            <a:ln w="381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78AAB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Gill Sans SemiBold"/>
          <a:ea typeface="Gill Sans SemiBold"/>
          <a:cs typeface="Gill Sans SemiBold"/>
        </a:font>
        <a:srgbClr val="5353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12700" cap="flat">
              <a:solidFill>
                <a:srgbClr val="340053"/>
              </a:solidFill>
              <a:prstDash val="solid"/>
              <a:bevel/>
            </a:ln>
          </a:top>
          <a:bottom>
            <a:ln w="127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F1DDCB"/>
          </a:solidFill>
        </a:fill>
      </a:tcStyle>
    </a:wholeTbl>
    <a:band2H>
      <a:tcTxStyle b="def" i="def"/>
      <a:tcStyle>
        <a:tcBdr/>
        <a:fill>
          <a:solidFill>
            <a:srgbClr val="F8EFE7"/>
          </a:solidFill>
        </a:fill>
      </a:tcStyle>
    </a:band2H>
    <a:firstCol>
      <a:tcTxStyle b="on" i="on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12700" cap="flat">
              <a:solidFill>
                <a:srgbClr val="340053"/>
              </a:solidFill>
              <a:prstDash val="solid"/>
              <a:bevel/>
            </a:ln>
          </a:top>
          <a:bottom>
            <a:ln w="127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D9971A"/>
          </a:solidFill>
        </a:fill>
      </a:tcStyle>
    </a:firstCol>
    <a:lastRow>
      <a:tcTxStyle b="on" i="on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38100" cap="flat">
              <a:solidFill>
                <a:srgbClr val="340053"/>
              </a:solidFill>
              <a:prstDash val="solid"/>
              <a:bevel/>
            </a:ln>
          </a:top>
          <a:bottom>
            <a:ln w="127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D9971A"/>
          </a:solidFill>
        </a:fill>
      </a:tcStyle>
    </a:lastRow>
    <a:firstRow>
      <a:tcTxStyle b="on" i="on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12700" cap="flat">
              <a:solidFill>
                <a:srgbClr val="340053"/>
              </a:solidFill>
              <a:prstDash val="solid"/>
              <a:bevel/>
            </a:ln>
          </a:top>
          <a:bottom>
            <a:ln w="381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D9971A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Gill Sans SemiBold"/>
          <a:ea typeface="Gill Sans SemiBold"/>
          <a:cs typeface="Gill Sans SemiBold"/>
        </a:font>
        <a:srgbClr val="5353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12700" cap="flat">
              <a:solidFill>
                <a:srgbClr val="340053"/>
              </a:solidFill>
              <a:prstDash val="solid"/>
              <a:bevel/>
            </a:ln>
          </a:top>
          <a:bottom>
            <a:ln w="127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D1D3D7"/>
          </a:solidFill>
        </a:fill>
      </a:tcStyle>
    </a:wholeTbl>
    <a:band2H>
      <a:tcTxStyle b="def" i="def"/>
      <a:tcStyle>
        <a:tcBdr/>
        <a:fill>
          <a:solidFill>
            <a:srgbClr val="E9EAEC"/>
          </a:solidFill>
        </a:fill>
      </a:tcStyle>
    </a:band2H>
    <a:firstCol>
      <a:tcTxStyle b="on" i="on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12700" cap="flat">
              <a:solidFill>
                <a:srgbClr val="340053"/>
              </a:solidFill>
              <a:prstDash val="solid"/>
              <a:bevel/>
            </a:ln>
          </a:top>
          <a:bottom>
            <a:ln w="127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606B7E"/>
          </a:solidFill>
        </a:fill>
      </a:tcStyle>
    </a:firstCol>
    <a:lastRow>
      <a:tcTxStyle b="on" i="on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38100" cap="flat">
              <a:solidFill>
                <a:srgbClr val="340053"/>
              </a:solidFill>
              <a:prstDash val="solid"/>
              <a:bevel/>
            </a:ln>
          </a:top>
          <a:bottom>
            <a:ln w="127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606B7E"/>
          </a:solidFill>
        </a:fill>
      </a:tcStyle>
    </a:lastRow>
    <a:firstRow>
      <a:tcTxStyle b="on" i="on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12700" cap="flat">
              <a:solidFill>
                <a:srgbClr val="340053"/>
              </a:solidFill>
              <a:prstDash val="solid"/>
              <a:bevel/>
            </a:ln>
          </a:top>
          <a:bottom>
            <a:ln w="381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606B7E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Gill Sans SemiBold"/>
          <a:ea typeface="Gill Sans SemiBold"/>
          <a:cs typeface="Gill Sans SemiBold"/>
        </a:font>
        <a:srgbClr val="53535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340053"/>
          </a:solidFill>
        </a:fill>
      </a:tcStyle>
    </a:band2H>
    <a:firstCol>
      <a:tcTxStyle b="on" i="on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AAB3"/>
          </a:solidFill>
        </a:fill>
      </a:tcStyle>
    </a:firstCol>
    <a:lastRow>
      <a:tcTxStyle b="on" i="on">
        <a:font>
          <a:latin typeface="Gill Sans SemiBold"/>
          <a:ea typeface="Gill Sans SemiBold"/>
          <a:cs typeface="Gill Sans SemiBold"/>
        </a:font>
        <a:srgbClr val="53535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35353"/>
              </a:solidFill>
              <a:prstDash val="solid"/>
              <a:bevel/>
            </a:ln>
          </a:top>
          <a:bottom>
            <a:ln w="25400" cap="flat">
              <a:solidFill>
                <a:srgbClr val="535353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40053"/>
          </a:solidFill>
        </a:fill>
      </a:tcStyle>
    </a:lastRow>
    <a:firstRow>
      <a:tcTxStyle b="on" i="on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5353"/>
              </a:solidFill>
              <a:prstDash val="solid"/>
              <a:bevel/>
            </a:ln>
          </a:top>
          <a:bottom>
            <a:ln w="25400" cap="flat">
              <a:solidFill>
                <a:srgbClr val="535353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AAB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Gill Sans SemiBold"/>
          <a:ea typeface="Gill Sans SemiBold"/>
          <a:cs typeface="Gill Sans SemiBold"/>
        </a:font>
        <a:srgbClr val="5353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12700" cap="flat">
              <a:solidFill>
                <a:srgbClr val="340053"/>
              </a:solidFill>
              <a:prstDash val="solid"/>
              <a:bevel/>
            </a:ln>
          </a:top>
          <a:bottom>
            <a:ln w="127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n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12700" cap="flat">
              <a:solidFill>
                <a:srgbClr val="340053"/>
              </a:solidFill>
              <a:prstDash val="solid"/>
              <a:bevel/>
            </a:ln>
          </a:top>
          <a:bottom>
            <a:ln w="127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535353"/>
          </a:solidFill>
        </a:fill>
      </a:tcStyle>
    </a:firstCol>
    <a:lastRow>
      <a:tcTxStyle b="on" i="on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38100" cap="flat">
              <a:solidFill>
                <a:srgbClr val="340053"/>
              </a:solidFill>
              <a:prstDash val="solid"/>
              <a:bevel/>
            </a:ln>
          </a:top>
          <a:bottom>
            <a:ln w="127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535353"/>
          </a:solidFill>
        </a:fill>
      </a:tcStyle>
    </a:lastRow>
    <a:firstRow>
      <a:tcTxStyle b="on" i="on">
        <a:font>
          <a:latin typeface="Gill Sans SemiBold"/>
          <a:ea typeface="Gill Sans SemiBold"/>
          <a:cs typeface="Gill Sans SemiBold"/>
        </a:font>
        <a:srgbClr val="340053"/>
      </a:tcTxStyle>
      <a:tcStyle>
        <a:tcBdr>
          <a:left>
            <a:ln w="12700" cap="flat">
              <a:solidFill>
                <a:srgbClr val="340053"/>
              </a:solidFill>
              <a:prstDash val="solid"/>
              <a:bevel/>
            </a:ln>
          </a:left>
          <a:right>
            <a:ln w="12700" cap="flat">
              <a:solidFill>
                <a:srgbClr val="340053"/>
              </a:solidFill>
              <a:prstDash val="solid"/>
              <a:bevel/>
            </a:ln>
          </a:right>
          <a:top>
            <a:ln w="12700" cap="flat">
              <a:solidFill>
                <a:srgbClr val="340053"/>
              </a:solidFill>
              <a:prstDash val="solid"/>
              <a:bevel/>
            </a:ln>
          </a:top>
          <a:bottom>
            <a:ln w="38100" cap="flat">
              <a:solidFill>
                <a:srgbClr val="340053"/>
              </a:solidFill>
              <a:prstDash val="solid"/>
              <a:bevel/>
            </a:ln>
          </a:bottom>
          <a:insideH>
            <a:ln w="12700" cap="flat">
              <a:solidFill>
                <a:srgbClr val="340053"/>
              </a:solidFill>
              <a:prstDash val="solid"/>
              <a:bevel/>
            </a:ln>
          </a:insideH>
          <a:insideV>
            <a:ln w="12700" cap="flat">
              <a:solidFill>
                <a:srgbClr val="340053"/>
              </a:solidFill>
              <a:prstDash val="solid"/>
              <a:bevel/>
            </a:ln>
          </a:insideV>
        </a:tcBdr>
        <a:fill>
          <a:solidFill>
            <a:srgbClr val="535353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Gill Sans SemiBold"/>
          <a:ea typeface="Gill Sans SemiBold"/>
          <a:cs typeface="Gill Sans SemiBold"/>
        </a:font>
        <a:srgbClr val="535353"/>
      </a:tcTxStyle>
      <a:tcStyle>
        <a:tcBdr>
          <a:left>
            <a:ln w="12700" cap="flat">
              <a:solidFill>
                <a:srgbClr val="535353"/>
              </a:solidFill>
              <a:prstDash val="solid"/>
              <a:bevel/>
            </a:ln>
          </a:left>
          <a:right>
            <a:ln w="12700" cap="flat">
              <a:solidFill>
                <a:srgbClr val="535353"/>
              </a:solidFill>
              <a:prstDash val="solid"/>
              <a:bevel/>
            </a:ln>
          </a:right>
          <a:top>
            <a:ln w="12700" cap="flat">
              <a:solidFill>
                <a:srgbClr val="535353"/>
              </a:solidFill>
              <a:prstDash val="solid"/>
              <a:bevel/>
            </a:ln>
          </a:top>
          <a:bottom>
            <a:ln w="12700" cap="flat">
              <a:solidFill>
                <a:srgbClr val="535353"/>
              </a:solidFill>
              <a:prstDash val="solid"/>
              <a:bevel/>
            </a:ln>
          </a:bottom>
          <a:insideH>
            <a:ln w="12700" cap="flat">
              <a:solidFill>
                <a:srgbClr val="535353"/>
              </a:solidFill>
              <a:prstDash val="solid"/>
              <a:bevel/>
            </a:ln>
          </a:insideH>
          <a:insideV>
            <a:ln w="12700" cap="flat">
              <a:solidFill>
                <a:srgbClr val="535353"/>
              </a:solidFill>
              <a:prstDash val="solid"/>
              <a:bevel/>
            </a:ln>
          </a:insideV>
        </a:tcBdr>
        <a:fill>
          <a:solidFill>
            <a:srgbClr val="535353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ill Sans SemiBold"/>
          <a:ea typeface="Gill Sans SemiBold"/>
          <a:cs typeface="Gill Sans SemiBold"/>
        </a:font>
        <a:srgbClr val="535353"/>
      </a:tcTxStyle>
      <a:tcStyle>
        <a:tcBdr>
          <a:left>
            <a:ln w="12700" cap="flat">
              <a:solidFill>
                <a:srgbClr val="535353"/>
              </a:solidFill>
              <a:prstDash val="solid"/>
              <a:bevel/>
            </a:ln>
          </a:left>
          <a:right>
            <a:ln w="12700" cap="flat">
              <a:solidFill>
                <a:srgbClr val="535353"/>
              </a:solidFill>
              <a:prstDash val="solid"/>
              <a:bevel/>
            </a:ln>
          </a:right>
          <a:top>
            <a:ln w="12700" cap="flat">
              <a:solidFill>
                <a:srgbClr val="535353"/>
              </a:solidFill>
              <a:prstDash val="solid"/>
              <a:bevel/>
            </a:ln>
          </a:top>
          <a:bottom>
            <a:ln w="12700" cap="flat">
              <a:solidFill>
                <a:srgbClr val="535353"/>
              </a:solidFill>
              <a:prstDash val="solid"/>
              <a:bevel/>
            </a:ln>
          </a:bottom>
          <a:insideH>
            <a:ln w="12700" cap="flat">
              <a:solidFill>
                <a:srgbClr val="535353"/>
              </a:solidFill>
              <a:prstDash val="solid"/>
              <a:bevel/>
            </a:ln>
          </a:insideH>
          <a:insideV>
            <a:ln w="12700" cap="flat">
              <a:solidFill>
                <a:srgbClr val="535353"/>
              </a:solidFill>
              <a:prstDash val="solid"/>
              <a:bevel/>
            </a:ln>
          </a:insideV>
        </a:tcBdr>
        <a:fill>
          <a:solidFill>
            <a:srgbClr val="535353">
              <a:alpha val="20000"/>
            </a:srgbClr>
          </a:solidFill>
        </a:fill>
      </a:tcStyle>
    </a:firstCol>
    <a:lastRow>
      <a:tcTxStyle b="on" i="on">
        <a:font>
          <a:latin typeface="Gill Sans SemiBold"/>
          <a:ea typeface="Gill Sans SemiBold"/>
          <a:cs typeface="Gill Sans SemiBold"/>
        </a:font>
        <a:srgbClr val="535353"/>
      </a:tcTxStyle>
      <a:tcStyle>
        <a:tcBdr>
          <a:left>
            <a:ln w="12700" cap="flat">
              <a:solidFill>
                <a:srgbClr val="535353"/>
              </a:solidFill>
              <a:prstDash val="solid"/>
              <a:bevel/>
            </a:ln>
          </a:left>
          <a:right>
            <a:ln w="12700" cap="flat">
              <a:solidFill>
                <a:srgbClr val="535353"/>
              </a:solidFill>
              <a:prstDash val="solid"/>
              <a:bevel/>
            </a:ln>
          </a:right>
          <a:top>
            <a:ln w="50800" cap="flat">
              <a:solidFill>
                <a:srgbClr val="535353"/>
              </a:solidFill>
              <a:prstDash val="solid"/>
              <a:bevel/>
            </a:ln>
          </a:top>
          <a:bottom>
            <a:ln w="12700" cap="flat">
              <a:solidFill>
                <a:srgbClr val="535353"/>
              </a:solidFill>
              <a:prstDash val="solid"/>
              <a:bevel/>
            </a:ln>
          </a:bottom>
          <a:insideH>
            <a:ln w="12700" cap="flat">
              <a:solidFill>
                <a:srgbClr val="535353"/>
              </a:solidFill>
              <a:prstDash val="solid"/>
              <a:bevel/>
            </a:ln>
          </a:insideH>
          <a:insideV>
            <a:ln w="12700" cap="flat">
              <a:solidFill>
                <a:srgbClr val="535353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Gill Sans SemiBold"/>
          <a:ea typeface="Gill Sans SemiBold"/>
          <a:cs typeface="Gill Sans SemiBold"/>
        </a:font>
        <a:srgbClr val="535353"/>
      </a:tcTxStyle>
      <a:tcStyle>
        <a:tcBdr>
          <a:left>
            <a:ln w="12700" cap="flat">
              <a:solidFill>
                <a:srgbClr val="535353"/>
              </a:solidFill>
              <a:prstDash val="solid"/>
              <a:bevel/>
            </a:ln>
          </a:left>
          <a:right>
            <a:ln w="12700" cap="flat">
              <a:solidFill>
                <a:srgbClr val="535353"/>
              </a:solidFill>
              <a:prstDash val="solid"/>
              <a:bevel/>
            </a:ln>
          </a:right>
          <a:top>
            <a:ln w="12700" cap="flat">
              <a:solidFill>
                <a:srgbClr val="535353"/>
              </a:solidFill>
              <a:prstDash val="solid"/>
              <a:bevel/>
            </a:ln>
          </a:top>
          <a:bottom>
            <a:ln w="25400" cap="flat">
              <a:solidFill>
                <a:srgbClr val="535353"/>
              </a:solidFill>
              <a:prstDash val="solid"/>
              <a:bevel/>
            </a:ln>
          </a:bottom>
          <a:insideH>
            <a:ln w="12700" cap="flat">
              <a:solidFill>
                <a:srgbClr val="535353"/>
              </a:solidFill>
              <a:prstDash val="solid"/>
              <a:bevel/>
            </a:ln>
          </a:insideH>
          <a:insideV>
            <a:ln w="12700" cap="flat">
              <a:solidFill>
                <a:srgbClr val="535353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  <a:endParaRPr sz="38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  <a:endParaRPr sz="38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  <a:endParaRPr sz="38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  <a:endParaRPr sz="38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  <a:endParaRPr sz="38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  <a:endParaRPr sz="38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  <a:endParaRPr sz="38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  <a:endParaRPr sz="38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  <a:endParaRPr sz="38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355600" y="36149"/>
            <a:ext cx="12293600" cy="2874102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  <a:endParaRPr sz="46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  <a:endParaRPr sz="46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  <a:endParaRPr sz="46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  <a:endParaRPr sz="46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355600" y="2702296"/>
            <a:ext cx="5892800" cy="6355608"/>
          </a:xfrm>
          <a:prstGeom prst="rect">
            <a:avLst/>
          </a:prstGeom>
        </p:spPr>
        <p:txBody>
          <a:bodyPr/>
          <a:lstStyle>
            <a:lvl1pPr marL="431800" indent="-431800">
              <a:lnSpc>
                <a:spcPct val="100000"/>
              </a:lnSpc>
              <a:spcBef>
                <a:spcPts val="3800"/>
              </a:spcBef>
              <a:defRPr sz="3800"/>
            </a:lvl1pPr>
            <a:lvl2pPr marL="863600" indent="-431800">
              <a:lnSpc>
                <a:spcPct val="100000"/>
              </a:lnSpc>
              <a:spcBef>
                <a:spcPts val="3800"/>
              </a:spcBef>
              <a:defRPr sz="3800"/>
            </a:lvl2pPr>
            <a:lvl3pPr marL="1295400" indent="-431800">
              <a:lnSpc>
                <a:spcPct val="100000"/>
              </a:lnSpc>
              <a:spcBef>
                <a:spcPts val="3800"/>
              </a:spcBef>
              <a:defRPr sz="3800"/>
            </a:lvl3pPr>
            <a:lvl4pPr marL="1727200" indent="-431800">
              <a:lnSpc>
                <a:spcPct val="100000"/>
              </a:lnSpc>
              <a:spcBef>
                <a:spcPts val="3800"/>
              </a:spcBef>
              <a:defRPr sz="3800"/>
            </a:lvl4pPr>
            <a:lvl5pPr marL="2159000" indent="-431800">
              <a:lnSpc>
                <a:spcPct val="100000"/>
              </a:lnSpc>
              <a:spcBef>
                <a:spcPts val="3800"/>
              </a:spcBef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  <a:endParaRPr sz="38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  <a:endParaRPr sz="38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  <a:endParaRPr sz="38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  <a:endParaRPr sz="38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  <a:endParaRPr sz="46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  <a:endParaRPr sz="46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  <a:endParaRPr sz="46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  <a:endParaRPr sz="46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355600" y="244103"/>
            <a:ext cx="12293600" cy="2458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355600" y="2702296"/>
            <a:ext cx="12293600" cy="635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  <a:endParaRPr sz="4600">
              <a:solidFill>
                <a:srgbClr val="53535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  <a:endParaRPr sz="4600">
              <a:solidFill>
                <a:srgbClr val="53535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  <a:endParaRPr sz="4600">
              <a:solidFill>
                <a:srgbClr val="53535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  <a:endParaRPr sz="4600">
              <a:solidFill>
                <a:srgbClr val="53535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1pPr>
      <a:lvl2pPr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2pPr>
      <a:lvl3pPr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3pPr>
      <a:lvl4pPr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4pPr>
      <a:lvl5pPr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5pPr>
      <a:lvl6pPr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6pPr>
      <a:lvl7pPr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7pPr>
      <a:lvl8pPr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8pPr>
      <a:lvl9pPr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9pPr>
    </p:titleStyle>
    <p:bodyStyle>
      <a:lvl1pPr marL="5207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1pPr>
      <a:lvl2pPr marL="10414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2pPr>
      <a:lvl3pPr marL="15621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3pPr>
      <a:lvl4pPr marL="20828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4pPr>
      <a:lvl5pPr marL="26035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5pPr>
      <a:lvl6pPr marL="31242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6pPr>
      <a:lvl7pPr marL="36449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7pPr>
      <a:lvl8pPr marL="41656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8pPr>
      <a:lvl9pPr marL="46863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50106" y="3455811"/>
            <a:ext cx="6104588" cy="1404597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/>
        </p:nvSpPr>
        <p:spPr>
          <a:xfrm>
            <a:off x="1472975" y="1961047"/>
            <a:ext cx="10058850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407504" indent="-407504" algn="l">
              <a:buSzPct val="30000"/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400">
                <a:latin typeface="Gill Sans"/>
                <a:ea typeface="Gill Sans"/>
                <a:cs typeface="Gill Sans"/>
                <a:sym typeface="Gill Sans"/>
              </a:rPr>
              <a:t>Nuclear deformation is a well studied subject; calculated through a multipole expansion of the mass distribution: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lvl="0" marL="990600" indent="-228600" algn="l">
              <a:buSzPct val="100000"/>
              <a:buFont typeface="Gill Sans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latin typeface="Gill Sans"/>
                <a:ea typeface="Gill Sans"/>
                <a:cs typeface="Gill Sans"/>
                <a:sym typeface="Gill Sans"/>
              </a:rPr>
              <a:t>Quadrupole deformation: Prolate &amp; Oblate ellipsoids;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lvl="0" marL="990600" indent="-228600" algn="l">
              <a:buSzPct val="100000"/>
              <a:buFont typeface="Gill Sans"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latin typeface="Gill Sans"/>
                <a:ea typeface="Gill Sans"/>
                <a:cs typeface="Gill Sans"/>
                <a:sym typeface="Gill Sans"/>
              </a:rPr>
              <a:t>Octupole deformation: Reflection-asymmetric (Pear shape) </a:t>
            </a:r>
          </a:p>
        </p:txBody>
      </p:sp>
      <p:sp>
        <p:nvSpPr>
          <p:cNvPr id="34" name="Shape 34"/>
          <p:cNvSpPr/>
          <p:nvPr/>
        </p:nvSpPr>
        <p:spPr>
          <a:xfrm>
            <a:off x="1472975" y="4797424"/>
            <a:ext cx="1005885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07504" indent="-407504" algn="l">
              <a:buSzPct val="30000"/>
              <a:buBlip>
                <a:blip r:embed="rId4"/>
              </a:buBlip>
              <a:defRPr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400"/>
              <a:t>At present not much experimental data exist for octupole deformed nuclei.</a:t>
            </a:r>
          </a:p>
        </p:txBody>
      </p:sp>
      <p:sp>
        <p:nvSpPr>
          <p:cNvPr id="35" name="Shape 35"/>
          <p:cNvSpPr/>
          <p:nvPr/>
        </p:nvSpPr>
        <p:spPr>
          <a:xfrm>
            <a:off x="1363017" y="5344317"/>
            <a:ext cx="102787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3600"/>
              <a:t>Why do we care?</a:t>
            </a:r>
          </a:p>
        </p:txBody>
      </p:sp>
      <p:sp>
        <p:nvSpPr>
          <p:cNvPr id="36" name="Shape 36"/>
          <p:cNvSpPr/>
          <p:nvPr/>
        </p:nvSpPr>
        <p:spPr>
          <a:xfrm>
            <a:off x="1371152" y="6081712"/>
            <a:ext cx="10262496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304798" indent="-304798" algn="l">
              <a:buSzPct val="70000"/>
              <a:buBlip>
                <a:blip r:embed="rId5"/>
              </a:buBlip>
              <a:defRPr sz="1800">
                <a:solidFill>
                  <a:srgbClr val="000000"/>
                </a:solidFill>
              </a:defRPr>
            </a:pPr>
            <a:r>
              <a:rPr sz="2400">
                <a:latin typeface="Gill Sans"/>
                <a:ea typeface="Gill Sans"/>
                <a:cs typeface="Gill Sans"/>
                <a:sym typeface="Gill Sans"/>
              </a:rPr>
              <a:t>Physics beyond the Standard Model: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lvl="0" marL="812800" indent="-304800" algn="l">
              <a:buClr>
                <a:srgbClr val="FFFFFF"/>
              </a:buClr>
              <a:buSzPct val="100000"/>
              <a:buFont typeface="Gill Sans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400">
                <a:latin typeface="Gill Sans"/>
                <a:ea typeface="Gill Sans"/>
                <a:cs typeface="Gill Sans"/>
                <a:sym typeface="Gill Sans"/>
              </a:rPr>
              <a:t>  Any measurable atomic electric-dipole moment(EDM) would be enhanced by these octupole deformed nuclei,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lvl="0" marL="812800" indent="-304800" algn="l">
              <a:buClr>
                <a:srgbClr val="FFFFFF"/>
              </a:buClr>
              <a:buSzPct val="100000"/>
              <a:buFont typeface="Gill Sans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400">
                <a:latin typeface="Gill Sans"/>
                <a:ea typeface="Gill Sans"/>
                <a:cs typeface="Gill Sans"/>
                <a:sym typeface="Gill Sans"/>
              </a:rPr>
              <a:t> Non-zero EDM of an atom means broken T symmetry, 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lvl="0" marL="812800" indent="-304800" algn="l">
              <a:buClr>
                <a:srgbClr val="FFFFFF"/>
              </a:buClr>
              <a:buSzPct val="100000"/>
              <a:buFont typeface="Gill Sans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2400">
                <a:latin typeface="Gill Sans"/>
                <a:ea typeface="Gill Sans"/>
                <a:cs typeface="Gill Sans"/>
                <a:sym typeface="Gill Sans"/>
              </a:rPr>
              <a:t> Matter and antimatter asymmetry?</a:t>
            </a:r>
          </a:p>
        </p:txBody>
      </p:sp>
      <p:sp>
        <p:nvSpPr>
          <p:cNvPr id="37" name="Shape 37"/>
          <p:cNvSpPr/>
          <p:nvPr/>
        </p:nvSpPr>
        <p:spPr>
          <a:xfrm>
            <a:off x="207068" y="76993"/>
            <a:ext cx="12590664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lvl1pPr>
          </a:lstStyle>
          <a:p>
            <a:pPr lvl="0">
              <a:defRPr sz="1800"/>
            </a:pPr>
            <a:r>
              <a:rPr sz="4200"/>
              <a:t>Studies of Pear Shaped Nuclei</a:t>
            </a:r>
          </a:p>
        </p:txBody>
      </p:sp>
      <p:sp>
        <p:nvSpPr>
          <p:cNvPr id="38" name="Shape 38"/>
          <p:cNvSpPr/>
          <p:nvPr/>
        </p:nvSpPr>
        <p:spPr>
          <a:xfrm>
            <a:off x="1384300" y="8788399"/>
            <a:ext cx="2332792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04798" indent="-304798" algn="l">
              <a:buSzPct val="70000"/>
              <a:buBlip>
                <a:blip r:embed="rId5"/>
              </a:buBlip>
              <a:defRPr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400"/>
              <a:t>It’s fun to know.</a:t>
            </a:r>
          </a:p>
        </p:txBody>
      </p:sp>
      <p:sp>
        <p:nvSpPr>
          <p:cNvPr id="39" name="Shape 39"/>
          <p:cNvSpPr/>
          <p:nvPr/>
        </p:nvSpPr>
        <p:spPr>
          <a:xfrm>
            <a:off x="8786414" y="1356694"/>
            <a:ext cx="3604867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2900"/>
              <a:t>-Maxwell Cao</a:t>
            </a:r>
          </a:p>
        </p:txBody>
      </p:sp>
      <p:sp>
        <p:nvSpPr>
          <p:cNvPr id="40" name="Shape 40"/>
          <p:cNvSpPr/>
          <p:nvPr/>
        </p:nvSpPr>
        <p:spPr>
          <a:xfrm>
            <a:off x="1384300" y="8146256"/>
            <a:ext cx="7422565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04798" indent="-304798" algn="l">
              <a:buSzPct val="70000"/>
              <a:buBlip>
                <a:blip r:embed="rId5"/>
              </a:buBlip>
              <a:defRPr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400"/>
              <a:t>Provide experimental data for nuclear structure theories.</a:t>
            </a:r>
          </a:p>
        </p:txBody>
      </p:sp>
      <p:sp>
        <p:nvSpPr>
          <p:cNvPr id="41" name="Shape 41"/>
          <p:cNvSpPr/>
          <p:nvPr/>
        </p:nvSpPr>
        <p:spPr>
          <a:xfrm>
            <a:off x="748262" y="1356694"/>
            <a:ext cx="360486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2900"/>
              <a:t>May 5th 2015</a:t>
            </a:r>
          </a:p>
        </p:txBody>
      </p:sp>
      <p:sp>
        <p:nvSpPr>
          <p:cNvPr id="42" name="Shape 42"/>
          <p:cNvSpPr/>
          <p:nvPr/>
        </p:nvSpPr>
        <p:spPr>
          <a:xfrm>
            <a:off x="6061926" y="567883"/>
            <a:ext cx="5567249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HanziPen TC Bold"/>
                <a:ea typeface="HanziPen TC Bold"/>
                <a:cs typeface="HanziPen TC Bold"/>
                <a:sym typeface="HanziPen TC Bold"/>
              </a:defRPr>
            </a:lvl1pPr>
          </a:lstStyle>
          <a:p>
            <a:pPr lvl="0">
              <a:defRPr sz="1800"/>
            </a:pPr>
            <a:r>
              <a:rPr sz="4200"/>
              <a:t>using rare isotope beams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1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" grpId="3"/>
      <p:bldP build="p" bldLvl="5" animBg="1" rev="0" advAuto="0" spid="33" grpId="5"/>
      <p:bldP build="whole" bldLvl="1" animBg="1" rev="0" advAuto="0" spid="37" grpId="1"/>
      <p:bldP build="whole" bldLvl="1" animBg="1" rev="0" advAuto="0" spid="32" grpId="6"/>
      <p:bldP build="whole" bldLvl="1" animBg="1" rev="0" advAuto="0" spid="40" grpId="10"/>
      <p:bldP build="whole" bldLvl="1" animBg="1" rev="0" advAuto="0" spid="39" grpId="4"/>
      <p:bldP build="whole" bldLvl="1" animBg="1" rev="0" advAuto="0" spid="38" grpId="11"/>
      <p:bldP build="whole" bldLvl="1" animBg="1" rev="0" advAuto="0" spid="42" grpId="2"/>
      <p:bldP build="whole" bldLvl="1" animBg="1" rev="0" advAuto="0" spid="35" grpId="8"/>
      <p:bldP build="p" bldLvl="5" animBg="1" rev="0" advAuto="0" spid="34" grpId="7"/>
      <p:bldP build="p" bldLvl="5" animBg="1" rev="0" advAuto="0" spid="36" grpId="9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body" idx="1"/>
          </p:nvPr>
        </p:nvSpPr>
        <p:spPr>
          <a:xfrm>
            <a:off x="620736" y="1319286"/>
            <a:ext cx="11763328" cy="2849329"/>
          </a:xfrm>
          <a:prstGeom prst="rect">
            <a:avLst/>
          </a:prstGeom>
        </p:spPr>
        <p:txBody>
          <a:bodyPr/>
          <a:lstStyle/>
          <a:p>
            <a:pPr lvl="0" marL="279400" indent="-279400" algn="l">
              <a:buSzPct val="7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200">
                <a:latin typeface="Gill Sans"/>
                <a:ea typeface="Gill Sans"/>
                <a:cs typeface="Gill Sans"/>
                <a:sym typeface="Gill Sans"/>
              </a:rPr>
              <a:t>Measuring electric transition moment:</a:t>
            </a:r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lvl="0" marL="787400" indent="-279400" algn="l">
              <a:buSzPct val="100000"/>
              <a:buFont typeface="Gill Sans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latin typeface="Gill Sans"/>
                <a:ea typeface="Gill Sans"/>
                <a:cs typeface="Gill Sans"/>
                <a:sym typeface="Gill Sans"/>
              </a:rPr>
              <a:t>Heavy </a:t>
            </a:r>
            <a:r>
              <a:rPr strike="sngStrike" sz="2200">
                <a:latin typeface="Gill Sans"/>
                <a:ea typeface="Gill Sans"/>
                <a:cs typeface="Gill Sans"/>
                <a:sym typeface="Gill Sans"/>
              </a:rPr>
              <a:t>radioactive</a:t>
            </a:r>
            <a:r>
              <a:rPr sz="2200">
                <a:latin typeface="Gill Sans"/>
                <a:ea typeface="Gill Sans"/>
                <a:cs typeface="Gill Sans"/>
                <a:sym typeface="Gill Sans"/>
              </a:rPr>
              <a:t> rare nuclei (</a:t>
            </a:r>
            <a:r>
              <a:rPr baseline="31999" sz="2200">
                <a:latin typeface="Gill Sans"/>
                <a:ea typeface="Gill Sans"/>
                <a:cs typeface="Gill Sans"/>
                <a:sym typeface="Gill Sans"/>
              </a:rPr>
              <a:t>220</a:t>
            </a:r>
            <a:r>
              <a:rPr sz="2200">
                <a:latin typeface="Gill Sans"/>
                <a:ea typeface="Gill Sans"/>
                <a:cs typeface="Gill Sans"/>
                <a:sym typeface="Gill Sans"/>
              </a:rPr>
              <a:t>Rn &amp; </a:t>
            </a:r>
            <a:r>
              <a:rPr baseline="31999" sz="2200">
                <a:latin typeface="Gill Sans"/>
                <a:ea typeface="Gill Sans"/>
                <a:cs typeface="Gill Sans"/>
                <a:sym typeface="Gill Sans"/>
              </a:rPr>
              <a:t>224</a:t>
            </a:r>
            <a:r>
              <a:rPr sz="2200">
                <a:latin typeface="Gill Sans"/>
                <a:ea typeface="Gill Sans"/>
                <a:cs typeface="Gill Sans"/>
                <a:sym typeface="Gill Sans"/>
              </a:rPr>
              <a:t>Ra) beams were produced by spallation in a thick uranium carbide target bombarded by protons from the CERN PS Booster,</a:t>
            </a:r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lvl="0" marL="787400" indent="-279400" algn="l">
              <a:buSzPct val="100000"/>
              <a:buFont typeface="Gill Sans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latin typeface="Gill Sans"/>
                <a:ea typeface="Gill Sans"/>
                <a:cs typeface="Gill Sans"/>
                <a:sym typeface="Gill Sans"/>
              </a:rPr>
              <a:t>The beams are then scattered off thin metal foils(</a:t>
            </a:r>
            <a:r>
              <a:rPr baseline="31999" sz="2200">
                <a:latin typeface="Gill Sans"/>
                <a:ea typeface="Gill Sans"/>
                <a:cs typeface="Gill Sans"/>
                <a:sym typeface="Gill Sans"/>
              </a:rPr>
              <a:t>60</a:t>
            </a:r>
            <a:r>
              <a:rPr sz="2200">
                <a:latin typeface="Gill Sans"/>
                <a:ea typeface="Gill Sans"/>
                <a:cs typeface="Gill Sans"/>
                <a:sym typeface="Gill Sans"/>
              </a:rPr>
              <a:t>Ni, </a:t>
            </a:r>
            <a:r>
              <a:rPr baseline="31999" sz="2200">
                <a:latin typeface="Gill Sans"/>
                <a:ea typeface="Gill Sans"/>
                <a:cs typeface="Gill Sans"/>
                <a:sym typeface="Gill Sans"/>
              </a:rPr>
              <a:t>112</a:t>
            </a:r>
            <a:r>
              <a:rPr sz="2200">
                <a:latin typeface="Gill Sans"/>
                <a:ea typeface="Gill Sans"/>
                <a:cs typeface="Gill Sans"/>
                <a:sym typeface="Gill Sans"/>
              </a:rPr>
              <a:t>Cd or </a:t>
            </a:r>
            <a:r>
              <a:rPr baseline="31999" sz="2200">
                <a:latin typeface="Gill Sans"/>
                <a:ea typeface="Gill Sans"/>
                <a:cs typeface="Gill Sans"/>
                <a:sym typeface="Gill Sans"/>
              </a:rPr>
              <a:t>114</a:t>
            </a:r>
            <a:r>
              <a:rPr sz="2200">
                <a:latin typeface="Gill Sans"/>
                <a:ea typeface="Gill Sans"/>
                <a:cs typeface="Gill Sans"/>
                <a:sym typeface="Gill Sans"/>
              </a:rPr>
              <a:t>Cd, and </a:t>
            </a:r>
            <a:r>
              <a:rPr baseline="31999" sz="2200">
                <a:latin typeface="Gill Sans"/>
                <a:ea typeface="Gill Sans"/>
                <a:cs typeface="Gill Sans"/>
                <a:sym typeface="Gill Sans"/>
              </a:rPr>
              <a:t>120</a:t>
            </a:r>
            <a:r>
              <a:rPr sz="2200">
                <a:latin typeface="Gill Sans"/>
                <a:ea typeface="Gill Sans"/>
                <a:cs typeface="Gill Sans"/>
                <a:sym typeface="Gill Sans"/>
              </a:rPr>
              <a:t>Sn) to be excited and then radiate —Coulomb excitation,</a:t>
            </a:r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lvl="0" marL="787400" indent="-279400" algn="l">
              <a:buSzPct val="100000"/>
              <a:buFont typeface="Gill Sans"/>
              <a:buChar char="•"/>
              <a:defRPr sz="1800">
                <a:solidFill>
                  <a:srgbClr val="000000"/>
                </a:solidFill>
              </a:defRPr>
            </a:pPr>
            <a:r>
              <a:rPr sz="2200">
                <a:latin typeface="Gill Sans"/>
                <a:ea typeface="Gill Sans"/>
                <a:cs typeface="Gill Sans"/>
                <a:sym typeface="Gill Sans"/>
              </a:rPr>
              <a:t>γ-rays emitted were detected by MINIBALL, an array of 24 high-purity germanium detectors. Scattered projectile and target recoils were detected in a highly segmented silicon detector.</a:t>
            </a:r>
          </a:p>
        </p:txBody>
      </p:sp>
      <p:sp>
        <p:nvSpPr>
          <p:cNvPr id="45" name="Shape 45"/>
          <p:cNvSpPr/>
          <p:nvPr>
            <p:ph type="title"/>
          </p:nvPr>
        </p:nvSpPr>
        <p:spPr>
          <a:xfrm>
            <a:off x="355600" y="700483"/>
            <a:ext cx="12293600" cy="699842"/>
          </a:xfrm>
          <a:prstGeom prst="rect">
            <a:avLst/>
          </a:prstGeom>
        </p:spPr>
        <p:txBody>
          <a:bodyPr/>
          <a:lstStyle>
            <a:lvl1pPr>
              <a:defRPr cap="none" sz="38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3800"/>
              <a:t>How was it done?</a:t>
            </a:r>
          </a:p>
        </p:txBody>
      </p:sp>
      <p:sp>
        <p:nvSpPr>
          <p:cNvPr id="46" name="Shape 46"/>
          <p:cNvSpPr/>
          <p:nvPr/>
        </p:nvSpPr>
        <p:spPr>
          <a:xfrm>
            <a:off x="619162" y="7681152"/>
            <a:ext cx="11763328" cy="699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03454" indent="-203454" algn="l" defTabSz="519937">
              <a:buSzPct val="7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200">
                <a:latin typeface="Gill Sans"/>
                <a:ea typeface="Gill Sans"/>
                <a:cs typeface="Gill Sans"/>
                <a:sym typeface="Gill Sans"/>
              </a:rPr>
              <a:t>Intrinsic moments Q</a:t>
            </a:r>
            <a:r>
              <a:rPr baseline="-5999" sz="2200">
                <a:latin typeface="Gill Sans"/>
                <a:ea typeface="Gill Sans"/>
                <a:cs typeface="Gill Sans"/>
                <a:sym typeface="Gill Sans"/>
              </a:rPr>
              <a:t>λ </a:t>
            </a:r>
            <a:r>
              <a:rPr sz="2200">
                <a:latin typeface="Gill Sans"/>
                <a:ea typeface="Gill Sans"/>
                <a:cs typeface="Gill Sans"/>
                <a:sym typeface="Gill Sans"/>
              </a:rPr>
              <a:t>are then calculated from the experimental value of the reduced m.e. of electric transition moments </a:t>
            </a:r>
            <a:r>
              <a:rPr sz="2200"/>
              <a:t> </a:t>
            </a:r>
            <a:r>
              <a:rPr sz="2200">
                <a:latin typeface="Times New Roman"/>
                <a:ea typeface="Times New Roman"/>
                <a:cs typeface="Times New Roman"/>
                <a:sym typeface="Times New Roman"/>
              </a:rPr>
              <a:t>&lt;</a:t>
            </a:r>
            <a:r>
              <a:rPr i="1" sz="220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sz="2200">
                <a:latin typeface="Gill Sans"/>
                <a:ea typeface="Gill Sans"/>
                <a:cs typeface="Gill Sans"/>
                <a:sym typeface="Gill Sans"/>
              </a:rPr>
              <a:t>’</a:t>
            </a:r>
            <a:r>
              <a:rPr baseline="13184" i="1" sz="2200">
                <a:latin typeface="Times New Roman"/>
                <a:ea typeface="Times New Roman"/>
                <a:cs typeface="Times New Roman"/>
                <a:sym typeface="Times New Roman"/>
              </a:rPr>
              <a:t>||</a:t>
            </a:r>
            <a:r>
              <a:rPr i="1" sz="2200">
                <a:latin typeface="Times New Roman"/>
                <a:ea typeface="Times New Roman"/>
                <a:cs typeface="Times New Roman"/>
                <a:sym typeface="Times New Roman"/>
              </a:rPr>
              <a:t>Eλ</a:t>
            </a:r>
            <a:r>
              <a:rPr baseline="13184" i="1" sz="2200">
                <a:latin typeface="Times New Roman"/>
                <a:ea typeface="Times New Roman"/>
                <a:cs typeface="Times New Roman"/>
                <a:sym typeface="Times New Roman"/>
              </a:rPr>
              <a:t>||</a:t>
            </a:r>
            <a:r>
              <a:rPr i="1" sz="2200">
                <a:latin typeface="Times New Roman"/>
                <a:ea typeface="Times New Roman"/>
                <a:cs typeface="Times New Roman"/>
                <a:sym typeface="Times New Roman"/>
              </a:rPr>
              <a:t>I&gt;</a:t>
            </a:r>
            <a:r>
              <a:rPr i="1" sz="2200">
                <a:latin typeface="Gill Sans"/>
                <a:ea typeface="Gill Sans"/>
                <a:cs typeface="Gill Sans"/>
                <a:sym typeface="Gill Sans"/>
              </a:rPr>
              <a:t>.</a:t>
            </a:r>
          </a:p>
        </p:txBody>
      </p:sp>
      <p:sp>
        <p:nvSpPr>
          <p:cNvPr id="47" name="Shape 47"/>
          <p:cNvSpPr/>
          <p:nvPr/>
        </p:nvSpPr>
        <p:spPr>
          <a:xfrm>
            <a:off x="1139377" y="6350"/>
            <a:ext cx="10726046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4C1D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Studies of pear-shaped nuclei using accelerated radioactive beams</a:t>
            </a:r>
            <a:endParaRPr sz="2700">
              <a:solidFill>
                <a:srgbClr val="524C1D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4C1D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Gaffney,L. P. et al. Nature 497, 199-204(2013)</a:t>
            </a:r>
          </a:p>
        </p:txBody>
      </p:sp>
      <p:sp>
        <p:nvSpPr>
          <p:cNvPr id="48" name="Shape 48"/>
          <p:cNvSpPr/>
          <p:nvPr/>
        </p:nvSpPr>
        <p:spPr>
          <a:xfrm>
            <a:off x="619106" y="8682221"/>
            <a:ext cx="11763327" cy="69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marL="221741" indent="-221741" algn="l" defTabSz="566673">
              <a:buSzPct val="70000"/>
              <a:buBlip>
                <a:blip r:embed="rId3"/>
              </a:buBlip>
              <a:defRPr sz="2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sz="2200"/>
              <a:t>Comparisons with theoretical predictions of cluster model and mean-field calculations have been made.</a:t>
            </a:r>
          </a:p>
        </p:txBody>
      </p:sp>
      <p:pic>
        <p:nvPicPr>
          <p:cNvPr id="49" name="image7.png"/>
          <p:cNvPicPr/>
          <p:nvPr/>
        </p:nvPicPr>
        <p:blipFill>
          <a:blip r:embed="rId4">
            <a:extLst/>
          </a:blip>
          <a:srcRect l="262" t="0" r="262" b="0"/>
          <a:stretch>
            <a:fillRect/>
          </a:stretch>
        </p:blipFill>
        <p:spPr>
          <a:xfrm>
            <a:off x="711483" y="3820876"/>
            <a:ext cx="5600417" cy="3407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8.png"/>
          <p:cNvPicPr/>
          <p:nvPr/>
        </p:nvPicPr>
        <p:blipFill>
          <a:blip r:embed="rId5">
            <a:extLst/>
          </a:blip>
          <a:srcRect l="1988" t="0" r="1988" b="0"/>
          <a:stretch>
            <a:fillRect/>
          </a:stretch>
        </p:blipFill>
        <p:spPr>
          <a:xfrm>
            <a:off x="6689751" y="3827226"/>
            <a:ext cx="5601003" cy="3394548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/>
        </p:nvSpPr>
        <p:spPr>
          <a:xfrm>
            <a:off x="95250" y="4091401"/>
            <a:ext cx="1210159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indent="508000" algn="l">
              <a:defRPr sz="1800">
                <a:solidFill>
                  <a:srgbClr val="000000"/>
                </a:solidFill>
              </a:defRPr>
            </a:pPr>
            <a:r>
              <a:rPr baseline="31999" sz="2200">
                <a:latin typeface="Gill Sans"/>
                <a:ea typeface="Gill Sans"/>
                <a:cs typeface="Gill Sans"/>
                <a:sym typeface="Gill Sans"/>
              </a:rPr>
              <a:t>220</a:t>
            </a:r>
            <a:r>
              <a:rPr sz="2200">
                <a:latin typeface="Gill Sans"/>
                <a:ea typeface="Gill Sans"/>
                <a:cs typeface="Gill Sans"/>
                <a:sym typeface="Gill Sans"/>
              </a:rPr>
              <a:t>Rn</a:t>
            </a:r>
          </a:p>
        </p:txBody>
      </p:sp>
      <p:sp>
        <p:nvSpPr>
          <p:cNvPr id="52" name="Shape 52"/>
          <p:cNvSpPr/>
          <p:nvPr/>
        </p:nvSpPr>
        <p:spPr>
          <a:xfrm>
            <a:off x="6140450" y="4091401"/>
            <a:ext cx="1189695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indent="508000" algn="l">
              <a:defRPr sz="1800">
                <a:solidFill>
                  <a:srgbClr val="000000"/>
                </a:solidFill>
              </a:defRPr>
            </a:pPr>
            <a:r>
              <a:rPr baseline="31999" sz="2200">
                <a:latin typeface="Gill Sans"/>
                <a:ea typeface="Gill Sans"/>
                <a:cs typeface="Gill Sans"/>
                <a:sym typeface="Gill Sans"/>
              </a:rPr>
              <a:t>224</a:t>
            </a:r>
            <a:r>
              <a:rPr sz="2200">
                <a:latin typeface="Gill Sans"/>
                <a:ea typeface="Gill Sans"/>
                <a:cs typeface="Gill Sans"/>
                <a:sym typeface="Gill Sans"/>
              </a:rPr>
              <a:t>Ra</a:t>
            </a:r>
          </a:p>
        </p:txBody>
      </p:sp>
      <p:pic>
        <p:nvPicPr>
          <p:cNvPr id="53" name="image9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8602" y="3669000"/>
            <a:ext cx="11664334" cy="3710924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1428750" y="3785088"/>
            <a:ext cx="1210159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indent="508000" algn="l">
              <a:defRPr sz="1800">
                <a:solidFill>
                  <a:srgbClr val="000000"/>
                </a:solidFill>
              </a:defRPr>
            </a:pPr>
            <a:r>
              <a:rPr baseline="31999" sz="2200">
                <a:latin typeface="Gill Sans"/>
                <a:ea typeface="Gill Sans"/>
                <a:cs typeface="Gill Sans"/>
                <a:sym typeface="Gill Sans"/>
              </a:rPr>
              <a:t>220</a:t>
            </a:r>
            <a:r>
              <a:rPr sz="2200">
                <a:latin typeface="Gill Sans"/>
                <a:ea typeface="Gill Sans"/>
                <a:cs typeface="Gill Sans"/>
                <a:sym typeface="Gill Sans"/>
              </a:rPr>
              <a:t>Rn</a:t>
            </a:r>
          </a:p>
        </p:txBody>
      </p:sp>
      <p:sp>
        <p:nvSpPr>
          <p:cNvPr id="55" name="Shape 55"/>
          <p:cNvSpPr/>
          <p:nvPr/>
        </p:nvSpPr>
        <p:spPr>
          <a:xfrm>
            <a:off x="9226550" y="3785088"/>
            <a:ext cx="1189695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indent="508000" algn="l">
              <a:defRPr sz="1800">
                <a:solidFill>
                  <a:srgbClr val="000000"/>
                </a:solidFill>
              </a:defRPr>
            </a:pPr>
            <a:r>
              <a:rPr baseline="31999" sz="2200">
                <a:latin typeface="Gill Sans"/>
                <a:ea typeface="Gill Sans"/>
                <a:cs typeface="Gill Sans"/>
                <a:sym typeface="Gill Sans"/>
              </a:rPr>
              <a:t>224</a:t>
            </a:r>
            <a:r>
              <a:rPr sz="2200">
                <a:latin typeface="Gill Sans"/>
                <a:ea typeface="Gill Sans"/>
                <a:cs typeface="Gill Sans"/>
                <a:sym typeface="Gill Sans"/>
              </a:rPr>
              <a:t>Ra</a:t>
            </a:r>
          </a:p>
        </p:txBody>
      </p:sp>
      <p:pic>
        <p:nvPicPr>
          <p:cNvPr id="56" name="image10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55346" y="1402363"/>
            <a:ext cx="8959903" cy="7152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presetClass="entr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" grpId="10"/>
      <p:bldP build="p" bldLvl="5" animBg="1" rev="0" advAuto="0" spid="48" grpId="12"/>
      <p:bldP build="whole" bldLvl="1" animBg="1" rev="0" advAuto="0" spid="49" grpId="4"/>
      <p:bldP build="whole" bldLvl="1" animBg="1" rev="0" advAuto="0" spid="55" grpId="11"/>
      <p:bldP build="whole" bldLvl="1" animBg="1" rev="0" advAuto="0" spid="51" grpId="5"/>
      <p:bldP build="whole" bldLvl="1" animBg="1" rev="0" advAuto="0" spid="56" grpId="13"/>
      <p:bldP build="p" bldLvl="5" animBg="1" rev="0" advAuto="0" spid="44" grpId="3"/>
      <p:bldP build="whole" bldLvl="1" animBg="1" rev="0" advAuto="0" spid="47" grpId="1"/>
      <p:bldP build="p" bldLvl="5" animBg="1" rev="0" advAuto="0" spid="46" grpId="8"/>
      <p:bldP build="whole" bldLvl="1" animBg="1" rev="0" advAuto="0" spid="45" grpId="2"/>
      <p:bldP build="whole" bldLvl="1" animBg="1" rev="0" advAuto="0" spid="52" grpId="7"/>
      <p:bldP build="whole" bldLvl="1" animBg="1" rev="0" advAuto="0" spid="53" grpId="9"/>
      <p:bldP build="whole" bldLvl="1" animBg="1" rev="0" advAuto="0" spid="50" grpId="6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83491" y="1047823"/>
            <a:ext cx="5954418" cy="4213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79400" indent="-279400" algn="l">
              <a:buSzPct val="7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200">
                <a:latin typeface="Gill Sans"/>
                <a:ea typeface="Gill Sans"/>
                <a:cs typeface="Gill Sans"/>
                <a:sym typeface="Gill Sans"/>
              </a:rPr>
              <a:t>Both </a:t>
            </a:r>
            <a:r>
              <a:rPr baseline="31999" sz="2200">
                <a:latin typeface="Gill Sans"/>
                <a:ea typeface="Gill Sans"/>
                <a:cs typeface="Gill Sans"/>
                <a:sym typeface="Gill Sans"/>
              </a:rPr>
              <a:t>220</a:t>
            </a:r>
            <a:r>
              <a:rPr sz="2200">
                <a:latin typeface="Gill Sans"/>
                <a:ea typeface="Gill Sans"/>
                <a:cs typeface="Gill Sans"/>
                <a:sym typeface="Gill Sans"/>
              </a:rPr>
              <a:t>Rn, </a:t>
            </a:r>
            <a:r>
              <a:rPr baseline="31999" sz="2200">
                <a:latin typeface="Gill Sans"/>
                <a:ea typeface="Gill Sans"/>
                <a:cs typeface="Gill Sans"/>
                <a:sym typeface="Gill Sans"/>
              </a:rPr>
              <a:t>224</a:t>
            </a:r>
            <a:r>
              <a:rPr sz="2200">
                <a:latin typeface="Gill Sans"/>
                <a:ea typeface="Gill Sans"/>
                <a:cs typeface="Gill Sans"/>
                <a:sym typeface="Gill Sans"/>
              </a:rPr>
              <a:t>Ra octupole deformation have been observed, the latter exhibit stronger octupole collectivity.</a:t>
            </a:r>
            <a:br>
              <a:rPr sz="2200">
                <a:latin typeface="Gill Sans"/>
                <a:ea typeface="Gill Sans"/>
                <a:cs typeface="Gill Sans"/>
                <a:sym typeface="Gill Sans"/>
              </a:rPr>
            </a:br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lvl="0" marL="279400" indent="-279400" algn="l">
              <a:buSzPct val="7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200">
                <a:latin typeface="Gill Sans"/>
                <a:ea typeface="Gill Sans"/>
                <a:cs typeface="Gill Sans"/>
                <a:sym typeface="Gill Sans"/>
              </a:rPr>
              <a:t>It’s also likely that </a:t>
            </a:r>
            <a:r>
              <a:rPr baseline="31999" sz="2200">
                <a:latin typeface="Gill Sans"/>
                <a:ea typeface="Gill Sans"/>
                <a:cs typeface="Gill Sans"/>
                <a:sym typeface="Gill Sans"/>
              </a:rPr>
              <a:t>219,221</a:t>
            </a:r>
            <a:r>
              <a:rPr sz="2200">
                <a:latin typeface="Gill Sans"/>
                <a:ea typeface="Gill Sans"/>
                <a:cs typeface="Gill Sans"/>
                <a:sym typeface="Gill Sans"/>
              </a:rPr>
              <a:t>Rn have smaller octupole-enhanced EDMs than </a:t>
            </a:r>
            <a:r>
              <a:rPr baseline="31999" sz="2200">
                <a:latin typeface="Gill Sans"/>
                <a:ea typeface="Gill Sans"/>
                <a:cs typeface="Gill Sans"/>
                <a:sym typeface="Gill Sans"/>
              </a:rPr>
              <a:t>223,225</a:t>
            </a:r>
            <a:r>
              <a:rPr sz="2200">
                <a:latin typeface="Gill Sans"/>
                <a:ea typeface="Gill Sans"/>
                <a:cs typeface="Gill Sans"/>
                <a:sym typeface="Gill Sans"/>
              </a:rPr>
              <a:t>Ra. But there could be other Rn isotopes that’s more favorable.</a:t>
            </a:r>
            <a:br>
              <a:rPr sz="2200">
                <a:latin typeface="Gill Sans"/>
                <a:ea typeface="Gill Sans"/>
                <a:cs typeface="Gill Sans"/>
                <a:sym typeface="Gill Sans"/>
              </a:rPr>
            </a:br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lvl="0" marL="279400" indent="-279400" algn="l">
              <a:buSzPct val="7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200">
                <a:latin typeface="Gill Sans"/>
                <a:ea typeface="Gill Sans"/>
                <a:cs typeface="Gill Sans"/>
                <a:sym typeface="Gill Sans"/>
              </a:rPr>
              <a:t>Trends of intrinsic moments derived from this experiment favors mean-field calculations (</a:t>
            </a:r>
            <a:r>
              <a:rPr sz="2200">
                <a:latin typeface="Times"/>
                <a:ea typeface="Times"/>
                <a:cs typeface="Times"/>
                <a:sym typeface="Times"/>
              </a:rPr>
              <a:t>D1M</a:t>
            </a:r>
            <a:r>
              <a:rPr sz="2200">
                <a:latin typeface="Gill Sans"/>
                <a:ea typeface="Gill Sans"/>
                <a:cs typeface="Gill Sans"/>
                <a:sym typeface="Gill Sans"/>
              </a:rPr>
              <a:t>,</a:t>
            </a:r>
            <a:r>
              <a:rPr sz="2200">
                <a:latin typeface="Times"/>
                <a:ea typeface="Times"/>
                <a:cs typeface="Times"/>
                <a:sym typeface="Times"/>
              </a:rPr>
              <a:t> D1S</a:t>
            </a:r>
            <a:r>
              <a:rPr sz="2200">
                <a:latin typeface="Gill Sans"/>
                <a:ea typeface="Gill Sans"/>
                <a:cs typeface="Gill Sans"/>
                <a:sym typeface="Gill Sans"/>
              </a:rPr>
              <a:t>) more than Ra cluster model.</a:t>
            </a:r>
          </a:p>
        </p:txBody>
      </p:sp>
      <p:sp>
        <p:nvSpPr>
          <p:cNvPr id="59" name="Shape 59"/>
          <p:cNvSpPr/>
          <p:nvPr>
            <p:ph type="title"/>
          </p:nvPr>
        </p:nvSpPr>
        <p:spPr>
          <a:xfrm>
            <a:off x="-3321491" y="268683"/>
            <a:ext cx="12293603" cy="699842"/>
          </a:xfrm>
          <a:prstGeom prst="rect">
            <a:avLst/>
          </a:prstGeom>
        </p:spPr>
        <p:txBody>
          <a:bodyPr/>
          <a:lstStyle>
            <a:lvl1pPr>
              <a:defRPr cap="none" sz="38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3800"/>
              <a:t>Conclusions</a:t>
            </a:r>
          </a:p>
        </p:txBody>
      </p:sp>
      <p:sp>
        <p:nvSpPr>
          <p:cNvPr id="60" name="Shape 60"/>
          <p:cNvSpPr/>
          <p:nvPr/>
        </p:nvSpPr>
        <p:spPr>
          <a:xfrm>
            <a:off x="-3263900" y="4526879"/>
            <a:ext cx="12293600" cy="69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>
              <a:defRPr sz="38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3800"/>
              <a:t>What’s next?</a:t>
            </a:r>
          </a:p>
        </p:txBody>
      </p:sp>
      <p:sp>
        <p:nvSpPr>
          <p:cNvPr id="61" name="Shape 61"/>
          <p:cNvSpPr/>
          <p:nvPr/>
        </p:nvSpPr>
        <p:spPr>
          <a:xfrm>
            <a:off x="188937" y="5219474"/>
            <a:ext cx="5272748" cy="3134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79400" indent="-279400" algn="l">
              <a:buSzPct val="7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200">
                <a:latin typeface="Gill Sans"/>
                <a:ea typeface="Gill Sans"/>
                <a:cs typeface="Gill Sans"/>
                <a:sym typeface="Gill Sans"/>
              </a:rPr>
              <a:t>Studies on more Rn &amp; Ra isotopes should be made to compare the trends of different models to the data.</a:t>
            </a:r>
            <a:br>
              <a:rPr sz="2200">
                <a:latin typeface="Gill Sans"/>
                <a:ea typeface="Gill Sans"/>
                <a:cs typeface="Gill Sans"/>
                <a:sym typeface="Gill Sans"/>
              </a:rPr>
            </a:br>
            <a:endParaRPr sz="2200">
              <a:latin typeface="Gill Sans"/>
              <a:ea typeface="Gill Sans"/>
              <a:cs typeface="Gill Sans"/>
              <a:sym typeface="Gill Sans"/>
            </a:endParaRPr>
          </a:p>
          <a:p>
            <a:pPr lvl="0" marL="279400" indent="-279400" algn="l">
              <a:buSzPct val="70000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200">
                <a:latin typeface="Gill Sans"/>
                <a:ea typeface="Gill Sans"/>
                <a:cs typeface="Gill Sans"/>
                <a:sym typeface="Gill Sans"/>
              </a:rPr>
              <a:t>Gogny HFB calculations predict that Th and U isotopes with N = 134-136 should have stronger patterns, but current facilities cannot generate such beams with sufficient intensity. FRIB might be able to accomplish.</a:t>
            </a:r>
          </a:p>
        </p:txBody>
      </p:sp>
      <p:sp>
        <p:nvSpPr>
          <p:cNvPr id="62" name="Shape 62"/>
          <p:cNvSpPr/>
          <p:nvPr/>
        </p:nvSpPr>
        <p:spPr>
          <a:xfrm>
            <a:off x="355600" y="8137425"/>
            <a:ext cx="12293600" cy="699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algn="l">
              <a:defRPr sz="38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3800"/>
              <a:t>References:</a:t>
            </a:r>
          </a:p>
        </p:txBody>
      </p:sp>
      <p:sp>
        <p:nvSpPr>
          <p:cNvPr id="63" name="Shape 63"/>
          <p:cNvSpPr/>
          <p:nvPr/>
        </p:nvSpPr>
        <p:spPr>
          <a:xfrm>
            <a:off x="369670" y="8785076"/>
            <a:ext cx="10309660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342900" indent="-342900" algn="l">
              <a:buClr>
                <a:srgbClr val="524C1D"/>
              </a:buClr>
              <a:buSzPct val="100000"/>
              <a:buFont typeface="Gill Sans"/>
              <a:buChar char="•"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4C1D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Gaffney,L. P. et al. Nature 497, 199-204(2013)</a:t>
            </a:r>
            <a:endParaRPr sz="2700">
              <a:solidFill>
                <a:srgbClr val="524C1D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0" marL="342900" indent="-342900" algn="l">
              <a:buClr>
                <a:srgbClr val="524C1D"/>
              </a:buClr>
              <a:buSzPct val="100000"/>
              <a:buFont typeface="Gill Sans"/>
              <a:buChar char="•"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24C1D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Lister, C. J. (Kim)&amp; Butterworth, J. Nature 497, 190-191(2013)</a:t>
            </a:r>
          </a:p>
        </p:txBody>
      </p:sp>
      <p:pic>
        <p:nvPicPr>
          <p:cNvPr id="64" name="image10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2810" y="845544"/>
            <a:ext cx="5677301" cy="6316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13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65433" y="802642"/>
            <a:ext cx="6885851" cy="65855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Class="entr" presetSubtype="0" presetID="1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1" grpId="5"/>
      <p:bldP build="whole" bldLvl="1" animBg="1" rev="0" advAuto="0" spid="64" grpId="3"/>
      <p:bldP build="p" bldLvl="5" animBg="1" rev="0" advAuto="0" spid="58" grpId="2"/>
      <p:bldP build="whole" bldLvl="1" animBg="1" rev="0" advAuto="0" spid="65" grpId="6"/>
      <p:bldP build="whole" bldLvl="1" animBg="1" rev="0" advAuto="0" spid="60" grpId="4"/>
      <p:bldP build="whole" bldLvl="1" animBg="1" rev="0" advAuto="0" spid="59" grpId="1"/>
      <p:bldP build="p" bldLvl="5" animBg="1" rev="0" advAuto="0" spid="63" grpId="8"/>
      <p:bldP build="whole" bldLvl="1" animBg="1" rev="0" advAuto="0" spid="62" grpId="7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cap="none" sz="1800"/>
            </a:pPr>
            <a:r>
              <a:rPr cap="all" sz="7200"/>
              <a:t>Thank  you!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xfrm>
            <a:off x="355600" y="5740400"/>
            <a:ext cx="12293600" cy="12954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0000"/>
                </a:solidFill>
                <a:latin typeface="HanziPen TC Regular"/>
                <a:ea typeface="HanziPen TC Regular"/>
                <a:cs typeface="HanziPen TC Regular"/>
                <a:sym typeface="HanziPen TC Regular"/>
              </a:defRPr>
            </a:lvl1pPr>
          </a:lstStyle>
          <a:p>
            <a:pPr lvl="0">
              <a:defRPr sz="1800"/>
            </a:pPr>
            <a:r>
              <a:rPr sz="4000"/>
              <a:t>Questions?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535353"/>
      </a:dk1>
      <a:lt1>
        <a:srgbClr val="FFFFFF"/>
      </a:lt1>
      <a:dk2>
        <a:srgbClr val="A7A7A7"/>
      </a:dk2>
      <a:lt2>
        <a:srgbClr val="535353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0053"/>
        </a:solidFill>
        <a:ln w="25400" cap="flat">
          <a:solidFill>
            <a:srgbClr val="78AAB3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8AAB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0053"/>
        </a:solidFill>
        <a:ln w="25400" cap="flat">
          <a:solidFill>
            <a:srgbClr val="78AAB3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8AAB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