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5C290-D188-4793-AE0C-27369A2B61A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867C3-DAEF-4BC9-AB8A-7E595E0AD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867C3-DAEF-4BC9-AB8A-7E595E0ADC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4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3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88F9-18CD-4D5F-83B5-23CDBA61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73" y="3061075"/>
            <a:ext cx="5472744" cy="3769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Determining the rp-Process Flow through </a:t>
            </a:r>
            <a:r>
              <a:rPr lang="en-US" sz="3200" baseline="30000" dirty="0" smtClean="0"/>
              <a:t>56</a:t>
            </a:r>
            <a:r>
              <a:rPr lang="en-US" sz="3200" dirty="0" smtClean="0"/>
              <a:t>Ni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362200"/>
            <a:ext cx="5718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endParaRPr lang="en-US" dirty="0"/>
          </a:p>
          <a:p>
            <a:pPr marL="285750" indent="-285750">
              <a:buBlip>
                <a:blip r:embed="rId4"/>
              </a:buBlip>
            </a:pPr>
            <a:r>
              <a:rPr lang="en-US" baseline="30000" dirty="0" smtClean="0"/>
              <a:t>56</a:t>
            </a:r>
            <a:r>
              <a:rPr lang="en-US" dirty="0" smtClean="0"/>
              <a:t>Ni is a Waiting Point and imposes a delay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/>
              <a:t>Decay </a:t>
            </a:r>
            <a:r>
              <a:rPr lang="en-US" dirty="0" smtClean="0"/>
              <a:t>Lifetime: 2.3x10^4 s ; Burst Time: 10 – 100 s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Largest uncertainty in effective lifetime of </a:t>
            </a:r>
            <a:r>
              <a:rPr lang="en-US" baseline="30000" dirty="0" smtClean="0"/>
              <a:t>56</a:t>
            </a:r>
            <a:r>
              <a:rPr lang="en-US" dirty="0" smtClean="0"/>
              <a:t>Ni is </a:t>
            </a:r>
            <a:r>
              <a:rPr lang="en-US" baseline="30000" dirty="0" smtClean="0"/>
              <a:t>57</a:t>
            </a:r>
            <a:r>
              <a:rPr lang="en-US" dirty="0" smtClean="0"/>
              <a:t>Cu(p,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58</a:t>
            </a:r>
            <a:r>
              <a:rPr lang="en-US" dirty="0" smtClean="0"/>
              <a:t>Zn. 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/>
              <a:t>Reducing uncertainty in </a:t>
            </a:r>
            <a:r>
              <a:rPr lang="en-US" baseline="30000" dirty="0"/>
              <a:t>57</a:t>
            </a:r>
            <a:r>
              <a:rPr lang="en-US" dirty="0"/>
              <a:t>Cu(p,</a:t>
            </a:r>
            <a:r>
              <a:rPr lang="el-GR" dirty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58</a:t>
            </a:r>
            <a:r>
              <a:rPr lang="en-US" dirty="0" smtClean="0"/>
              <a:t>Zn will lead to better predictions for burst ashes and light curves.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1371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rp</a:t>
            </a:r>
            <a:r>
              <a:rPr lang="en-US" dirty="0"/>
              <a:t>-Process is a series of proton captures and </a:t>
            </a:r>
            <a:r>
              <a:rPr lang="el-GR" dirty="0"/>
              <a:t>β</a:t>
            </a:r>
            <a:r>
              <a:rPr lang="en-US" dirty="0"/>
              <a:t>+ decays along the proton drip line that power type </a:t>
            </a:r>
            <a:r>
              <a:rPr lang="en-US" dirty="0" smtClean="0"/>
              <a:t>I </a:t>
            </a:r>
            <a:r>
              <a:rPr lang="en-US" dirty="0"/>
              <a:t>x-ray bursts on the surface of neutron stars.</a:t>
            </a:r>
          </a:p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GRETINA</a:t>
            </a:r>
            <a:br>
              <a:rPr lang="en-US" dirty="0" smtClean="0"/>
            </a:br>
            <a:r>
              <a:rPr lang="en-US" sz="2000" dirty="0" smtClean="0"/>
              <a:t>Gamma-Ray Energy Tracking In-beam Nuclear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d(</a:t>
            </a:r>
            <a:r>
              <a:rPr lang="en-US" sz="2000" baseline="30000" dirty="0" smtClean="0"/>
              <a:t>57</a:t>
            </a:r>
            <a:r>
              <a:rPr lang="en-US" sz="2000" dirty="0" smtClean="0"/>
              <a:t>Cu,</a:t>
            </a:r>
            <a:r>
              <a:rPr lang="en-US" sz="2000" baseline="30000" dirty="0" smtClean="0"/>
              <a:t>58</a:t>
            </a:r>
            <a:r>
              <a:rPr lang="en-US" sz="2000" dirty="0" smtClean="0"/>
              <a:t>Zn)n reaction was induced in a CD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target.</a:t>
            </a:r>
            <a:endParaRPr lang="en-US" sz="2000" baseline="-25000" dirty="0" smtClean="0"/>
          </a:p>
          <a:p>
            <a:pPr>
              <a:buBlip>
                <a:blip r:embed="rId2"/>
              </a:buBlip>
            </a:pPr>
            <a:r>
              <a:rPr lang="en-US" sz="2000" dirty="0" smtClean="0"/>
              <a:t>Subsequent gamma </a:t>
            </a:r>
            <a:r>
              <a:rPr lang="en-US" sz="2000" dirty="0" smtClean="0"/>
              <a:t>rays from </a:t>
            </a:r>
            <a:r>
              <a:rPr lang="en-US" sz="2000" baseline="30000" dirty="0" smtClean="0"/>
              <a:t>58</a:t>
            </a:r>
            <a:r>
              <a:rPr lang="en-US" sz="2000" dirty="0" smtClean="0"/>
              <a:t>Zn de-excitation detected </a:t>
            </a:r>
            <a:r>
              <a:rPr lang="en-US" sz="2000" dirty="0" smtClean="0"/>
              <a:t>by </a:t>
            </a:r>
            <a:r>
              <a:rPr lang="en-US" sz="2000" dirty="0" smtClean="0"/>
              <a:t>GRETINA</a:t>
            </a:r>
          </a:p>
          <a:p>
            <a:pPr lvl="1">
              <a:buBlip>
                <a:blip r:embed="rId2"/>
              </a:buBlip>
            </a:pPr>
            <a:r>
              <a:rPr lang="en-US" sz="1800" dirty="0" smtClean="0"/>
              <a:t>High purity germanium detectors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95598"/>
            <a:ext cx="2631297" cy="3488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246657"/>
            <a:ext cx="4810231" cy="27864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/>
              <a:t>Uncertainty in </a:t>
            </a:r>
            <a:r>
              <a:rPr lang="en-US" sz="2000" baseline="30000" dirty="0" smtClean="0"/>
              <a:t>57</a:t>
            </a:r>
            <a:r>
              <a:rPr lang="en-US" sz="2000" dirty="0" smtClean="0"/>
              <a:t>Cu(p,</a:t>
            </a:r>
            <a:r>
              <a:rPr lang="el-GR" sz="2000" dirty="0" smtClean="0"/>
              <a:t>γ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58</a:t>
            </a:r>
            <a:r>
              <a:rPr lang="en-US" sz="2000" dirty="0" smtClean="0"/>
              <a:t>Zn </a:t>
            </a:r>
            <a:r>
              <a:rPr lang="en-US" sz="2000" dirty="0" smtClean="0"/>
              <a:t>rate reduced by 4 orders of magnitude.</a:t>
            </a:r>
          </a:p>
          <a:p>
            <a:pPr>
              <a:buBlip>
                <a:blip r:embed="rId2"/>
              </a:buBlip>
            </a:pPr>
            <a:r>
              <a:rPr lang="en-US" sz="2000" dirty="0" smtClean="0"/>
              <a:t>Preliminary </a:t>
            </a:r>
            <a:r>
              <a:rPr lang="en-US" sz="2000" dirty="0" smtClean="0"/>
              <a:t>calculations with an x-ray burst model </a:t>
            </a:r>
            <a:r>
              <a:rPr lang="en-US" sz="2000" dirty="0" smtClean="0"/>
              <a:t>revealed that this reduces uncertainty in A=56 nuclei production from a factor of 2 to 20%.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209584"/>
            <a:ext cx="3857625" cy="32184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417518"/>
            <a:ext cx="3905250" cy="28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7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1800" dirty="0" smtClean="0"/>
              <a:t>Langer</a:t>
            </a:r>
            <a:r>
              <a:rPr lang="en-US" sz="1800" dirty="0"/>
              <a:t>, C. et al. Determining the </a:t>
            </a:r>
            <a:r>
              <a:rPr lang="en-US" sz="1800" dirty="0" smtClean="0"/>
              <a:t>rp </a:t>
            </a:r>
            <a:r>
              <a:rPr lang="en-US" sz="1800" dirty="0"/>
              <a:t>-Process Flow through Ni 56 : Resonances in Cu 57 ( p , γ ) Zn 58 Identified with GRETINA. Physical Review Letters 113, (2014</a:t>
            </a:r>
            <a:r>
              <a:rPr lang="en-US" sz="1800" dirty="0" smtClean="0"/>
              <a:t>).</a:t>
            </a:r>
          </a:p>
          <a:p>
            <a:pPr>
              <a:buBlip>
                <a:blip r:embed="rId2"/>
              </a:buBlip>
            </a:pPr>
            <a:r>
              <a:rPr lang="en-US" sz="1800" dirty="0"/>
              <a:t>Schatz, H. et al. End Point of the rp Process on Accreting Neutron Stars. Phys. Rev. Lett. 86, 3471–3474 (2001).</a:t>
            </a:r>
          </a:p>
          <a:p>
            <a:pPr>
              <a:buBlip>
                <a:blip r:embed="rId2"/>
              </a:buBlip>
            </a:pPr>
            <a:r>
              <a:rPr lang="en-US" sz="1800" dirty="0" smtClean="0"/>
              <a:t>Paschalis</a:t>
            </a:r>
            <a:r>
              <a:rPr lang="en-US" sz="1800" dirty="0"/>
              <a:t>, S. et al. The performance of the Gamma-Ray Energy Tracking In-beam Nuclear Array GRETINA. Nuclear Instruments and Methods in Physics Research Section A: Accelerators, Spectrometers, Detectors and Associated Equipment 709, 44–55 (2013).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88F9-18CD-4D5F-83B5-23CDBA612F9D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175</Words>
  <Application>Microsoft Office PowerPoint</Application>
  <PresentationFormat>On-screen Show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Determining the rp-Process Flow through 56Ni</vt:lpstr>
      <vt:lpstr>GRETINA Gamma-Ray Energy Tracking In-beam Nuclear Array</vt:lpstr>
      <vt:lpstr>Results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rp-Process Flow through 56Ni</dc:title>
  <dc:creator>Ashley</dc:creator>
  <cp:lastModifiedBy>Ashley</cp:lastModifiedBy>
  <cp:revision>26</cp:revision>
  <dcterms:created xsi:type="dcterms:W3CDTF">2015-05-06T22:27:22Z</dcterms:created>
  <dcterms:modified xsi:type="dcterms:W3CDTF">2015-05-08T14:09:36Z</dcterms:modified>
</cp:coreProperties>
</file>