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851"/>
  </p:normalViewPr>
  <p:slideViewPr>
    <p:cSldViewPr snapToGrid="0" snapToObjects="1">
      <p:cViewPr varScale="1">
        <p:scale>
          <a:sx n="115" d="100"/>
          <a:sy n="115" d="100"/>
        </p:scale>
        <p:origin x="1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91E3A-5A81-BF43-9A08-556BE29F545B}" type="datetimeFigureOut">
              <a:rPr lang="en-US" smtClean="0"/>
              <a:t>5/7/15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DB155-E9E4-0741-AAEA-EAB5D82F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6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Time step: delta tau ~ 0.5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^{-1}; it can’t be too large because the leading error goes like (delta tau)^3.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12C61-1BA1-7542-A309-D83427C61D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6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“does not depend on the number of dimensions of the integral, which is the promised advantage of Monte Carlo integration against most deterministic methods that depend exponentially on the dimension.”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 how to estimate Pi from the graph (integrate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indicator function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12C61-1BA1-7542-A309-D83427C61D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2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8FC6-6BEE-4448-826F-354FAE00EC59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4E19-BD01-354B-858C-A814A7B8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5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8FC6-6BEE-4448-826F-354FAE00EC59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4E19-BD01-354B-858C-A814A7B8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5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8FC6-6BEE-4448-826F-354FAE00EC59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4E19-BD01-354B-858C-A814A7B8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1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8FC6-6BEE-4448-826F-354FAE00EC59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4E19-BD01-354B-858C-A814A7B8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1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8FC6-6BEE-4448-826F-354FAE00EC59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4E19-BD01-354B-858C-A814A7B8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1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8FC6-6BEE-4448-826F-354FAE00EC59}" type="datetimeFigureOut">
              <a:rPr lang="en-US" smtClean="0"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4E19-BD01-354B-858C-A814A7B8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2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8FC6-6BEE-4448-826F-354FAE00EC59}" type="datetimeFigureOut">
              <a:rPr lang="en-US" smtClean="0"/>
              <a:t>5/7/15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4E19-BD01-354B-858C-A814A7B8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2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8FC6-6BEE-4448-826F-354FAE00EC59}" type="datetimeFigureOut">
              <a:rPr lang="en-US" smtClean="0"/>
              <a:t>5/7/15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4E19-BD01-354B-858C-A814A7B8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4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8FC6-6BEE-4448-826F-354FAE00EC59}" type="datetimeFigureOut">
              <a:rPr lang="en-US" smtClean="0"/>
              <a:t>5/7/15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4E19-BD01-354B-858C-A814A7B8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8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8FC6-6BEE-4448-826F-354FAE00EC59}" type="datetimeFigureOut">
              <a:rPr lang="en-US" smtClean="0"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4E19-BD01-354B-858C-A814A7B8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8FC6-6BEE-4448-826F-354FAE00EC59}" type="datetimeFigureOut">
              <a:rPr lang="en-US" smtClean="0"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4E19-BD01-354B-858C-A814A7B8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6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D8FC6-6BEE-4448-826F-354FAE00EC59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4E19-BD01-354B-858C-A814A7B8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8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7.png"/><Relationship Id="rId5" Type="http://schemas.openxmlformats.org/officeDocument/2006/relationships/image" Target="../media/image8.tiff"/><Relationship Id="rId6" Type="http://schemas.openxmlformats.org/officeDocument/2006/relationships/image" Target="../media/image9.png"/><Relationship Id="rId7" Type="http://schemas.openxmlformats.org/officeDocument/2006/relationships/image" Target="../media/image10.tif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tiff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alcf.anl.gov/files/abinitioc12esptechreportwrapped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795490"/>
            <a:ext cx="7175500" cy="1573670"/>
          </a:xfrm>
        </p:spPr>
        <p:txBody>
          <a:bodyPr/>
          <a:lstStyle/>
          <a:p>
            <a:r>
              <a:rPr lang="en-US" b="1" i="1" cap="none" dirty="0" smtClean="0">
                <a:solidFill>
                  <a:srgbClr val="002060"/>
                </a:solidFill>
              </a:rPr>
              <a:t>Green’s Function Monte Carlo Method</a:t>
            </a:r>
            <a:r>
              <a:rPr lang="en-US" cap="none" dirty="0" smtClean="0">
                <a:solidFill>
                  <a:srgbClr val="002060"/>
                </a:solidFill>
              </a:rPr>
              <a:t> </a:t>
            </a:r>
            <a:r>
              <a:rPr lang="en-US" sz="4950" cap="none" dirty="0"/>
              <a:t>in a nutshell</a:t>
            </a:r>
          </a:p>
        </p:txBody>
      </p:sp>
    </p:spTree>
    <p:extLst>
      <p:ext uri="{BB962C8B-B14F-4D97-AF65-F5344CB8AC3E}">
        <p14:creationId xmlns:p14="http://schemas.microsoft.com/office/powerpoint/2010/main" val="13715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9392" y="826392"/>
            <a:ext cx="2054669" cy="608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313" y="884446"/>
            <a:ext cx="28334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Motivation</a:t>
            </a:r>
            <a:r>
              <a:rPr lang="en-US" sz="2600" dirty="0"/>
              <a:t>: </a:t>
            </a:r>
            <a:r>
              <a:rPr lang="en-US" sz="2600" dirty="0" smtClean="0"/>
              <a:t> VMC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49014" y="884445"/>
            <a:ext cx="26665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Can we do better?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7417" y="43555"/>
            <a:ext cx="590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</a:rPr>
              <a:t>Propagate your </a:t>
            </a:r>
            <a:r>
              <a:rPr lang="en-US" sz="3600" b="1" i="1" dirty="0" smtClean="0">
                <a:solidFill>
                  <a:srgbClr val="002060"/>
                </a:solidFill>
              </a:rPr>
              <a:t>trial function!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313" y="1517791"/>
            <a:ext cx="69195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Projection</a:t>
            </a:r>
            <a:r>
              <a:rPr lang="en-US" sz="2600" dirty="0" smtClean="0"/>
              <a:t> onto the </a:t>
            </a:r>
            <a:r>
              <a:rPr lang="en-US" sz="2600" dirty="0" smtClean="0">
                <a:solidFill>
                  <a:srgbClr val="FF0000"/>
                </a:solidFill>
              </a:rPr>
              <a:t>ground </a:t>
            </a:r>
            <a:r>
              <a:rPr lang="en-US" sz="2600" dirty="0">
                <a:solidFill>
                  <a:srgbClr val="FF0000"/>
                </a:solidFill>
              </a:rPr>
              <a:t>state</a:t>
            </a:r>
            <a:r>
              <a:rPr lang="en-US" sz="2600" dirty="0"/>
              <a:t> wave function: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635" y="3373316"/>
            <a:ext cx="69678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Propagation</a:t>
            </a:r>
            <a:r>
              <a:rPr lang="en-US" sz="2600" dirty="0" smtClean="0"/>
              <a:t>:</a:t>
            </a:r>
            <a:r>
              <a:rPr lang="en-US" sz="2600" b="1" dirty="0" smtClean="0"/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Green’s Function</a:t>
            </a:r>
            <a:r>
              <a:rPr lang="en-US" sz="2600" dirty="0" smtClean="0"/>
              <a:t> is the way to go!</a:t>
            </a:r>
            <a:endParaRPr lang="en-US" sz="2600" dirty="0"/>
          </a:p>
        </p:txBody>
      </p:sp>
      <p:sp>
        <p:nvSpPr>
          <p:cNvPr id="23" name="TextBox 22"/>
          <p:cNvSpPr txBox="1"/>
          <p:nvPr/>
        </p:nvSpPr>
        <p:spPr>
          <a:xfrm>
            <a:off x="502635" y="5072255"/>
            <a:ext cx="85300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Advantage</a:t>
            </a:r>
            <a:r>
              <a:rPr lang="en-US" sz="2600" dirty="0" smtClean="0"/>
              <a:t>: Computable and implementable by </a:t>
            </a:r>
            <a:r>
              <a:rPr lang="en-US" sz="2600" dirty="0" smtClean="0">
                <a:solidFill>
                  <a:srgbClr val="FF0000"/>
                </a:solidFill>
              </a:rPr>
              <a:t>recursive codes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29" y="2110090"/>
            <a:ext cx="5967183" cy="619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539" y="2788469"/>
            <a:ext cx="5881161" cy="3920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123" y="5862186"/>
            <a:ext cx="6819900" cy="635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539" y="4006661"/>
            <a:ext cx="5840045" cy="1013562"/>
          </a:xfrm>
          <a:prstGeom prst="rect">
            <a:avLst/>
          </a:prstGeom>
        </p:spPr>
      </p:pic>
      <p:cxnSp>
        <p:nvCxnSpPr>
          <p:cNvPr id="29" name="Curved Connector 28"/>
          <p:cNvCxnSpPr/>
          <p:nvPr/>
        </p:nvCxnSpPr>
        <p:spPr>
          <a:xfrm rot="10800000" flipV="1">
            <a:off x="6477638" y="4254877"/>
            <a:ext cx="1030147" cy="18822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49700" y="3954375"/>
            <a:ext cx="2583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i</a:t>
            </a:r>
            <a:r>
              <a:rPr lang="en-US" sz="2000" dirty="0" smtClean="0">
                <a:solidFill>
                  <a:srgbClr val="0070C0"/>
                </a:solidFill>
              </a:rPr>
              <a:t>nsert completeness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5900" y="2210916"/>
            <a:ext cx="904100" cy="20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23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4421" y="160144"/>
            <a:ext cx="8175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Oops! How to do such integrals?</a:t>
            </a:r>
          </a:p>
          <a:p>
            <a:r>
              <a:rPr lang="en-US" sz="2000" dirty="0" smtClean="0"/>
              <a:t>      Analytically?       Deterministic numerical integration? </a:t>
            </a:r>
            <a:endParaRPr lang="en-US" sz="2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670" y="-6030"/>
            <a:ext cx="2375563" cy="7205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9816" y="792710"/>
            <a:ext cx="6850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Do the math the Monte Carlo way!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915" y="1762537"/>
            <a:ext cx="54018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i="1" dirty="0" smtClean="0">
                <a:solidFill>
                  <a:srgbClr val="0070C0"/>
                </a:solidFill>
              </a:rPr>
              <a:t>Sampling</a:t>
            </a:r>
            <a:r>
              <a:rPr lang="en-US" sz="2600" b="1" i="1" dirty="0" smtClean="0"/>
              <a:t>: “</a:t>
            </a:r>
            <a:r>
              <a:rPr lang="en-US" sz="2600" dirty="0" smtClean="0">
                <a:solidFill>
                  <a:srgbClr val="FF0000"/>
                </a:solidFill>
              </a:rPr>
              <a:t>Pick</a:t>
            </a:r>
            <a:r>
              <a:rPr lang="en-US" sz="2600" dirty="0" smtClean="0"/>
              <a:t>” </a:t>
            </a:r>
            <a:r>
              <a:rPr lang="en-US" sz="2600" i="1" dirty="0" smtClean="0"/>
              <a:t>N</a:t>
            </a:r>
            <a:r>
              <a:rPr lang="en-US" sz="2600" dirty="0" smtClean="0"/>
              <a:t> points from the integration domain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b="1" i="1" dirty="0">
                <a:solidFill>
                  <a:srgbClr val="0070C0"/>
                </a:solidFill>
              </a:rPr>
              <a:t>Averaging</a:t>
            </a:r>
            <a:r>
              <a:rPr lang="en-US" sz="2600" b="1" i="1" dirty="0"/>
              <a:t>:</a:t>
            </a:r>
            <a:r>
              <a:rPr lang="en-US" sz="2600" dirty="0"/>
              <a:t> Calculate the </a:t>
            </a:r>
            <a:r>
              <a:rPr lang="en-US" sz="2600" dirty="0">
                <a:solidFill>
                  <a:srgbClr val="FF0000"/>
                </a:solidFill>
              </a:rPr>
              <a:t>mean</a:t>
            </a:r>
            <a:r>
              <a:rPr lang="en-US" sz="2600" dirty="0"/>
              <a:t> </a:t>
            </a:r>
            <a:r>
              <a:rPr lang="en-US" sz="2600" dirty="0" smtClean="0"/>
              <a:t>at </a:t>
            </a:r>
            <a:r>
              <a:rPr lang="en-US" sz="2600" dirty="0"/>
              <a:t>the sampled points</a:t>
            </a:r>
            <a:endParaRPr lang="en-US" sz="2600" b="1" i="1" dirty="0"/>
          </a:p>
          <a:p>
            <a:pPr marL="457200" indent="-457200">
              <a:buFont typeface="+mj-lt"/>
              <a:buAutoNum type="arabicPeriod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endParaRPr lang="en-US" sz="2600" b="1" i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600" b="1" i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6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8698" y="4969213"/>
                <a:ext cx="8389291" cy="1730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charset="0"/>
                  <a:buChar char="•"/>
                </a:pPr>
                <a:r>
                  <a:rPr lang="en-US" sz="2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Remark</a:t>
                </a:r>
                <a:r>
                  <a:rPr lang="en-US" sz="2600" dirty="0" smtClean="0"/>
                  <a:t>: </a:t>
                </a:r>
                <a:r>
                  <a:rPr lang="en-US" sz="2600" i="1" dirty="0" smtClean="0"/>
                  <a:t>1.</a:t>
                </a:r>
                <a:r>
                  <a:rPr lang="en-US" sz="2600" dirty="0" smtClean="0"/>
                  <a:t> “error” decreases as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GB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𝑁</m:t>
                        </m:r>
                      </m:e>
                    </m:rad>
                    <m:r>
                      <a:rPr lang="en-GB" sz="2600" b="0" i="1" smtClean="0">
                        <a:latin typeface="Cambria Math" charset="0"/>
                      </a:rPr>
                      <m:t>.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i="1" dirty="0" smtClean="0"/>
                  <a:t>2.</a:t>
                </a:r>
                <a:r>
                  <a:rPr lang="en-US" sz="2600" dirty="0" smtClean="0"/>
                  <a:t> Sampling relies on the probability distribution.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Metropolis–Hastings</a:t>
                </a:r>
                <a:r>
                  <a:rPr lang="en-US" sz="2600" dirty="0" smtClean="0"/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algorithm</a:t>
                </a:r>
                <a:r>
                  <a:rPr lang="en-US" sz="2600" dirty="0" smtClean="0"/>
                  <a:t> is good for path integrals utilizing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Markov </a:t>
                </a:r>
                <a:r>
                  <a:rPr lang="en-US" sz="2600" dirty="0" smtClean="0"/>
                  <a:t>properties, and thus often used in QMCs.</a:t>
                </a:r>
                <a:endParaRPr lang="en-US" sz="2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98" y="4969213"/>
                <a:ext cx="8389291" cy="1730474"/>
              </a:xfrm>
              <a:prstGeom prst="rect">
                <a:avLst/>
              </a:prstGeom>
              <a:blipFill rotWithShape="0">
                <a:blip r:embed="rId4"/>
                <a:stretch>
                  <a:fillRect l="-1089" t="-704" r="-363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636" y="450852"/>
            <a:ext cx="318143" cy="3986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7152" y="96803"/>
            <a:ext cx="1070685" cy="4979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4421" y="1287091"/>
            <a:ext cx="1484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Recipe:</a:t>
            </a:r>
            <a:endParaRPr lang="en-US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555" y="452217"/>
            <a:ext cx="318143" cy="3986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3432" y="1670116"/>
            <a:ext cx="3242776" cy="30131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9319" y="2738316"/>
            <a:ext cx="2355090" cy="4383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9816" y="4212288"/>
            <a:ext cx="1441704" cy="7925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8217" y="4183170"/>
            <a:ext cx="2268295" cy="78604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978143" y="4033304"/>
            <a:ext cx="152400" cy="231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52463" y="3767628"/>
            <a:ext cx="77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“size”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8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3" grpId="0"/>
      <p:bldP spid="1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871"/>
            <a:ext cx="4771522" cy="3578759"/>
          </a:xfrm>
          <a:prstGeom prst="rect">
            <a:avLst/>
          </a:prstGeom>
        </p:spPr>
      </p:pic>
      <p:pic>
        <p:nvPicPr>
          <p:cNvPr id="4" name="Picture 3" descr="Screen Shot 2015-04-28 at 5.57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76" y="1710871"/>
            <a:ext cx="4606724" cy="3343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875" y="451412"/>
            <a:ext cx="8463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VMC and GFMC Calculations of Light Nuclei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9582" y="5266772"/>
            <a:ext cx="6572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GFMC vs VMC: Rapid improvements on energies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Average over the last 9 values for GFMC energies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VMC worse at p-shell than s-shell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01650" y="2095017"/>
            <a:ext cx="216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– </a:t>
            </a:r>
            <a:r>
              <a:rPr lang="en-US" smtClean="0"/>
              <a:t>1000 iterations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1" y="233680"/>
            <a:ext cx="82600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References:</a:t>
            </a:r>
          </a:p>
          <a:p>
            <a:endParaRPr lang="en-US" sz="3600" b="1" dirty="0"/>
          </a:p>
          <a:p>
            <a:pPr marL="742950" indent="-742950">
              <a:buFont typeface="+mj-lt"/>
              <a:buAutoNum type="arabicPeriod"/>
            </a:pPr>
            <a:r>
              <a:rPr lang="en-US" sz="2400" dirty="0"/>
              <a:t>Pieper, Steven C. "Quantum Monte Carlo calculations of light nuclei." </a:t>
            </a:r>
            <a:r>
              <a:rPr lang="en-US" sz="2400" i="1" dirty="0"/>
              <a:t>Nuclear Physics A</a:t>
            </a:r>
            <a:r>
              <a:rPr lang="en-US" sz="2400" dirty="0"/>
              <a:t> 751 (2005): 516-532. </a:t>
            </a:r>
            <a:endParaRPr lang="en-US" sz="24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400" dirty="0" err="1"/>
              <a:t>Kosztin</a:t>
            </a:r>
            <a:r>
              <a:rPr lang="en-US" sz="2400" dirty="0"/>
              <a:t>, I., B. Faber, and K. </a:t>
            </a:r>
            <a:r>
              <a:rPr lang="en-US" sz="2400" dirty="0" err="1"/>
              <a:t>Schulten</a:t>
            </a:r>
            <a:r>
              <a:rPr lang="en-US" sz="2400" dirty="0"/>
              <a:t>. "Introduction to the Diffusion Monte Carlo Method." </a:t>
            </a:r>
            <a:r>
              <a:rPr lang="en-US" sz="2400" i="1" dirty="0"/>
              <a:t>Am. J. Phys.</a:t>
            </a:r>
            <a:r>
              <a:rPr lang="en-US" sz="2400" dirty="0"/>
              <a:t> 64.physics/9702023 (1996): </a:t>
            </a:r>
            <a:r>
              <a:rPr lang="en-US" sz="2400" dirty="0" smtClean="0"/>
              <a:t>633.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 smtClean="0">
                <a:hlinkClick r:id="rId2"/>
              </a:rPr>
              <a:t>https://www.alcf.anl.gov/files/abinitioc12esptechreportwrapped.pdf</a:t>
            </a:r>
            <a:endParaRPr lang="en-US" sz="24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400" dirty="0" smtClean="0"/>
              <a:t>https://</a:t>
            </a:r>
            <a:r>
              <a:rPr lang="en-US" sz="2400" dirty="0" err="1" smtClean="0"/>
              <a:t>people.nscl.msu.edu</a:t>
            </a:r>
            <a:r>
              <a:rPr lang="en-US" sz="2400" dirty="0" smtClean="0"/>
              <a:t>/~</a:t>
            </a:r>
            <a:r>
              <a:rPr lang="en-US" sz="2400" dirty="0" err="1" smtClean="0"/>
              <a:t>witek</a:t>
            </a:r>
            <a:r>
              <a:rPr lang="en-US" sz="2400" dirty="0" smtClean="0"/>
              <a:t>/Classes/PHY802/Many-Body1.pdf</a:t>
            </a:r>
          </a:p>
        </p:txBody>
      </p:sp>
    </p:spTree>
    <p:extLst>
      <p:ext uri="{BB962C8B-B14F-4D97-AF65-F5344CB8AC3E}">
        <p14:creationId xmlns:p14="http://schemas.microsoft.com/office/powerpoint/2010/main" val="13919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287</Words>
  <Application>Microsoft Macintosh PowerPoint</Application>
  <PresentationFormat>On-screen Show (4:3)</PresentationFormat>
  <Paragraphs>36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Green’s Function Monte Carlo Method in a nutshell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Green’s Function Monte Carlo Method in a nutshell</dc:title>
  <dc:creator>H L</dc:creator>
  <cp:lastModifiedBy>H L</cp:lastModifiedBy>
  <cp:revision>10</cp:revision>
  <dcterms:created xsi:type="dcterms:W3CDTF">2015-05-02T01:01:03Z</dcterms:created>
  <dcterms:modified xsi:type="dcterms:W3CDTF">2015-05-07T23:30:00Z</dcterms:modified>
</cp:coreProperties>
</file>