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864" y="-11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6184605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1" name="Shape 3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9" name="Shape 3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1" name="Shape 4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5183187" y="987425"/>
            <a:ext cx="6172199" cy="4873624"/>
          </a:xfrm>
          <a:prstGeom prst="rect">
            <a:avLst/>
          </a:prstGeom>
          <a:noFill/>
          <a:ln>
            <a:noFill/>
          </a:ln>
        </p:spPr>
      </p:sp>
      <p:sp>
        <p:nvSpPr>
          <p:cNvPr id="63" name="Shape 63"/>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7" name="Shape 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nndc.bnl.gov/nsr/fastsrch_act2.jsp?aname=V.Kro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992658" y="109108"/>
            <a:ext cx="9630033" cy="1110091"/>
          </a:xfrm>
          <a:prstGeom prst="rect">
            <a:avLst/>
          </a:prstGeom>
          <a:noFill/>
          <a:ln>
            <a:noFill/>
          </a:ln>
        </p:spPr>
        <p:txBody>
          <a:bodyPr lIns="91425" tIns="45700" rIns="91425" bIns="45700" anchor="b" anchorCtr="0">
            <a:noAutofit/>
          </a:bodyPr>
          <a:lstStyle/>
          <a:p>
            <a:pPr marL="0" marR="0" lvl="0" indent="0" rtl="0">
              <a:lnSpc>
                <a:spcPct val="90000"/>
              </a:lnSpc>
              <a:spcBef>
                <a:spcPts val="0"/>
              </a:spcBef>
              <a:buClr>
                <a:schemeClr val="dk1"/>
              </a:buClr>
              <a:buSzPct val="25000"/>
              <a:buFont typeface="Calibri"/>
              <a:buNone/>
            </a:pPr>
            <a:r>
              <a:rPr lang="en-US" sz="2400" b="0" i="0" u="none" strike="noStrike" cap="none" baseline="0">
                <a:solidFill>
                  <a:schemeClr val="dk1"/>
                </a:solidFill>
                <a:latin typeface="Calibri"/>
                <a:ea typeface="Calibri"/>
                <a:cs typeface="Calibri"/>
                <a:sym typeface="Calibri"/>
              </a:rPr>
              <a:t>One-proton </a:t>
            </a:r>
            <a:r>
              <a:rPr lang="en-US" sz="2400">
                <a:solidFill>
                  <a:schemeClr val="dk1"/>
                </a:solidFill>
                <a:latin typeface="Calibri"/>
                <a:ea typeface="Calibri"/>
                <a:cs typeface="Calibri"/>
                <a:sym typeface="Calibri"/>
              </a:rPr>
              <a:t>B</a:t>
            </a:r>
            <a:r>
              <a:rPr lang="en-US" sz="2400" b="0" i="0" u="none" strike="noStrike" cap="none" baseline="0">
                <a:solidFill>
                  <a:schemeClr val="dk1"/>
                </a:solidFill>
                <a:latin typeface="Calibri"/>
                <a:ea typeface="Calibri"/>
                <a:cs typeface="Calibri"/>
                <a:sym typeface="Calibri"/>
              </a:rPr>
              <a:t>reakup of </a:t>
            </a:r>
            <a:r>
              <a:rPr lang="en-US" sz="2400" b="0" i="0" u="none" strike="noStrike" cap="none" baseline="30000">
                <a:solidFill>
                  <a:schemeClr val="dk1"/>
                </a:solidFill>
                <a:latin typeface="Calibri"/>
                <a:ea typeface="Calibri"/>
                <a:cs typeface="Calibri"/>
                <a:sym typeface="Calibri"/>
              </a:rPr>
              <a:t>24</a:t>
            </a:r>
            <a:r>
              <a:rPr lang="en-US" sz="2400" b="0" i="0" u="none" strike="noStrike" cap="none" baseline="0">
                <a:solidFill>
                  <a:schemeClr val="dk1"/>
                </a:solidFill>
                <a:latin typeface="Calibri"/>
                <a:ea typeface="Calibri"/>
                <a:cs typeface="Calibri"/>
                <a:sym typeface="Calibri"/>
              </a:rPr>
              <a:t>Si and the </a:t>
            </a:r>
            <a:r>
              <a:rPr lang="en-US" sz="2400" b="0" i="0" u="none" strike="noStrike" cap="none" baseline="30000">
                <a:solidFill>
                  <a:schemeClr val="dk1"/>
                </a:solidFill>
                <a:latin typeface="Calibri"/>
                <a:ea typeface="Calibri"/>
                <a:cs typeface="Calibri"/>
                <a:sym typeface="Calibri"/>
              </a:rPr>
              <a:t>23</a:t>
            </a:r>
            <a:r>
              <a:rPr lang="en-US" sz="2400" b="0" i="0" u="none" strike="noStrike" cap="none" baseline="0">
                <a:solidFill>
                  <a:schemeClr val="dk1"/>
                </a:solidFill>
                <a:latin typeface="Calibri"/>
                <a:ea typeface="Calibri"/>
                <a:cs typeface="Calibri"/>
                <a:sym typeface="Calibri"/>
              </a:rPr>
              <a:t>Al( p, γ )</a:t>
            </a:r>
            <a:r>
              <a:rPr lang="en-US" sz="2400" b="0" i="0" u="none" strike="noStrike" cap="none" baseline="30000">
                <a:solidFill>
                  <a:schemeClr val="dk1"/>
                </a:solidFill>
                <a:latin typeface="Calibri"/>
                <a:ea typeface="Calibri"/>
                <a:cs typeface="Calibri"/>
                <a:sym typeface="Calibri"/>
              </a:rPr>
              <a:t>24</a:t>
            </a:r>
            <a:r>
              <a:rPr lang="en-US" sz="2400" b="0" i="0" u="none" strike="noStrike" cap="none" baseline="0">
                <a:solidFill>
                  <a:schemeClr val="dk1"/>
                </a:solidFill>
                <a:latin typeface="Calibri"/>
                <a:ea typeface="Calibri"/>
                <a:cs typeface="Calibri"/>
                <a:sym typeface="Calibri"/>
              </a:rPr>
              <a:t>Si </a:t>
            </a:r>
            <a:r>
              <a:rPr lang="en-US" sz="2400">
                <a:solidFill>
                  <a:schemeClr val="dk1"/>
                </a:solidFill>
                <a:latin typeface="Calibri"/>
                <a:ea typeface="Calibri"/>
                <a:cs typeface="Calibri"/>
                <a:sym typeface="Calibri"/>
              </a:rPr>
              <a:t>R</a:t>
            </a:r>
            <a:r>
              <a:rPr lang="en-US" sz="2400" b="0" i="0" u="none" strike="noStrike" cap="none" baseline="0">
                <a:solidFill>
                  <a:schemeClr val="dk1"/>
                </a:solidFill>
                <a:latin typeface="Calibri"/>
                <a:ea typeface="Calibri"/>
                <a:cs typeface="Calibri"/>
                <a:sym typeface="Calibri"/>
              </a:rPr>
              <a:t>eaction in </a:t>
            </a:r>
            <a:r>
              <a:rPr lang="en-US" sz="2400">
                <a:solidFill>
                  <a:schemeClr val="dk1"/>
                </a:solidFill>
                <a:latin typeface="Calibri"/>
                <a:ea typeface="Calibri"/>
                <a:cs typeface="Calibri"/>
                <a:sym typeface="Calibri"/>
              </a:rPr>
              <a:t>T</a:t>
            </a:r>
            <a:r>
              <a:rPr lang="en-US" sz="2400" b="0" i="0" u="none" strike="noStrike" cap="none" baseline="0">
                <a:solidFill>
                  <a:schemeClr val="dk1"/>
                </a:solidFill>
                <a:latin typeface="Calibri"/>
                <a:ea typeface="Calibri"/>
                <a:cs typeface="Calibri"/>
                <a:sym typeface="Calibri"/>
              </a:rPr>
              <a:t>ype I </a:t>
            </a:r>
            <a:r>
              <a:rPr lang="en-US" sz="2400">
                <a:solidFill>
                  <a:schemeClr val="dk1"/>
                </a:solidFill>
                <a:latin typeface="Calibri"/>
                <a:ea typeface="Calibri"/>
                <a:cs typeface="Calibri"/>
                <a:sym typeface="Calibri"/>
              </a:rPr>
              <a:t>X</a:t>
            </a:r>
            <a:r>
              <a:rPr lang="en-US" sz="2400" b="0" i="0" u="none" strike="noStrike" cap="none" baseline="0">
                <a:solidFill>
                  <a:schemeClr val="dk1"/>
                </a:solidFill>
                <a:latin typeface="Calibri"/>
                <a:ea typeface="Calibri"/>
                <a:cs typeface="Calibri"/>
                <a:sym typeface="Calibri"/>
              </a:rPr>
              <a:t>-ray </a:t>
            </a:r>
            <a:r>
              <a:rPr lang="en-US" sz="2400">
                <a:solidFill>
                  <a:schemeClr val="dk1"/>
                </a:solidFill>
                <a:latin typeface="Calibri"/>
                <a:ea typeface="Calibri"/>
                <a:cs typeface="Calibri"/>
                <a:sym typeface="Calibri"/>
              </a:rPr>
              <a:t>B</a:t>
            </a:r>
            <a:r>
              <a:rPr lang="en-US" sz="2400" b="0" i="0" u="none" strike="noStrike" cap="none" baseline="0">
                <a:solidFill>
                  <a:schemeClr val="dk1"/>
                </a:solidFill>
                <a:latin typeface="Calibri"/>
                <a:ea typeface="Calibri"/>
                <a:cs typeface="Calibri"/>
                <a:sym typeface="Calibri"/>
              </a:rPr>
              <a:t>ursts</a:t>
            </a:r>
          </a:p>
        </p:txBody>
      </p:sp>
      <p:sp>
        <p:nvSpPr>
          <p:cNvPr id="81" name="Shape 81"/>
          <p:cNvSpPr txBox="1">
            <a:spLocks noGrp="1"/>
          </p:cNvSpPr>
          <p:nvPr>
            <p:ph type="subTitle" idx="1"/>
          </p:nvPr>
        </p:nvSpPr>
        <p:spPr>
          <a:xfrm>
            <a:off x="265300" y="5387150"/>
            <a:ext cx="5704199" cy="1358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400">
                <a:solidFill>
                  <a:schemeClr val="dk1"/>
                </a:solidFill>
                <a:latin typeface="Calibri"/>
                <a:ea typeface="Calibri"/>
                <a:cs typeface="Calibri"/>
                <a:sym typeface="Calibri"/>
              </a:rPr>
              <a:t>How can we measure capture cross-sections for </a:t>
            </a:r>
            <a:r>
              <a:rPr lang="en-US" sz="2400" baseline="30000">
                <a:solidFill>
                  <a:schemeClr val="dk1"/>
                </a:solidFill>
                <a:latin typeface="Calibri"/>
                <a:ea typeface="Calibri"/>
                <a:cs typeface="Calibri"/>
                <a:sym typeface="Calibri"/>
              </a:rPr>
              <a:t>23</a:t>
            </a:r>
            <a:r>
              <a:rPr lang="en-US" sz="2400">
                <a:solidFill>
                  <a:schemeClr val="dk1"/>
                </a:solidFill>
                <a:latin typeface="Calibri"/>
                <a:ea typeface="Calibri"/>
                <a:cs typeface="Calibri"/>
                <a:sym typeface="Calibri"/>
              </a:rPr>
              <a:t>Al(p,γ)</a:t>
            </a:r>
            <a:r>
              <a:rPr lang="en-US" sz="2400" baseline="30000">
                <a:solidFill>
                  <a:schemeClr val="dk1"/>
                </a:solidFill>
                <a:latin typeface="Calibri"/>
                <a:ea typeface="Calibri"/>
                <a:cs typeface="Calibri"/>
                <a:sym typeface="Calibri"/>
              </a:rPr>
              <a:t>24</a:t>
            </a:r>
            <a:r>
              <a:rPr lang="en-US" sz="2400">
                <a:solidFill>
                  <a:schemeClr val="dk1"/>
                </a:solidFill>
                <a:latin typeface="Calibri"/>
                <a:ea typeface="Calibri"/>
                <a:cs typeface="Calibri"/>
                <a:sym typeface="Calibri"/>
              </a:rPr>
              <a:t>Si without directly measuring in stellar environments?</a:t>
            </a:r>
          </a:p>
        </p:txBody>
      </p:sp>
      <p:pic>
        <p:nvPicPr>
          <p:cNvPr id="82" name="Shape 82"/>
          <p:cNvPicPr preferRelativeResize="0"/>
          <p:nvPr/>
        </p:nvPicPr>
        <p:blipFill>
          <a:blip r:embed="rId3">
            <a:alphaModFix/>
          </a:blip>
          <a:stretch>
            <a:fillRect/>
          </a:stretch>
        </p:blipFill>
        <p:spPr>
          <a:xfrm>
            <a:off x="265300" y="1219200"/>
            <a:ext cx="4926826" cy="3562624"/>
          </a:xfrm>
          <a:prstGeom prst="rect">
            <a:avLst/>
          </a:prstGeom>
          <a:noFill/>
          <a:ln>
            <a:noFill/>
          </a:ln>
        </p:spPr>
      </p:pic>
      <p:sp>
        <p:nvSpPr>
          <p:cNvPr id="83" name="Shape 83"/>
          <p:cNvSpPr txBox="1"/>
          <p:nvPr/>
        </p:nvSpPr>
        <p:spPr>
          <a:xfrm>
            <a:off x="6317375" y="1322200"/>
            <a:ext cx="5078999" cy="1358400"/>
          </a:xfrm>
          <a:prstGeom prst="rect">
            <a:avLst/>
          </a:prstGeom>
          <a:noFill/>
          <a:ln>
            <a:noFill/>
          </a:ln>
        </p:spPr>
        <p:txBody>
          <a:bodyPr lIns="91425" tIns="91425" rIns="91425" bIns="91425" anchor="t" anchorCtr="0">
            <a:noAutofit/>
          </a:bodyPr>
          <a:lstStyle/>
          <a:p>
            <a:pPr algn="ctr">
              <a:spcBef>
                <a:spcPts val="0"/>
              </a:spcBef>
              <a:buNone/>
            </a:pPr>
            <a:r>
              <a:rPr lang="en-US"/>
              <a:t>When binary star systems consist of a neutron star and a main sequence star (similar to our own sun), the neutron star accretes material and causes a nuclear fusion to begin again on its surface. </a:t>
            </a:r>
          </a:p>
        </p:txBody>
      </p:sp>
      <p:sp>
        <p:nvSpPr>
          <p:cNvPr id="84" name="Shape 84"/>
          <p:cNvSpPr txBox="1"/>
          <p:nvPr/>
        </p:nvSpPr>
        <p:spPr>
          <a:xfrm>
            <a:off x="280525" y="4888050"/>
            <a:ext cx="4447799" cy="334500"/>
          </a:xfrm>
          <a:prstGeom prst="rect">
            <a:avLst/>
          </a:prstGeom>
          <a:noFill/>
          <a:ln>
            <a:noFill/>
          </a:ln>
        </p:spPr>
        <p:txBody>
          <a:bodyPr lIns="91425" tIns="91425" rIns="91425" bIns="91425" anchor="t" anchorCtr="0">
            <a:noAutofit/>
          </a:bodyPr>
          <a:lstStyle/>
          <a:p>
            <a:pPr>
              <a:spcBef>
                <a:spcPts val="0"/>
              </a:spcBef>
              <a:buNone/>
            </a:pPr>
            <a:r>
              <a:rPr lang="en-US"/>
              <a:t>Burst occurs at ~1-2 GK ~ 172 KeV/nucleon</a:t>
            </a:r>
          </a:p>
        </p:txBody>
      </p:sp>
      <p:sp>
        <p:nvSpPr>
          <p:cNvPr id="85" name="Shape 85"/>
          <p:cNvSpPr txBox="1"/>
          <p:nvPr/>
        </p:nvSpPr>
        <p:spPr>
          <a:xfrm>
            <a:off x="9016501" y="3514345"/>
            <a:ext cx="38099" cy="77700"/>
          </a:xfrm>
          <a:prstGeom prst="rect">
            <a:avLst/>
          </a:prstGeom>
          <a:noFill/>
          <a:ln>
            <a:noFill/>
          </a:ln>
        </p:spPr>
        <p:txBody>
          <a:bodyPr lIns="91425" tIns="91425" rIns="91425" bIns="91425" anchor="t" anchorCtr="0">
            <a:noAutofit/>
          </a:bodyPr>
          <a:lstStyle/>
          <a:p>
            <a:pPr lvl="0" rtl="0">
              <a:spcBef>
                <a:spcPts val="0"/>
              </a:spcBef>
              <a:buNone/>
            </a:pPr>
            <a:endParaRPr/>
          </a:p>
        </p:txBody>
      </p:sp>
      <p:grpSp>
        <p:nvGrpSpPr>
          <p:cNvPr id="86" name="Shape 86"/>
          <p:cNvGrpSpPr/>
          <p:nvPr/>
        </p:nvGrpSpPr>
        <p:grpSpPr>
          <a:xfrm>
            <a:off x="6911029" y="3158925"/>
            <a:ext cx="4903324" cy="3534059"/>
            <a:chOff x="5800912" y="554275"/>
            <a:chExt cx="4903324" cy="4838525"/>
          </a:xfrm>
        </p:grpSpPr>
        <p:pic>
          <p:nvPicPr>
            <p:cNvPr id="87" name="Shape 87"/>
            <p:cNvPicPr preferRelativeResize="0"/>
            <p:nvPr/>
          </p:nvPicPr>
          <p:blipFill>
            <a:blip r:embed="rId4">
              <a:alphaModFix/>
            </a:blip>
            <a:stretch>
              <a:fillRect/>
            </a:stretch>
          </p:blipFill>
          <p:spPr>
            <a:xfrm>
              <a:off x="5800912" y="554275"/>
              <a:ext cx="4903324" cy="4838525"/>
            </a:xfrm>
            <a:prstGeom prst="rect">
              <a:avLst/>
            </a:prstGeom>
            <a:noFill/>
            <a:ln>
              <a:noFill/>
            </a:ln>
          </p:spPr>
        </p:pic>
        <p:sp>
          <p:nvSpPr>
            <p:cNvPr id="88" name="Shape 88"/>
            <p:cNvSpPr txBox="1"/>
            <p:nvPr/>
          </p:nvSpPr>
          <p:spPr>
            <a:xfrm>
              <a:off x="8225725" y="1649100"/>
              <a:ext cx="1778999" cy="638699"/>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sz="1000"/>
            </a:p>
            <a:p>
              <a:pPr lvl="0" rtl="0">
                <a:spcBef>
                  <a:spcPts val="0"/>
                </a:spcBef>
                <a:buNone/>
              </a:pPr>
              <a:r>
                <a:rPr lang="en-US" sz="1000"/>
                <a:t>Wave function of Proton</a:t>
              </a:r>
            </a:p>
          </p:txBody>
        </p:sp>
      </p:grpSp>
      <p:sp>
        <p:nvSpPr>
          <p:cNvPr id="89" name="Shape 89"/>
          <p:cNvSpPr txBox="1"/>
          <p:nvPr/>
        </p:nvSpPr>
        <p:spPr>
          <a:xfrm>
            <a:off x="7564284" y="2614725"/>
            <a:ext cx="3892800" cy="349799"/>
          </a:xfrm>
          <a:prstGeom prst="rect">
            <a:avLst/>
          </a:prstGeom>
          <a:noFill/>
          <a:ln>
            <a:noFill/>
          </a:ln>
        </p:spPr>
        <p:txBody>
          <a:bodyPr lIns="91425" tIns="91425" rIns="91425" bIns="91425" anchor="t" anchorCtr="0">
            <a:noAutofit/>
          </a:bodyPr>
          <a:lstStyle/>
          <a:p>
            <a:pPr lvl="0" algn="ctr" rtl="0">
              <a:spcBef>
                <a:spcPts val="0"/>
              </a:spcBef>
              <a:buNone/>
            </a:pPr>
            <a:r>
              <a:rPr lang="en-US" sz="1000"/>
              <a:t>The proton only needs to overcome the coulomb potential of the </a:t>
            </a:r>
            <a:r>
              <a:rPr lang="en-US" sz="1000" baseline="30000"/>
              <a:t>24</a:t>
            </a:r>
            <a:r>
              <a:rPr lang="en-US" sz="1000"/>
              <a:t>Si nucleus</a:t>
            </a:r>
          </a:p>
        </p:txBody>
      </p:sp>
      <p:cxnSp>
        <p:nvCxnSpPr>
          <p:cNvPr id="90" name="Shape 90"/>
          <p:cNvCxnSpPr/>
          <p:nvPr/>
        </p:nvCxnSpPr>
        <p:spPr>
          <a:xfrm flipH="1">
            <a:off x="8788199" y="3108925"/>
            <a:ext cx="760500" cy="1038599"/>
          </a:xfrm>
          <a:prstGeom prst="straightConnector1">
            <a:avLst/>
          </a:prstGeom>
          <a:noFill/>
          <a:ln w="19050" cap="flat">
            <a:solidFill>
              <a:schemeClr val="dk2"/>
            </a:solidFill>
            <a:prstDash val="solid"/>
            <a:round/>
            <a:headEnd type="none" w="lg" len="lg"/>
            <a:tailEnd type="triangle" w="lg" len="lg"/>
          </a:ln>
        </p:spPr>
      </p:cxnSp>
      <p:grpSp>
        <p:nvGrpSpPr>
          <p:cNvPr id="91" name="Shape 91"/>
          <p:cNvGrpSpPr/>
          <p:nvPr/>
        </p:nvGrpSpPr>
        <p:grpSpPr>
          <a:xfrm>
            <a:off x="8796000" y="4660075"/>
            <a:ext cx="2083200" cy="1223925"/>
            <a:chOff x="8796000" y="4660075"/>
            <a:chExt cx="2083200" cy="1223925"/>
          </a:xfrm>
        </p:grpSpPr>
        <p:sp>
          <p:nvSpPr>
            <p:cNvPr id="92" name="Shape 92"/>
            <p:cNvSpPr txBox="1"/>
            <p:nvPr/>
          </p:nvSpPr>
          <p:spPr>
            <a:xfrm>
              <a:off x="8796000" y="5458300"/>
              <a:ext cx="2083200" cy="425700"/>
            </a:xfrm>
            <a:prstGeom prst="rect">
              <a:avLst/>
            </a:prstGeom>
            <a:noFill/>
            <a:ln>
              <a:noFill/>
            </a:ln>
          </p:spPr>
          <p:txBody>
            <a:bodyPr lIns="91425" tIns="91425" rIns="91425" bIns="91425" anchor="t" anchorCtr="0">
              <a:noAutofit/>
            </a:bodyPr>
            <a:lstStyle/>
            <a:p>
              <a:pPr>
                <a:spcBef>
                  <a:spcPts val="0"/>
                </a:spcBef>
                <a:buNone/>
              </a:pPr>
              <a:r>
                <a:rPr lang="en-US" dirty="0"/>
                <a:t>U ≈ 6 </a:t>
              </a:r>
              <a:r>
                <a:rPr lang="en-US" dirty="0"/>
                <a:t>M</a:t>
              </a:r>
              <a:r>
                <a:rPr lang="en-US" dirty="0" smtClean="0"/>
                <a:t>eV</a:t>
              </a:r>
              <a:endParaRPr lang="en-US" dirty="0"/>
            </a:p>
          </p:txBody>
        </p:sp>
        <p:cxnSp>
          <p:nvCxnSpPr>
            <p:cNvPr id="93" name="Shape 93"/>
            <p:cNvCxnSpPr/>
            <p:nvPr/>
          </p:nvCxnSpPr>
          <p:spPr>
            <a:xfrm rot="10800000">
              <a:off x="9138100" y="4660075"/>
              <a:ext cx="129299" cy="760199"/>
            </a:xfrm>
            <a:prstGeom prst="straightConnector1">
              <a:avLst/>
            </a:prstGeom>
            <a:noFill/>
            <a:ln w="19050" cap="flat">
              <a:solidFill>
                <a:schemeClr val="dk2"/>
              </a:solidFill>
              <a:prstDash val="solid"/>
              <a:round/>
              <a:headEnd type="none" w="lg" len="lg"/>
              <a:tailEnd type="triangle" w="lg" len="lg"/>
            </a:ln>
          </p:spPr>
        </p:cxn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660675" y="508675"/>
            <a:ext cx="5382000" cy="479100"/>
          </a:xfrm>
          <a:prstGeom prst="rect">
            <a:avLst/>
          </a:prstGeom>
          <a:noFill/>
          <a:ln>
            <a:noFill/>
          </a:ln>
        </p:spPr>
        <p:txBody>
          <a:bodyPr lIns="91425" tIns="91425" rIns="91425" bIns="91425" anchor="t" anchorCtr="0">
            <a:noAutofit/>
          </a:bodyPr>
          <a:lstStyle/>
          <a:p>
            <a:pPr>
              <a:spcBef>
                <a:spcPts val="0"/>
              </a:spcBef>
              <a:buNone/>
            </a:pPr>
            <a:r>
              <a:rPr lang="en-US" sz="2400"/>
              <a:t>Inverse kinematics of the </a:t>
            </a:r>
            <a:r>
              <a:rPr lang="en-US" sz="2400" baseline="30000"/>
              <a:t>24</a:t>
            </a:r>
            <a:r>
              <a:rPr lang="en-US" sz="2400"/>
              <a:t>Si Breakup</a:t>
            </a:r>
          </a:p>
        </p:txBody>
      </p:sp>
      <p:sp>
        <p:nvSpPr>
          <p:cNvPr id="99" name="Shape 99"/>
          <p:cNvSpPr txBox="1"/>
          <p:nvPr/>
        </p:nvSpPr>
        <p:spPr>
          <a:xfrm>
            <a:off x="707050" y="1772725"/>
            <a:ext cx="4140600" cy="692700"/>
          </a:xfrm>
          <a:prstGeom prst="rect">
            <a:avLst/>
          </a:prstGeom>
          <a:noFill/>
          <a:ln>
            <a:noFill/>
          </a:ln>
        </p:spPr>
        <p:txBody>
          <a:bodyPr lIns="91425" tIns="91425" rIns="91425" bIns="91425" anchor="t" anchorCtr="0">
            <a:noAutofit/>
          </a:bodyPr>
          <a:lstStyle/>
          <a:p>
            <a:pPr>
              <a:spcBef>
                <a:spcPts val="0"/>
              </a:spcBef>
              <a:buNone/>
            </a:pPr>
            <a:r>
              <a:rPr lang="en-US"/>
              <a:t>We can consider |</a:t>
            </a:r>
            <a:r>
              <a:rPr lang="en-US" baseline="30000"/>
              <a:t>24</a:t>
            </a:r>
            <a:r>
              <a:rPr lang="en-US"/>
              <a:t>Si&gt; = |</a:t>
            </a:r>
            <a:r>
              <a:rPr lang="en-US" baseline="30000"/>
              <a:t>23</a:t>
            </a:r>
            <a:r>
              <a:rPr lang="en-US"/>
              <a:t>Al&gt;⊗|p&gt;  with a binding energy of 3.3 MeV</a:t>
            </a:r>
          </a:p>
        </p:txBody>
      </p:sp>
      <p:sp>
        <p:nvSpPr>
          <p:cNvPr id="100" name="Shape 100"/>
          <p:cNvSpPr/>
          <p:nvPr/>
        </p:nvSpPr>
        <p:spPr>
          <a:xfrm>
            <a:off x="2625175" y="4396825"/>
            <a:ext cx="1103700" cy="1042800"/>
          </a:xfrm>
          <a:prstGeom prst="ellipse">
            <a:avLst/>
          </a:prstGeom>
          <a:solidFill>
            <a:srgbClr val="0000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 name="Shape 101"/>
          <p:cNvSpPr/>
          <p:nvPr/>
        </p:nvSpPr>
        <p:spPr>
          <a:xfrm>
            <a:off x="3325425" y="3949650"/>
            <a:ext cx="342600" cy="319800"/>
          </a:xfrm>
          <a:prstGeom prst="ellipse">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2" name="Shape 102"/>
          <p:cNvCxnSpPr/>
          <p:nvPr/>
        </p:nvCxnSpPr>
        <p:spPr>
          <a:xfrm>
            <a:off x="4878200" y="3623375"/>
            <a:ext cx="0" cy="2648699"/>
          </a:xfrm>
          <a:prstGeom prst="straightConnector1">
            <a:avLst/>
          </a:prstGeom>
          <a:noFill/>
          <a:ln w="19050" cap="flat">
            <a:solidFill>
              <a:schemeClr val="dk2"/>
            </a:solidFill>
            <a:prstDash val="solid"/>
            <a:round/>
            <a:headEnd type="none" w="lg" len="lg"/>
            <a:tailEnd type="none" w="lg" len="lg"/>
          </a:ln>
        </p:spPr>
      </p:cxnSp>
      <p:cxnSp>
        <p:nvCxnSpPr>
          <p:cNvPr id="103" name="Shape 103"/>
          <p:cNvCxnSpPr>
            <a:stCxn id="104" idx="6"/>
          </p:cNvCxnSpPr>
          <p:nvPr/>
        </p:nvCxnSpPr>
        <p:spPr>
          <a:xfrm rot="10800000" flipH="1">
            <a:off x="4247349" y="4779224"/>
            <a:ext cx="600300" cy="300"/>
          </a:xfrm>
          <a:prstGeom prst="straightConnector1">
            <a:avLst/>
          </a:prstGeom>
          <a:noFill/>
          <a:ln w="38100" cap="flat">
            <a:solidFill>
              <a:schemeClr val="dk2"/>
            </a:solidFill>
            <a:prstDash val="solid"/>
            <a:round/>
            <a:headEnd type="none" w="lg" len="lg"/>
            <a:tailEnd type="triangle" w="lg" len="lg"/>
          </a:ln>
        </p:spPr>
      </p:cxnSp>
      <p:sp>
        <p:nvSpPr>
          <p:cNvPr id="105" name="Shape 105"/>
          <p:cNvSpPr/>
          <p:nvPr/>
        </p:nvSpPr>
        <p:spPr>
          <a:xfrm>
            <a:off x="5030575" y="4680525"/>
            <a:ext cx="1103700" cy="1042800"/>
          </a:xfrm>
          <a:prstGeom prst="ellipse">
            <a:avLst/>
          </a:prstGeom>
          <a:solidFill>
            <a:srgbClr val="0000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6" name="Shape 106"/>
          <p:cNvCxnSpPr/>
          <p:nvPr/>
        </p:nvCxnSpPr>
        <p:spPr>
          <a:xfrm>
            <a:off x="6134275" y="5433925"/>
            <a:ext cx="730499" cy="460200"/>
          </a:xfrm>
          <a:prstGeom prst="straightConnector1">
            <a:avLst/>
          </a:prstGeom>
          <a:noFill/>
          <a:ln w="38100" cap="flat">
            <a:solidFill>
              <a:schemeClr val="dk2"/>
            </a:solidFill>
            <a:prstDash val="solid"/>
            <a:round/>
            <a:headEnd type="none" w="lg" len="lg"/>
            <a:tailEnd type="triangle" w="lg" len="lg"/>
          </a:ln>
        </p:spPr>
      </p:cxnSp>
      <p:sp>
        <p:nvSpPr>
          <p:cNvPr id="107" name="Shape 107"/>
          <p:cNvSpPr/>
          <p:nvPr/>
        </p:nvSpPr>
        <p:spPr>
          <a:xfrm>
            <a:off x="5365475" y="3755600"/>
            <a:ext cx="342600" cy="319800"/>
          </a:xfrm>
          <a:prstGeom prst="ellipse">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8" name="Shape 108"/>
          <p:cNvCxnSpPr/>
          <p:nvPr/>
        </p:nvCxnSpPr>
        <p:spPr>
          <a:xfrm rot="10800000" flipH="1">
            <a:off x="5657902" y="3431933"/>
            <a:ext cx="552300" cy="370499"/>
          </a:xfrm>
          <a:prstGeom prst="straightConnector1">
            <a:avLst/>
          </a:prstGeom>
          <a:noFill/>
          <a:ln w="19050" cap="flat">
            <a:solidFill>
              <a:schemeClr val="dk2"/>
            </a:solidFill>
            <a:prstDash val="solid"/>
            <a:round/>
            <a:headEnd type="none" w="lg" len="lg"/>
            <a:tailEnd type="triangle" w="lg" len="lg"/>
          </a:ln>
        </p:spPr>
      </p:cxnSp>
      <p:sp>
        <p:nvSpPr>
          <p:cNvPr id="104" name="Shape 104"/>
          <p:cNvSpPr/>
          <p:nvPr/>
        </p:nvSpPr>
        <p:spPr>
          <a:xfrm>
            <a:off x="2351950" y="3835725"/>
            <a:ext cx="1895399" cy="1887599"/>
          </a:xfrm>
          <a:prstGeom prst="ellipse">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txBox="1"/>
          <p:nvPr/>
        </p:nvSpPr>
        <p:spPr>
          <a:xfrm>
            <a:off x="3386325" y="3502475"/>
            <a:ext cx="479699" cy="319800"/>
          </a:xfrm>
          <a:prstGeom prst="rect">
            <a:avLst/>
          </a:prstGeom>
          <a:noFill/>
          <a:ln>
            <a:noFill/>
          </a:ln>
        </p:spPr>
        <p:txBody>
          <a:bodyPr lIns="91425" tIns="91425" rIns="91425" bIns="91425" anchor="t" anchorCtr="0">
            <a:noAutofit/>
          </a:bodyPr>
          <a:lstStyle/>
          <a:p>
            <a:pPr>
              <a:spcBef>
                <a:spcPts val="0"/>
              </a:spcBef>
              <a:buNone/>
            </a:pPr>
            <a:r>
              <a:rPr lang="en-US" baseline="30000"/>
              <a:t>24</a:t>
            </a:r>
            <a:r>
              <a:rPr lang="en-US"/>
              <a:t>Si</a:t>
            </a:r>
          </a:p>
        </p:txBody>
      </p:sp>
      <p:sp>
        <p:nvSpPr>
          <p:cNvPr id="110" name="Shape 110"/>
          <p:cNvSpPr txBox="1"/>
          <p:nvPr/>
        </p:nvSpPr>
        <p:spPr>
          <a:xfrm>
            <a:off x="5411125" y="3431925"/>
            <a:ext cx="342600" cy="194400"/>
          </a:xfrm>
          <a:prstGeom prst="rect">
            <a:avLst/>
          </a:prstGeom>
          <a:noFill/>
          <a:ln>
            <a:noFill/>
          </a:ln>
        </p:spPr>
        <p:txBody>
          <a:bodyPr lIns="91425" tIns="91425" rIns="91425" bIns="91425" anchor="t" anchorCtr="0">
            <a:noAutofit/>
          </a:bodyPr>
          <a:lstStyle/>
          <a:p>
            <a:pPr>
              <a:spcBef>
                <a:spcPts val="0"/>
              </a:spcBef>
              <a:buNone/>
            </a:pPr>
            <a:r>
              <a:rPr lang="en-US"/>
              <a:t>P</a:t>
            </a:r>
          </a:p>
        </p:txBody>
      </p:sp>
      <p:sp>
        <p:nvSpPr>
          <p:cNvPr id="111" name="Shape 111"/>
          <p:cNvSpPr txBox="1"/>
          <p:nvPr/>
        </p:nvSpPr>
        <p:spPr>
          <a:xfrm>
            <a:off x="5357725" y="5875350"/>
            <a:ext cx="552300" cy="319800"/>
          </a:xfrm>
          <a:prstGeom prst="rect">
            <a:avLst/>
          </a:prstGeom>
          <a:noFill/>
          <a:ln>
            <a:noFill/>
          </a:ln>
        </p:spPr>
        <p:txBody>
          <a:bodyPr lIns="91425" tIns="91425" rIns="91425" bIns="91425" anchor="t" anchorCtr="0">
            <a:noAutofit/>
          </a:bodyPr>
          <a:lstStyle/>
          <a:p>
            <a:pPr>
              <a:spcBef>
                <a:spcPts val="0"/>
              </a:spcBef>
              <a:buNone/>
            </a:pPr>
            <a:r>
              <a:rPr lang="en-US" baseline="30000"/>
              <a:t>23</a:t>
            </a:r>
            <a:r>
              <a:rPr lang="en-US"/>
              <a:t>Al</a:t>
            </a:r>
          </a:p>
        </p:txBody>
      </p:sp>
      <p:sp>
        <p:nvSpPr>
          <p:cNvPr id="112" name="Shape 112"/>
          <p:cNvSpPr txBox="1"/>
          <p:nvPr/>
        </p:nvSpPr>
        <p:spPr>
          <a:xfrm>
            <a:off x="6263500" y="1285600"/>
            <a:ext cx="4993199" cy="1217999"/>
          </a:xfrm>
          <a:prstGeom prst="rect">
            <a:avLst/>
          </a:prstGeom>
          <a:noFill/>
          <a:ln>
            <a:noFill/>
          </a:ln>
        </p:spPr>
        <p:txBody>
          <a:bodyPr lIns="91425" tIns="91425" rIns="91425" bIns="91425" anchor="t" anchorCtr="0">
            <a:noAutofit/>
          </a:bodyPr>
          <a:lstStyle/>
          <a:p>
            <a:pPr>
              <a:spcBef>
                <a:spcPts val="0"/>
              </a:spcBef>
              <a:buNone/>
            </a:pPr>
            <a:r>
              <a:rPr lang="en-US" sz="1800"/>
              <a:t>Using the cross section of the breakup reaction we can deduce the cross-section for the proton capture reaction via the Asymptotic Normalization Coefficient, which defines the height of the tail of the coulomb potential</a:t>
            </a:r>
          </a:p>
        </p:txBody>
      </p:sp>
      <p:sp>
        <p:nvSpPr>
          <p:cNvPr id="113" name="Shape 113"/>
          <p:cNvSpPr txBox="1"/>
          <p:nvPr/>
        </p:nvSpPr>
        <p:spPr>
          <a:xfrm>
            <a:off x="7435675" y="3827875"/>
            <a:ext cx="3554700" cy="1408199"/>
          </a:xfrm>
          <a:prstGeom prst="rect">
            <a:avLst/>
          </a:prstGeom>
          <a:noFill/>
          <a:ln>
            <a:noFill/>
          </a:ln>
        </p:spPr>
        <p:txBody>
          <a:bodyPr lIns="91425" tIns="91425" rIns="91425" bIns="91425" anchor="t" anchorCtr="0">
            <a:noAutofit/>
          </a:bodyPr>
          <a:lstStyle/>
          <a:p>
            <a:pPr>
              <a:spcBef>
                <a:spcPts val="0"/>
              </a:spcBef>
              <a:buNone/>
            </a:pPr>
            <a:r>
              <a:rPr lang="en-US"/>
              <a:t>Using this coefficient we can measure, we can take the ration of the measured cross section with the theoretical cross section for the interaction with the coulomb potential to determine the astrophysical cross section</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599" cy="1325700"/>
          </a:xfrm>
          <a:prstGeom prst="rect">
            <a:avLst/>
          </a:prstGeom>
        </p:spPr>
        <p:txBody>
          <a:bodyPr lIns="91425" tIns="91425" rIns="91425" bIns="91425" anchor="ctr" anchorCtr="0">
            <a:noAutofit/>
          </a:bodyPr>
          <a:lstStyle/>
          <a:p>
            <a:pPr>
              <a:spcBef>
                <a:spcPts val="0"/>
              </a:spcBef>
              <a:buNone/>
            </a:pPr>
            <a:r>
              <a:rPr lang="en-US" sz="3600"/>
              <a:t>Summary</a:t>
            </a:r>
          </a:p>
        </p:txBody>
      </p:sp>
      <p:sp>
        <p:nvSpPr>
          <p:cNvPr id="119" name="Shape 119"/>
          <p:cNvSpPr txBox="1">
            <a:spLocks noGrp="1"/>
          </p:cNvSpPr>
          <p:nvPr>
            <p:ph type="body" idx="1"/>
          </p:nvPr>
        </p:nvSpPr>
        <p:spPr>
          <a:xfrm>
            <a:off x="891475" y="1863700"/>
            <a:ext cx="10515599" cy="20555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US" sz="1800"/>
              <a:t>Astrophysical energies are too low for us to determine proton capture reactions in stellar environments</a:t>
            </a:r>
          </a:p>
          <a:p>
            <a:pPr marL="914400" lvl="1" indent="-342900" rtl="0">
              <a:spcBef>
                <a:spcPts val="0"/>
              </a:spcBef>
              <a:buClr>
                <a:schemeClr val="dk1"/>
              </a:buClr>
              <a:buSzPct val="100000"/>
              <a:buFont typeface="Arial"/>
              <a:buChar char="•"/>
            </a:pPr>
            <a:r>
              <a:rPr lang="en-US" sz="1800"/>
              <a:t>Cross sections for tunneling are too low in lab environment</a:t>
            </a:r>
          </a:p>
          <a:p>
            <a:pPr marL="457200" lvl="0" indent="-342900" rtl="0">
              <a:spcBef>
                <a:spcPts val="0"/>
              </a:spcBef>
              <a:buClr>
                <a:schemeClr val="dk1"/>
              </a:buClr>
              <a:buSzPct val="100000"/>
              <a:buFont typeface="Arial"/>
              <a:buChar char="•"/>
            </a:pPr>
            <a:r>
              <a:rPr lang="en-US" sz="1800"/>
              <a:t>Measurements of inverse kinematics allows us to investigate these reactions through breakup reactions by giving a feasible cross section value</a:t>
            </a:r>
          </a:p>
        </p:txBody>
      </p:sp>
      <p:sp>
        <p:nvSpPr>
          <p:cNvPr id="120" name="Shape 120"/>
          <p:cNvSpPr txBox="1"/>
          <p:nvPr/>
        </p:nvSpPr>
        <p:spPr>
          <a:xfrm>
            <a:off x="1102875" y="3812650"/>
            <a:ext cx="9407999" cy="15681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US">
                <a:solidFill>
                  <a:srgbClr val="333333"/>
                </a:solidFill>
              </a:rPr>
              <a:t> A. Banu </a:t>
            </a:r>
            <a:r>
              <a:rPr lang="en-US" i="1">
                <a:solidFill>
                  <a:srgbClr val="333333"/>
                </a:solidFill>
              </a:rPr>
              <a:t>et al</a:t>
            </a:r>
            <a:r>
              <a:rPr lang="en-US">
                <a:solidFill>
                  <a:srgbClr val="333333"/>
                </a:solidFill>
              </a:rPr>
              <a:t>., Phys.Rev. C 86, 015806 (2012), Erratum Phys.Rev. C 86, 039901 (2012)</a:t>
            </a:r>
          </a:p>
          <a:p>
            <a:pPr marL="457200" lvl="0" indent="-317500">
              <a:spcBef>
                <a:spcPts val="0"/>
              </a:spcBef>
              <a:buClr>
                <a:srgbClr val="000000"/>
              </a:buClr>
              <a:buSzPct val="100000"/>
              <a:buFont typeface="Arial"/>
              <a:buChar char="●"/>
            </a:pPr>
            <a:r>
              <a:rPr lang="en-US">
                <a:hlinkClick r:id="rId3"/>
              </a:rPr>
              <a:t>V.Kroha</a:t>
            </a:r>
            <a:r>
              <a:rPr lang="en-US" i="1"/>
              <a:t> et al.,</a:t>
            </a:r>
            <a:r>
              <a:rPr lang="en-US"/>
              <a:t> </a:t>
            </a:r>
            <a:r>
              <a:rPr lang="en-US">
                <a:solidFill>
                  <a:srgbClr val="333333"/>
                </a:solidFill>
              </a:rPr>
              <a:t>Czech.J.Phys. 51, 471 (2001).</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Macintosh PowerPoint</Application>
  <PresentationFormat>Custom</PresentationFormat>
  <Paragraphs>21</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One-proton Breakup of 24Si and the 23Al( p, γ )24Si Reaction in Type I X-ray Bursts</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One-proton Breakup of 24Si and the 23Al( p, γ )24Si Reaction in Type I X-ray Bursts</dc:title>
  <cp:lastModifiedBy>Witold Nazarewicz</cp:lastModifiedBy>
  <cp:revision>1</cp:revision>
  <dcterms:modified xsi:type="dcterms:W3CDTF">2015-05-05T13:58:02Z</dcterms:modified>
</cp:coreProperties>
</file>