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62" r:id="rId2"/>
    <p:sldMasterId id="2147483822" r:id="rId3"/>
  </p:sldMasterIdLst>
  <p:notesMasterIdLst>
    <p:notesMasterId r:id="rId9"/>
  </p:notesMasterIdLst>
  <p:handoutMasterIdLst>
    <p:handoutMasterId r:id="rId10"/>
  </p:handoutMasterIdLst>
  <p:sldIdLst>
    <p:sldId id="256" r:id="rId4"/>
    <p:sldId id="257" r:id="rId5"/>
    <p:sldId id="258" r:id="rId6"/>
    <p:sldId id="259" r:id="rId7"/>
    <p:sldId id="260" r:id="rId8"/>
  </p:sldIdLst>
  <p:sldSz cx="12192000" cy="6858000"/>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4E2"/>
    <a:srgbClr val="510202"/>
    <a:srgbClr val="F91919"/>
    <a:srgbClr val="F85757"/>
    <a:srgbClr val="4876F0"/>
    <a:srgbClr val="112144"/>
    <a:srgbClr val="284996"/>
    <a:srgbClr val="1B3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9619" autoAdjust="0"/>
  </p:normalViewPr>
  <p:slideViewPr>
    <p:cSldViewPr snapToGrid="0">
      <p:cViewPr>
        <p:scale>
          <a:sx n="80" d="100"/>
          <a:sy n="80" d="100"/>
        </p:scale>
        <p:origin x="6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16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5160"/>
          </a:xfrm>
          <a:prstGeom prst="rect">
            <a:avLst/>
          </a:prstGeom>
        </p:spPr>
        <p:txBody>
          <a:bodyPr vert="horz" lIns="92958" tIns="46479" rIns="92958" bIns="46479" rtlCol="0"/>
          <a:lstStyle>
            <a:lvl1pPr algn="r">
              <a:defRPr sz="1200"/>
            </a:lvl1pPr>
          </a:lstStyle>
          <a:p>
            <a:fld id="{086855FE-7A51-4569-B9D3-3A1CA96D3481}" type="datetimeFigureOut">
              <a:rPr lang="en-US" smtClean="0"/>
              <a:t>5/7/2015</a:t>
            </a:fld>
            <a:endParaRPr lang="en-US"/>
          </a:p>
        </p:txBody>
      </p:sp>
      <p:sp>
        <p:nvSpPr>
          <p:cNvPr id="4" name="Footer Placeholder 3"/>
          <p:cNvSpPr>
            <a:spLocks noGrp="1"/>
          </p:cNvSpPr>
          <p:nvPr>
            <p:ph type="ftr" sz="quarter" idx="2"/>
          </p:nvPr>
        </p:nvSpPr>
        <p:spPr>
          <a:xfrm>
            <a:off x="0" y="8805841"/>
            <a:ext cx="3032337" cy="465159"/>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5159"/>
          </a:xfrm>
          <a:prstGeom prst="rect">
            <a:avLst/>
          </a:prstGeom>
        </p:spPr>
        <p:txBody>
          <a:bodyPr vert="horz" lIns="92958" tIns="46479" rIns="92958" bIns="46479" rtlCol="0" anchor="b"/>
          <a:lstStyle>
            <a:lvl1pPr algn="r">
              <a:defRPr sz="1200"/>
            </a:lvl1pPr>
          </a:lstStyle>
          <a:p>
            <a:fld id="{60C392E8-6A45-4D77-BA9C-3FC2CB7F7307}" type="slidenum">
              <a:rPr lang="en-US" smtClean="0"/>
              <a:t>‹#›</a:t>
            </a:fld>
            <a:endParaRPr lang="en-US"/>
          </a:p>
        </p:txBody>
      </p:sp>
    </p:spTree>
    <p:extLst>
      <p:ext uri="{BB962C8B-B14F-4D97-AF65-F5344CB8AC3E}">
        <p14:creationId xmlns:p14="http://schemas.microsoft.com/office/powerpoint/2010/main" val="88235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16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5160"/>
          </a:xfrm>
          <a:prstGeom prst="rect">
            <a:avLst/>
          </a:prstGeom>
        </p:spPr>
        <p:txBody>
          <a:bodyPr vert="horz" lIns="92958" tIns="46479" rIns="92958" bIns="46479" rtlCol="0"/>
          <a:lstStyle>
            <a:lvl1pPr algn="r">
              <a:defRPr sz="1200"/>
            </a:lvl1pPr>
          </a:lstStyle>
          <a:p>
            <a:fld id="{1EA5825B-AB52-4700-A0A4-0C03D49666A6}" type="datetimeFigureOut">
              <a:rPr lang="en-US" smtClean="0"/>
              <a:t>5/5/2015</a:t>
            </a:fld>
            <a:endParaRPr lang="en-US"/>
          </a:p>
        </p:txBody>
      </p:sp>
      <p:sp>
        <p:nvSpPr>
          <p:cNvPr id="4" name="Slide Image Placeholder 3"/>
          <p:cNvSpPr>
            <a:spLocks noGrp="1" noRot="1" noChangeAspect="1"/>
          </p:cNvSpPr>
          <p:nvPr>
            <p:ph type="sldImg" idx="2"/>
          </p:nvPr>
        </p:nvSpPr>
        <p:spPr>
          <a:xfrm>
            <a:off x="717550" y="1158875"/>
            <a:ext cx="5562600" cy="3128963"/>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61669"/>
            <a:ext cx="5598160" cy="3650456"/>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5159"/>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5159"/>
          </a:xfrm>
          <a:prstGeom prst="rect">
            <a:avLst/>
          </a:prstGeom>
        </p:spPr>
        <p:txBody>
          <a:bodyPr vert="horz" lIns="92958" tIns="46479" rIns="92958" bIns="46479" rtlCol="0" anchor="b"/>
          <a:lstStyle>
            <a:lvl1pPr algn="r">
              <a:defRPr sz="1200"/>
            </a:lvl1pPr>
          </a:lstStyle>
          <a:p>
            <a:fld id="{68CC74A4-58A0-499A-8860-9CA645CC650A}" type="slidenum">
              <a:rPr lang="en-US" smtClean="0"/>
              <a:t>‹#›</a:t>
            </a:fld>
            <a:endParaRPr lang="en-US"/>
          </a:p>
        </p:txBody>
      </p:sp>
    </p:spTree>
    <p:extLst>
      <p:ext uri="{BB962C8B-B14F-4D97-AF65-F5344CB8AC3E}">
        <p14:creationId xmlns:p14="http://schemas.microsoft.com/office/powerpoint/2010/main" val="170830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smtClean="0"/>
              <a:t>A visual for the motivation</a:t>
            </a:r>
            <a:r>
              <a:rPr lang="en-US" baseline="0" dirty="0" smtClean="0"/>
              <a:t> of this paper is a Venn Diagram</a:t>
            </a:r>
          </a:p>
          <a:p>
            <a:pPr defTabSz="929579"/>
            <a:endParaRPr lang="en-US" baseline="0" dirty="0" smtClean="0"/>
          </a:p>
          <a:p>
            <a:pPr defTabSz="929579"/>
            <a:r>
              <a:rPr lang="en-US" baseline="0" dirty="0" smtClean="0"/>
              <a:t>Paper seeks to understand what is happening in the center of this diagram</a:t>
            </a:r>
            <a:endParaRPr lang="en-US" dirty="0" smtClean="0"/>
          </a:p>
        </p:txBody>
      </p:sp>
      <p:sp>
        <p:nvSpPr>
          <p:cNvPr id="4" name="Slide Number Placeholder 3"/>
          <p:cNvSpPr>
            <a:spLocks noGrp="1"/>
          </p:cNvSpPr>
          <p:nvPr>
            <p:ph type="sldNum" sz="quarter" idx="10"/>
          </p:nvPr>
        </p:nvSpPr>
        <p:spPr/>
        <p:txBody>
          <a:bodyPr/>
          <a:lstStyle/>
          <a:p>
            <a:fld id="{68CC74A4-58A0-499A-8860-9CA645CC650A}" type="slidenum">
              <a:rPr lang="en-US" smtClean="0"/>
              <a:t>1</a:t>
            </a:fld>
            <a:endParaRPr lang="en-US"/>
          </a:p>
        </p:txBody>
      </p:sp>
    </p:spTree>
    <p:extLst>
      <p:ext uri="{BB962C8B-B14F-4D97-AF65-F5344CB8AC3E}">
        <p14:creationId xmlns:p14="http://schemas.microsoft.com/office/powerpoint/2010/main" val="216350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factors that must be considered</a:t>
            </a:r>
          </a:p>
          <a:p>
            <a:r>
              <a:rPr lang="en-US" dirty="0" smtClean="0"/>
              <a:t>These are Unique to Halo Nuclei Fusion</a:t>
            </a:r>
          </a:p>
          <a:p>
            <a:endParaRPr lang="en-US" dirty="0" smtClean="0"/>
          </a:p>
          <a:p>
            <a:r>
              <a:rPr lang="en-US" dirty="0" smtClean="0"/>
              <a:t>Demo: 6He shown.  238U shown</a:t>
            </a:r>
          </a:p>
          <a:p>
            <a:r>
              <a:rPr lang="en-US" dirty="0" smtClean="0"/>
              <a:t>A demonstration of the incomplete fusion channel which was originally suggested to inhibit fusion</a:t>
            </a:r>
          </a:p>
          <a:p>
            <a:r>
              <a:rPr lang="en-US" dirty="0" smtClean="0"/>
              <a:t>---This</a:t>
            </a:r>
            <a:r>
              <a:rPr lang="en-US" baseline="0" dirty="0" smtClean="0"/>
              <a:t> is because the uncharged neutrons carry away part of the projectile’s kinetic energy</a:t>
            </a:r>
            <a:endParaRPr lang="en-US" dirty="0"/>
          </a:p>
        </p:txBody>
      </p:sp>
      <p:sp>
        <p:nvSpPr>
          <p:cNvPr id="4" name="Slide Number Placeholder 3"/>
          <p:cNvSpPr>
            <a:spLocks noGrp="1"/>
          </p:cNvSpPr>
          <p:nvPr>
            <p:ph type="sldNum" sz="quarter" idx="10"/>
          </p:nvPr>
        </p:nvSpPr>
        <p:spPr/>
        <p:txBody>
          <a:bodyPr/>
          <a:lstStyle/>
          <a:p>
            <a:fld id="{68CC74A4-58A0-499A-8860-9CA645CC650A}" type="slidenum">
              <a:rPr lang="en-US" smtClean="0"/>
              <a:t>2</a:t>
            </a:fld>
            <a:endParaRPr lang="en-US"/>
          </a:p>
        </p:txBody>
      </p:sp>
    </p:spTree>
    <p:extLst>
      <p:ext uri="{BB962C8B-B14F-4D97-AF65-F5344CB8AC3E}">
        <p14:creationId xmlns:p14="http://schemas.microsoft.com/office/powerpoint/2010/main" val="187804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UFF is </a:t>
            </a:r>
            <a:r>
              <a:rPr lang="en-US" dirty="0" err="1" smtClean="0"/>
              <a:t>unitless</a:t>
            </a:r>
            <a:r>
              <a:rPr lang="en-US" dirty="0" smtClean="0"/>
              <a:t> quantity</a:t>
            </a:r>
            <a:r>
              <a:rPr lang="en-US" baseline="0" dirty="0" smtClean="0"/>
              <a:t> to characterize fusion reaction cross section</a:t>
            </a:r>
          </a:p>
          <a:p>
            <a:endParaRPr lang="en-US" dirty="0" smtClean="0"/>
          </a:p>
          <a:p>
            <a:r>
              <a:rPr lang="en-US" dirty="0" smtClean="0"/>
              <a:t>Selected Equations illustrate sequence to calculating the UFF</a:t>
            </a:r>
          </a:p>
          <a:p>
            <a:r>
              <a:rPr lang="en-US" dirty="0" smtClean="0"/>
              <a:t>Equation 1:</a:t>
            </a:r>
            <a:r>
              <a:rPr lang="en-US" baseline="0" dirty="0" smtClean="0"/>
              <a:t> Definition of what author calls UFF</a:t>
            </a:r>
          </a:p>
          <a:p>
            <a:r>
              <a:rPr lang="en-US" baseline="0" dirty="0" smtClean="0"/>
              <a:t>Equation 2: How it must be modified when considering coupled channel (CC) calculations</a:t>
            </a:r>
          </a:p>
          <a:p>
            <a:r>
              <a:rPr lang="en-US" baseline="0" dirty="0" smtClean="0"/>
              <a:t>Equation 3: FF via Wong’s model</a:t>
            </a:r>
          </a:p>
          <a:p>
            <a:r>
              <a:rPr lang="en-US" baseline="0" dirty="0" smtClean="0"/>
              <a:t>Equation 4: Ratio used to isolate the effect of the breakup channel, A represents bound channels, B is set of unbound channels</a:t>
            </a:r>
          </a:p>
          <a:p>
            <a:endParaRPr lang="en-US" baseline="0" dirty="0" smtClean="0"/>
          </a:p>
          <a:p>
            <a:r>
              <a:rPr lang="en-US" i="1" dirty="0"/>
              <a:t>“x </a:t>
            </a:r>
            <a:r>
              <a:rPr lang="en-US" dirty="0"/>
              <a:t>= (</a:t>
            </a:r>
            <a:r>
              <a:rPr lang="en-US" i="1" dirty="0"/>
              <a:t>E</a:t>
            </a:r>
            <a:r>
              <a:rPr lang="en-US" dirty="0"/>
              <a:t>−</a:t>
            </a:r>
            <a:r>
              <a:rPr lang="en-US" i="1" dirty="0"/>
              <a:t>V_B)/(</a:t>
            </a:r>
            <a:r>
              <a:rPr lang="en-US" i="1" dirty="0" err="1"/>
              <a:t>hω</a:t>
            </a:r>
            <a:r>
              <a:rPr lang="en-US" i="1" dirty="0"/>
              <a:t>) </a:t>
            </a:r>
            <a:r>
              <a:rPr lang="en-US" dirty="0"/>
              <a:t>, with, </a:t>
            </a:r>
            <a:r>
              <a:rPr lang="en-US" i="1" dirty="0"/>
              <a:t>R_B </a:t>
            </a:r>
            <a:r>
              <a:rPr lang="en-US" dirty="0"/>
              <a:t>, </a:t>
            </a:r>
            <a:r>
              <a:rPr lang="en-US" i="1" dirty="0"/>
              <a:t>V _B </a:t>
            </a:r>
            <a:r>
              <a:rPr lang="en-US" dirty="0"/>
              <a:t>and </a:t>
            </a:r>
            <a:r>
              <a:rPr lang="en-US" i="1" dirty="0" err="1"/>
              <a:t>hω</a:t>
            </a:r>
            <a:r>
              <a:rPr lang="en-US" dirty="0"/>
              <a:t>, being the barrier radius,</a:t>
            </a:r>
          </a:p>
          <a:p>
            <a:r>
              <a:rPr lang="en-US" dirty="0"/>
              <a:t>height, and curvature parameters of the fusion (Coulomb) barrier,</a:t>
            </a:r>
          </a:p>
          <a:p>
            <a:r>
              <a:rPr lang="en-US" dirty="0"/>
              <a:t>respectively”</a:t>
            </a:r>
            <a:endParaRPr lang="en-US" baseline="0" dirty="0" smtClean="0"/>
          </a:p>
          <a:p>
            <a:endParaRPr lang="en-US" dirty="0" smtClean="0"/>
          </a:p>
          <a:p>
            <a:r>
              <a:rPr lang="en-US" dirty="0" smtClean="0"/>
              <a:t>(From</a:t>
            </a:r>
            <a:r>
              <a:rPr lang="en-US" baseline="0" dirty="0" smtClean="0"/>
              <a:t> what it sounds like, this hinges on the assumption that the only relevant unbound channel is the breakup from my animation)</a:t>
            </a:r>
            <a:endParaRPr lang="en-US" dirty="0" smtClean="0"/>
          </a:p>
          <a:p>
            <a:endParaRPr lang="en-US" dirty="0" smtClean="0"/>
          </a:p>
          <a:p>
            <a:r>
              <a:rPr lang="en-US" dirty="0" smtClean="0"/>
              <a:t>Ito paper claims that the reaction mechanism of halo nuclei at LOW INCIDENT ENERGIES is still in question, however at high incident energies, the dynamics can be separated into fast and slow motions</a:t>
            </a:r>
          </a:p>
          <a:p>
            <a:endParaRPr lang="en-US" dirty="0"/>
          </a:p>
        </p:txBody>
      </p:sp>
      <p:sp>
        <p:nvSpPr>
          <p:cNvPr id="4" name="Slide Number Placeholder 3"/>
          <p:cNvSpPr>
            <a:spLocks noGrp="1"/>
          </p:cNvSpPr>
          <p:nvPr>
            <p:ph type="sldNum" sz="quarter" idx="10"/>
          </p:nvPr>
        </p:nvSpPr>
        <p:spPr/>
        <p:txBody>
          <a:bodyPr/>
          <a:lstStyle/>
          <a:p>
            <a:fld id="{68CC74A4-58A0-499A-8860-9CA645CC650A}" type="slidenum">
              <a:rPr lang="en-US" smtClean="0"/>
              <a:t>3</a:t>
            </a:fld>
            <a:endParaRPr lang="en-US"/>
          </a:p>
        </p:txBody>
      </p:sp>
    </p:spTree>
    <p:extLst>
      <p:ext uri="{BB962C8B-B14F-4D97-AF65-F5344CB8AC3E}">
        <p14:creationId xmlns:p14="http://schemas.microsoft.com/office/powerpoint/2010/main" val="132833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author somewhat touches on this, but it’s fairly</a:t>
            </a:r>
            <a:r>
              <a:rPr lang="en-US" baseline="0" dirty="0" smtClean="0"/>
              <a:t> unclear from his calculation/plots</a:t>
            </a:r>
          </a:p>
          <a:p>
            <a:endParaRPr lang="en-US" baseline="0" dirty="0" smtClean="0"/>
          </a:p>
          <a:p>
            <a:r>
              <a:rPr lang="en-US" baseline="0" dirty="0" smtClean="0"/>
              <a:t>CC is for including the first two inelastic excitations for 238U rotational band (only ones that affected results)</a:t>
            </a:r>
          </a:p>
          <a:p>
            <a:endParaRPr lang="en-US" baseline="0" dirty="0" smtClean="0"/>
          </a:p>
          <a:p>
            <a:r>
              <a:rPr lang="en-US" baseline="0" dirty="0" smtClean="0"/>
              <a:t>Ito’s consideration was primarily in above barrier energy, reaches opposite conclusion</a:t>
            </a:r>
            <a:endParaRPr lang="en-US" dirty="0" smtClean="0"/>
          </a:p>
          <a:p>
            <a:endParaRPr lang="en-US" dirty="0" smtClean="0"/>
          </a:p>
          <a:p>
            <a:r>
              <a:rPr lang="en-US" dirty="0" smtClean="0"/>
              <a:t>If a friendly, inquisitive, and</a:t>
            </a:r>
            <a:r>
              <a:rPr lang="en-US" baseline="0" dirty="0" smtClean="0"/>
              <a:t> poorly paid </a:t>
            </a:r>
            <a:r>
              <a:rPr lang="en-US" baseline="0" dirty="0" err="1" smtClean="0"/>
              <a:t>WalMart</a:t>
            </a:r>
            <a:r>
              <a:rPr lang="en-US" baseline="0" dirty="0" smtClean="0"/>
              <a:t> employee were to ask what this all means:</a:t>
            </a:r>
          </a:p>
          <a:p>
            <a:r>
              <a:rPr lang="en-US" baseline="0" dirty="0" smtClean="0"/>
              <a:t>	-The center of the Venn Diagram still needs some work to be done to decipher</a:t>
            </a:r>
          </a:p>
          <a:p>
            <a:r>
              <a:rPr lang="en-US" baseline="0" dirty="0" smtClean="0"/>
              <a:t>	-High statistical experimental uncertainty in below-barrier energies (where quantum tunneling allows the fusion process to occur) makes conclusions in this region uncertain</a:t>
            </a:r>
          </a:p>
          <a:p>
            <a:r>
              <a:rPr lang="en-US" baseline="0" dirty="0" smtClean="0"/>
              <a:t>	-Different calculation models suggest conflicting suppression and enhancement in above-barrier energies</a:t>
            </a:r>
          </a:p>
          <a:p>
            <a:endParaRPr lang="en-US" dirty="0"/>
          </a:p>
        </p:txBody>
      </p:sp>
      <p:sp>
        <p:nvSpPr>
          <p:cNvPr id="4" name="Slide Number Placeholder 3"/>
          <p:cNvSpPr>
            <a:spLocks noGrp="1"/>
          </p:cNvSpPr>
          <p:nvPr>
            <p:ph type="sldNum" sz="quarter" idx="10"/>
          </p:nvPr>
        </p:nvSpPr>
        <p:spPr/>
        <p:txBody>
          <a:bodyPr/>
          <a:lstStyle/>
          <a:p>
            <a:fld id="{68CC74A4-58A0-499A-8860-9CA645CC650A}" type="slidenum">
              <a:rPr lang="en-US" smtClean="0"/>
              <a:t>4</a:t>
            </a:fld>
            <a:endParaRPr lang="en-US"/>
          </a:p>
        </p:txBody>
      </p:sp>
    </p:spTree>
    <p:extLst>
      <p:ext uri="{BB962C8B-B14F-4D97-AF65-F5344CB8AC3E}">
        <p14:creationId xmlns:p14="http://schemas.microsoft.com/office/powerpoint/2010/main" val="22183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C74A4-58A0-499A-8860-9CA645CC650A}" type="slidenum">
              <a:rPr lang="en-US" smtClean="0"/>
              <a:t>5</a:t>
            </a:fld>
            <a:endParaRPr lang="en-US"/>
          </a:p>
        </p:txBody>
      </p:sp>
    </p:spTree>
    <p:extLst>
      <p:ext uri="{BB962C8B-B14F-4D97-AF65-F5344CB8AC3E}">
        <p14:creationId xmlns:p14="http://schemas.microsoft.com/office/powerpoint/2010/main" val="59594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806372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747674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3283478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4271191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2930589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909860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410363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215B0-ABE4-44DA-B808-86B91C05C672}" type="datetimeFigureOut">
              <a:rPr lang="en-US" smtClean="0"/>
              <a:t>5/2/2015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7C396-75F1-4764-A120-95555E9A614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43573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4215B0-ABE4-44DA-B808-86B91C05C672}" type="datetimeFigureOut">
              <a:rPr lang="en-US" smtClean="0"/>
              <a:t>5/2/2015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7C396-75F1-4764-A120-95555E9A614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9465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15B0-ABE4-44DA-B808-86B91C05C672}" type="datetimeFigureOut">
              <a:rPr lang="en-US" smtClean="0"/>
              <a:t>5/2/2015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3994334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584406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3852807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641289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2950191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3049106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3258342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3023696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345187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912349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215B0-ABE4-44DA-B808-86B91C05C672}" type="datetimeFigureOut">
              <a:rPr lang="en-US" smtClean="0"/>
              <a:t>5/2/2015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4072782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4215B0-ABE4-44DA-B808-86B91C05C672}" type="datetimeFigureOut">
              <a:rPr lang="en-US" smtClean="0"/>
              <a:t>5/2/2015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4264794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15B0-ABE4-44DA-B808-86B91C05C672}" type="datetimeFigureOut">
              <a:rPr lang="en-US" smtClean="0"/>
              <a:t>5/2/2015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791031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460606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438959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2111400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492766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3198960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2871777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3483538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65388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268113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4072133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215B0-ABE4-44DA-B808-86B91C05C672}"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2703094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939379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215B0-ABE4-44DA-B808-86B91C05C672}" type="datetimeFigureOut">
              <a:rPr lang="en-US" smtClean="0"/>
              <a:t>5/2/2015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7C396-75F1-4764-A120-95555E9A614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52555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4215B0-ABE4-44DA-B808-86B91C05C672}" type="datetimeFigureOut">
              <a:rPr lang="en-US" smtClean="0"/>
              <a:t>5/2/2015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7C396-75F1-4764-A120-95555E9A614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0237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15B0-ABE4-44DA-B808-86B91C05C672}" type="datetimeFigureOut">
              <a:rPr lang="en-US" smtClean="0"/>
              <a:t>5/2/2015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008104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378404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215B0-ABE4-44DA-B808-86B91C05C672}"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7C396-75F1-4764-A120-95555E9A614B}" type="slidenum">
              <a:rPr lang="en-US" smtClean="0"/>
              <a:t>‹#›</a:t>
            </a:fld>
            <a:endParaRPr lang="en-US"/>
          </a:p>
        </p:txBody>
      </p:sp>
    </p:spTree>
    <p:extLst>
      <p:ext uri="{BB962C8B-B14F-4D97-AF65-F5344CB8AC3E}">
        <p14:creationId xmlns:p14="http://schemas.microsoft.com/office/powerpoint/2010/main" val="1960443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44215B0-ABE4-44DA-B808-86B91C05C672}" type="datetimeFigureOut">
              <a:rPr lang="en-US" smtClean="0"/>
              <a:t>5/2/2015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D7C396-75F1-4764-A120-95555E9A614B}" type="slidenum">
              <a:rPr lang="en-US" smtClean="0"/>
              <a:t>‹#›</a:t>
            </a:fld>
            <a:endParaRPr lang="en-US"/>
          </a:p>
        </p:txBody>
      </p:sp>
    </p:spTree>
    <p:extLst>
      <p:ext uri="{BB962C8B-B14F-4D97-AF65-F5344CB8AC3E}">
        <p14:creationId xmlns:p14="http://schemas.microsoft.com/office/powerpoint/2010/main" val="234277571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44215B0-ABE4-44DA-B808-86B91C05C672}" type="datetimeFigureOut">
              <a:rPr lang="en-US" smtClean="0"/>
              <a:t>5/2/2015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D7C396-75F1-4764-A120-95555E9A614B}" type="slidenum">
              <a:rPr lang="en-US" smtClean="0"/>
              <a:t>‹#›</a:t>
            </a:fld>
            <a:endParaRPr lang="en-US"/>
          </a:p>
        </p:txBody>
      </p:sp>
    </p:spTree>
    <p:extLst>
      <p:ext uri="{BB962C8B-B14F-4D97-AF65-F5344CB8AC3E}">
        <p14:creationId xmlns:p14="http://schemas.microsoft.com/office/powerpoint/2010/main" val="104519274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44215B0-ABE4-44DA-B808-86B91C05C672}" type="datetimeFigureOut">
              <a:rPr lang="en-US" smtClean="0"/>
              <a:t>5/2/2015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3D7C396-75F1-4764-A120-95555E9A614B}" type="slidenum">
              <a:rPr lang="en-US" smtClean="0"/>
              <a:t>‹#›</a:t>
            </a:fld>
            <a:endParaRPr lang="en-US"/>
          </a:p>
        </p:txBody>
      </p:sp>
    </p:spTree>
    <p:extLst>
      <p:ext uri="{BB962C8B-B14F-4D97-AF65-F5344CB8AC3E}">
        <p14:creationId xmlns:p14="http://schemas.microsoft.com/office/powerpoint/2010/main" val="1182447293"/>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710" y="2165157"/>
            <a:ext cx="8676222" cy="1085462"/>
          </a:xfrm>
        </p:spPr>
        <p:txBody>
          <a:bodyPr>
            <a:normAutofit/>
          </a:bodyPr>
          <a:lstStyle/>
          <a:p>
            <a:r>
              <a:rPr lang="en-US" dirty="0" smtClean="0"/>
              <a:t>Fusion of Halo Nuclei</a:t>
            </a:r>
            <a:endParaRPr lang="en-US" dirty="0"/>
          </a:p>
        </p:txBody>
      </p:sp>
      <p:sp>
        <p:nvSpPr>
          <p:cNvPr id="3" name="Subtitle 2"/>
          <p:cNvSpPr>
            <a:spLocks noGrp="1"/>
          </p:cNvSpPr>
          <p:nvPr>
            <p:ph type="subTitle" idx="1"/>
          </p:nvPr>
        </p:nvSpPr>
        <p:spPr>
          <a:xfrm>
            <a:off x="1728710" y="3250619"/>
            <a:ext cx="8676222" cy="1905000"/>
          </a:xfrm>
        </p:spPr>
        <p:txBody>
          <a:bodyPr>
            <a:normAutofit/>
          </a:bodyPr>
          <a:lstStyle/>
          <a:p>
            <a:r>
              <a:rPr lang="en-US" dirty="0" smtClean="0"/>
              <a:t>Andrew </a:t>
            </a:r>
            <a:r>
              <a:rPr lang="en-US" dirty="0" err="1" smtClean="0"/>
              <a:t>LaJoie</a:t>
            </a:r>
            <a:endParaRPr lang="en-US" dirty="0" smtClean="0"/>
          </a:p>
          <a:p>
            <a:r>
              <a:rPr lang="en-US" dirty="0" smtClean="0"/>
              <a:t>May 8, 2015</a:t>
            </a:r>
          </a:p>
          <a:p>
            <a:r>
              <a:rPr lang="en-US" dirty="0" smtClean="0"/>
              <a:t>PHY 802</a:t>
            </a:r>
            <a:endParaRPr lang="en-US" dirty="0"/>
          </a:p>
        </p:txBody>
      </p:sp>
      <p:sp>
        <p:nvSpPr>
          <p:cNvPr id="6" name="Title 1"/>
          <p:cNvSpPr txBox="1">
            <a:spLocks/>
          </p:cNvSpPr>
          <p:nvPr/>
        </p:nvSpPr>
        <p:spPr>
          <a:xfrm>
            <a:off x="1141413" y="609600"/>
            <a:ext cx="9905998" cy="1905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smtClean="0"/>
              <a:t>The Title</a:t>
            </a:r>
            <a:endParaRPr lang="en-US" sz="3200" dirty="0"/>
          </a:p>
        </p:txBody>
      </p:sp>
      <p:pic>
        <p:nvPicPr>
          <p:cNvPr id="3074" name="Picture 2" descr="http://i.ytimg.com/vi/SrPJ0j9NdVk/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749" y="3762045"/>
            <a:ext cx="4954930" cy="2787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ford.ca/resources/ford/fusion/2016/highlights/fsn16_highlight_lg_pluginhybr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21" y="3762045"/>
            <a:ext cx="4276103" cy="27596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hereligionteacher.com/wp-content/uploads/2011/10/blank-venn-dia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337" y="765687"/>
            <a:ext cx="9960624" cy="5481291"/>
          </a:xfrm>
          <a:prstGeom prst="rect">
            <a:avLst/>
          </a:prstGeom>
          <a:noFill/>
          <a:ln w="9525">
            <a:noFill/>
          </a:ln>
        </p:spPr>
      </p:pic>
    </p:spTree>
    <p:extLst>
      <p:ext uri="{BB962C8B-B14F-4D97-AF65-F5344CB8AC3E}">
        <p14:creationId xmlns:p14="http://schemas.microsoft.com/office/powerpoint/2010/main" val="11372683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
                                            <p:txEl>
                                              <p:pRg st="2" end="2"/>
                                            </p:txEl>
                                          </p:spTgt>
                                        </p:tgtEl>
                                      </p:cBhvr>
                                    </p:animEffect>
                                    <p:set>
                                      <p:cBhvr>
                                        <p:cTn id="23" dur="1" fill="hold">
                                          <p:stCondLst>
                                            <p:cond delay="499"/>
                                          </p:stCondLst>
                                        </p:cTn>
                                        <p:tgtEl>
                                          <p:spTgt spid="3">
                                            <p:txEl>
                                              <p:pRg st="2" end="2"/>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wipe(down)">
                                      <p:cBhvr>
                                        <p:cTn id="33" dur="500"/>
                                        <p:tgtEl>
                                          <p:spTgt spid="3078"/>
                                        </p:tgtEl>
                                      </p:cBhvr>
                                    </p:animEffect>
                                  </p:childTnLst>
                                </p:cTn>
                              </p:par>
                            </p:childTnLst>
                          </p:cTn>
                        </p:par>
                        <p:par>
                          <p:cTn id="34" fill="hold">
                            <p:stCondLst>
                              <p:cond delay="1000"/>
                            </p:stCondLst>
                            <p:childTnLst>
                              <p:par>
                                <p:cTn id="35" presetID="42" presetClass="path" presetSubtype="0" accel="50000" decel="50000" fill="hold" nodeType="afterEffect">
                                  <p:stCondLst>
                                    <p:cond delay="0"/>
                                  </p:stCondLst>
                                  <p:childTnLst>
                                    <p:animMotion origin="layout" path="M -1.66667E-6 1.48148E-6 L 0.00625 -0.25301 " pathEditMode="relative" rAng="0" ptsTypes="AA">
                                      <p:cBhvr>
                                        <p:cTn id="36" dur="2000" fill="hold"/>
                                        <p:tgtEl>
                                          <p:spTgt spid="3076"/>
                                        </p:tgtEl>
                                        <p:attrNameLst>
                                          <p:attrName>ppt_x</p:attrName>
                                          <p:attrName>ppt_y</p:attrName>
                                        </p:attrNameLst>
                                      </p:cBhvr>
                                      <p:rCtr x="313" y="-12662"/>
                                    </p:animMotion>
                                  </p:childTnLst>
                                </p:cTn>
                              </p:par>
                              <p:par>
                                <p:cTn id="37" presetID="42" presetClass="path" presetSubtype="0" accel="50000" decel="50000" fill="hold" nodeType="withEffect">
                                  <p:stCondLst>
                                    <p:cond delay="0"/>
                                  </p:stCondLst>
                                  <p:childTnLst>
                                    <p:animMotion origin="layout" path="M -4.16667E-6 -3.7037E-7 L -0.0233 -0.27755 " pathEditMode="relative" rAng="0" ptsTypes="AA">
                                      <p:cBhvr>
                                        <p:cTn id="38" dur="2000" fill="hold"/>
                                        <p:tgtEl>
                                          <p:spTgt spid="3074"/>
                                        </p:tgtEl>
                                        <p:attrNameLst>
                                          <p:attrName>ppt_x</p:attrName>
                                          <p:attrName>ppt_y</p:attrName>
                                        </p:attrNameLst>
                                      </p:cBhvr>
                                      <p:rCtr x="-1172" y="-13889"/>
                                    </p:animMotion>
                                  </p:childTnLst>
                                </p:cTn>
                              </p:par>
                            </p:childTnLst>
                          </p:cTn>
                        </p:par>
                        <p:par>
                          <p:cTn id="39" fill="hold">
                            <p:stCondLst>
                              <p:cond delay="3000"/>
                            </p:stCondLst>
                            <p:childTnLst>
                              <p:par>
                                <p:cTn id="40" presetID="9" presetClass="emph" presetSubtype="0" nodeType="afterEffect">
                                  <p:stCondLst>
                                    <p:cond delay="0"/>
                                  </p:stCondLst>
                                  <p:childTnLst>
                                    <p:set>
                                      <p:cBhvr rctx="PPT">
                                        <p:cTn id="41" dur="indefinite"/>
                                        <p:tgtEl>
                                          <p:spTgt spid="3076"/>
                                        </p:tgtEl>
                                        <p:attrNameLst>
                                          <p:attrName>style.opacity</p:attrName>
                                        </p:attrNameLst>
                                      </p:cBhvr>
                                      <p:to>
                                        <p:strVal val="0.5"/>
                                      </p:to>
                                    </p:set>
                                    <p:animEffect filter="image" prLst="opacity: 0.5">
                                      <p:cBhvr rctx="IE">
                                        <p:cTn id="42" dur="indefinite"/>
                                        <p:tgtEl>
                                          <p:spTgt spid="3076"/>
                                        </p:tgtEl>
                                      </p:cBhvr>
                                    </p:animEffect>
                                  </p:childTnLst>
                                </p:cTn>
                              </p:par>
                            </p:childTnLst>
                          </p:cTn>
                        </p:par>
                        <p:par>
                          <p:cTn id="43" fill="hold">
                            <p:stCondLst>
                              <p:cond delay="3000"/>
                            </p:stCondLst>
                            <p:childTnLst>
                              <p:par>
                                <p:cTn id="44" presetID="9" presetClass="emph" presetSubtype="0" nodeType="afterEffect">
                                  <p:stCondLst>
                                    <p:cond delay="0"/>
                                  </p:stCondLst>
                                  <p:childTnLst>
                                    <p:set>
                                      <p:cBhvr rctx="PPT">
                                        <p:cTn id="45" dur="indefinite"/>
                                        <p:tgtEl>
                                          <p:spTgt spid="3074"/>
                                        </p:tgtEl>
                                        <p:attrNameLst>
                                          <p:attrName>style.opacity</p:attrName>
                                        </p:attrNameLst>
                                      </p:cBhvr>
                                      <p:to>
                                        <p:strVal val="0.5"/>
                                      </p:to>
                                    </p:set>
                                    <p:animEffect filter="image" prLst="opacity: 0.5">
                                      <p:cBhvr rctx="IE">
                                        <p:cTn id="46" dur="indefinite"/>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Quandary</a:t>
            </a:r>
            <a:endParaRPr lang="en-US" dirty="0"/>
          </a:p>
        </p:txBody>
      </p:sp>
      <p:sp>
        <p:nvSpPr>
          <p:cNvPr id="3" name="Content Placeholder 2"/>
          <p:cNvSpPr>
            <a:spLocks noGrp="1"/>
          </p:cNvSpPr>
          <p:nvPr>
            <p:ph idx="1"/>
          </p:nvPr>
        </p:nvSpPr>
        <p:spPr>
          <a:xfrm>
            <a:off x="1294560" y="1905000"/>
            <a:ext cx="6516053" cy="4178479"/>
          </a:xfrm>
        </p:spPr>
        <p:txBody>
          <a:bodyPr>
            <a:normAutofit/>
          </a:bodyPr>
          <a:lstStyle/>
          <a:p>
            <a:r>
              <a:rPr lang="en-US" dirty="0" smtClean="0"/>
              <a:t>Effect of Halo Structure on Fusion cross section</a:t>
            </a:r>
          </a:p>
          <a:p>
            <a:pPr lvl="1"/>
            <a:r>
              <a:rPr lang="en-US" dirty="0" smtClean="0"/>
              <a:t>Enhancement</a:t>
            </a:r>
            <a:endParaRPr lang="en-US" dirty="0"/>
          </a:p>
          <a:p>
            <a:pPr lvl="1"/>
            <a:r>
              <a:rPr lang="en-US" dirty="0" smtClean="0"/>
              <a:t>Suppression</a:t>
            </a:r>
          </a:p>
          <a:p>
            <a:r>
              <a:rPr lang="en-US" dirty="0" smtClean="0"/>
              <a:t>Different Domains</a:t>
            </a:r>
          </a:p>
          <a:p>
            <a:pPr lvl="1"/>
            <a:r>
              <a:rPr lang="en-US" dirty="0" smtClean="0"/>
              <a:t>Sub-Coulomb-barrier energies</a:t>
            </a:r>
          </a:p>
          <a:p>
            <a:pPr lvl="1"/>
            <a:r>
              <a:rPr lang="en-US" dirty="0" smtClean="0"/>
              <a:t>Over-barrier energies</a:t>
            </a:r>
          </a:p>
          <a:p>
            <a:r>
              <a:rPr lang="en-US" dirty="0" smtClean="0"/>
              <a:t>Considerations</a:t>
            </a:r>
          </a:p>
          <a:p>
            <a:pPr lvl="1"/>
            <a:r>
              <a:rPr lang="en-US" dirty="0"/>
              <a:t>Spatially Extended Density</a:t>
            </a:r>
          </a:p>
          <a:p>
            <a:pPr lvl="1"/>
            <a:r>
              <a:rPr lang="en-US" dirty="0"/>
              <a:t>Breakup</a:t>
            </a:r>
          </a:p>
          <a:p>
            <a:pPr lvl="1"/>
            <a:r>
              <a:rPr lang="en-US" dirty="0"/>
              <a:t>Incomplete </a:t>
            </a:r>
            <a:r>
              <a:rPr lang="en-US" dirty="0" smtClean="0"/>
              <a:t>Fusion</a:t>
            </a:r>
            <a:endParaRPr lang="en-US" dirty="0"/>
          </a:p>
        </p:txBody>
      </p:sp>
      <p:sp>
        <p:nvSpPr>
          <p:cNvPr id="12" name="TextBox 11"/>
          <p:cNvSpPr txBox="1"/>
          <p:nvPr/>
        </p:nvSpPr>
        <p:spPr>
          <a:xfrm>
            <a:off x="824936" y="138784"/>
            <a:ext cx="7270595" cy="969496"/>
          </a:xfrm>
          <a:prstGeom prst="rect">
            <a:avLst/>
          </a:prstGeom>
          <a:noFill/>
          <a:effectLst>
            <a:innerShdw blurRad="114300">
              <a:prstClr val="black"/>
            </a:innerShdw>
          </a:effectLst>
        </p:spPr>
        <p:txBody>
          <a:bodyPr wrap="square" rtlCol="0">
            <a:spAutoFit/>
          </a:bodyPr>
          <a:lstStyle/>
          <a:p>
            <a:r>
              <a:rPr lang="en-US" sz="2100" b="1" i="1" dirty="0" smtClean="0">
                <a:effectLst>
                  <a:innerShdw blurRad="63500" dist="50800" dir="13500000">
                    <a:prstClr val="black">
                      <a:alpha val="50000"/>
                    </a:prstClr>
                  </a:innerShdw>
                </a:effectLst>
              </a:rPr>
              <a:t>Sub-barrier Fusion of Two-neutron Halo Nuclei</a:t>
            </a:r>
          </a:p>
          <a:p>
            <a:r>
              <a:rPr lang="en-US" sz="1600" b="1" i="1" dirty="0" smtClean="0">
                <a:effectLst>
                  <a:innerShdw blurRad="63500" dist="50800" dir="13500000">
                    <a:prstClr val="black">
                      <a:alpha val="50000"/>
                    </a:prstClr>
                  </a:innerShdw>
                </a:effectLst>
              </a:rPr>
              <a:t>P.R.S. Gomes, et. al.</a:t>
            </a:r>
          </a:p>
          <a:p>
            <a:endParaRPr lang="en-US" dirty="0">
              <a:effectLst>
                <a:innerShdw blurRad="63500" dist="50800" dir="13500000">
                  <a:prstClr val="black">
                    <a:alpha val="50000"/>
                  </a:prstClr>
                </a:innerShdw>
              </a:effectLst>
            </a:endParaRPr>
          </a:p>
        </p:txBody>
      </p:sp>
      <p:pic>
        <p:nvPicPr>
          <p:cNvPr id="1037" name="Picture 13" descr="http://upload.wikimedia.org/wikipedia/commons/thumb/f/f0/Nucleus_drawing.svg/2000px-Nucleus_drawing.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1287" y="1989623"/>
            <a:ext cx="2703690" cy="2703690"/>
          </a:xfrm>
          <a:prstGeom prst="rect">
            <a:avLst/>
          </a:prstGeom>
          <a:noFill/>
          <a:scene3d>
            <a:camera prst="orthographicFront"/>
            <a:lightRig rig="threePt" dir="t"/>
          </a:scene3d>
          <a:sp3d prstMaterial="matte"/>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1932430" y="3161769"/>
            <a:ext cx="1368394" cy="1217447"/>
            <a:chOff x="3604049" y="3979521"/>
            <a:chExt cx="1368394" cy="1217447"/>
          </a:xfrm>
        </p:grpSpPr>
        <p:sp>
          <p:nvSpPr>
            <p:cNvPr id="27" name="Oval 26"/>
            <p:cNvSpPr/>
            <p:nvPr/>
          </p:nvSpPr>
          <p:spPr>
            <a:xfrm rot="2468588">
              <a:off x="4034822" y="3979521"/>
              <a:ext cx="776798" cy="776798"/>
            </a:xfrm>
            <a:prstGeom prst="ellipse">
              <a:avLst/>
            </a:prstGeom>
            <a:gradFill flip="none" rotWithShape="1">
              <a:gsLst>
                <a:gs pos="0">
                  <a:srgbClr val="1554E2"/>
                </a:gs>
                <a:gs pos="45000">
                  <a:srgbClr val="1554E2"/>
                </a:gs>
                <a:gs pos="100000">
                  <a:srgbClr val="112144"/>
                </a:gs>
              </a:gsLst>
              <a:path path="circle">
                <a:fillToRect t="100000" r="100000"/>
              </a:path>
              <a:tileRect l="-100000" b="-100000"/>
            </a:gradFill>
            <a:ln>
              <a:noFill/>
            </a:ln>
            <a:effectLst>
              <a:glow rad="25400">
                <a:schemeClr val="accent1">
                  <a:alpha val="40000"/>
                </a:schemeClr>
              </a:glow>
              <a:innerShdw blurRad="63500" dist="622300" dir="13500000">
                <a:prstClr val="black">
                  <a:alpha val="0"/>
                </a:prstClr>
              </a:innerShdw>
            </a:effectLst>
            <a:scene3d>
              <a:camera prst="orthographicFront"/>
              <a:lightRig rig="flood" dir="t"/>
            </a:scene3d>
            <a:sp3d prstMaterial="matte">
              <a:bevelT w="393700" h="120650"/>
              <a:bevelB w="152400" h="1968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27378">
              <a:off x="3604049" y="4069030"/>
              <a:ext cx="776798" cy="776798"/>
            </a:xfrm>
            <a:prstGeom prst="ellipse">
              <a:avLst/>
            </a:prstGeom>
            <a:gradFill flip="none" rotWithShape="1">
              <a:gsLst>
                <a:gs pos="0">
                  <a:srgbClr val="F85757"/>
                </a:gs>
                <a:gs pos="69000">
                  <a:srgbClr val="F91919"/>
                </a:gs>
                <a:gs pos="100000">
                  <a:srgbClr val="510202"/>
                </a:gs>
              </a:gsLst>
              <a:path path="circle">
                <a:fillToRect r="100000" b="100000"/>
              </a:path>
              <a:tileRect l="-100000" t="-100000"/>
            </a:gradFill>
            <a:ln>
              <a:noFill/>
            </a:ln>
            <a:effectLst>
              <a:glow rad="25400">
                <a:schemeClr val="accent1">
                  <a:alpha val="40000"/>
                </a:schemeClr>
              </a:glow>
              <a:softEdge rad="0"/>
            </a:effectLst>
            <a:scene3d>
              <a:camera prst="orthographicFront"/>
              <a:lightRig rig="flood" dir="t"/>
            </a:scene3d>
            <a:sp3d prstMaterial="matte">
              <a:bevelT w="393700" h="120650"/>
              <a:bevelB w="222250" h="2032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468588">
              <a:off x="3637269" y="4420170"/>
              <a:ext cx="776798" cy="776798"/>
            </a:xfrm>
            <a:prstGeom prst="ellipse">
              <a:avLst/>
            </a:prstGeom>
            <a:gradFill flip="none" rotWithShape="1">
              <a:gsLst>
                <a:gs pos="0">
                  <a:srgbClr val="1554E2"/>
                </a:gs>
                <a:gs pos="45000">
                  <a:srgbClr val="1554E2"/>
                </a:gs>
                <a:gs pos="100000">
                  <a:srgbClr val="112144"/>
                </a:gs>
              </a:gsLst>
              <a:path path="circle">
                <a:fillToRect t="100000" r="100000"/>
              </a:path>
              <a:tileRect l="-100000" b="-100000"/>
            </a:gradFill>
            <a:ln>
              <a:noFill/>
            </a:ln>
            <a:effectLst>
              <a:glow rad="25400">
                <a:schemeClr val="accent1">
                  <a:alpha val="40000"/>
                </a:schemeClr>
              </a:glow>
              <a:innerShdw blurRad="63500" dist="622300" dir="13500000">
                <a:prstClr val="black">
                  <a:alpha val="0"/>
                </a:prstClr>
              </a:innerShdw>
            </a:effectLst>
            <a:scene3d>
              <a:camera prst="orthographicFront"/>
              <a:lightRig rig="flood" dir="t"/>
            </a:scene3d>
            <a:sp3d prstMaterial="matte">
              <a:bevelT w="393700" h="120650"/>
              <a:bevelB w="152400" h="1968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27378">
              <a:off x="4195645" y="4411073"/>
              <a:ext cx="776798" cy="776798"/>
            </a:xfrm>
            <a:prstGeom prst="ellipse">
              <a:avLst/>
            </a:prstGeom>
            <a:gradFill flip="none" rotWithShape="1">
              <a:gsLst>
                <a:gs pos="0">
                  <a:srgbClr val="F85757"/>
                </a:gs>
                <a:gs pos="69000">
                  <a:srgbClr val="F91919"/>
                </a:gs>
                <a:gs pos="100000">
                  <a:srgbClr val="510202"/>
                </a:gs>
              </a:gsLst>
              <a:path path="circle">
                <a:fillToRect r="100000" b="100000"/>
              </a:path>
              <a:tileRect l="-100000" t="-100000"/>
            </a:gradFill>
            <a:ln>
              <a:noFill/>
            </a:ln>
            <a:effectLst>
              <a:glow rad="25400">
                <a:schemeClr val="accent1">
                  <a:alpha val="40000"/>
                </a:schemeClr>
              </a:glow>
              <a:softEdge rad="0"/>
            </a:effectLst>
            <a:scene3d>
              <a:camera prst="orthographicFront"/>
              <a:lightRig rig="flood" dir="t"/>
            </a:scene3d>
            <a:sp3d prstMaterial="matte">
              <a:bevelT w="393700" h="120650"/>
              <a:bevelB w="222250" h="2032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rot="2468588">
            <a:off x="-3787222" y="3001872"/>
            <a:ext cx="776798" cy="776798"/>
          </a:xfrm>
          <a:prstGeom prst="ellipse">
            <a:avLst/>
          </a:prstGeom>
          <a:gradFill flip="none" rotWithShape="1">
            <a:gsLst>
              <a:gs pos="0">
                <a:srgbClr val="1554E2"/>
              </a:gs>
              <a:gs pos="45000">
                <a:srgbClr val="1554E2"/>
              </a:gs>
              <a:gs pos="100000">
                <a:srgbClr val="112144"/>
              </a:gs>
            </a:gsLst>
            <a:path path="circle">
              <a:fillToRect t="100000" r="100000"/>
            </a:path>
            <a:tileRect l="-100000" b="-100000"/>
          </a:gradFill>
          <a:ln>
            <a:noFill/>
          </a:ln>
          <a:effectLst>
            <a:glow rad="25400">
              <a:schemeClr val="accent1">
                <a:alpha val="40000"/>
              </a:schemeClr>
            </a:glow>
            <a:innerShdw blurRad="63500" dist="622300" dir="13500000">
              <a:prstClr val="black">
                <a:alpha val="0"/>
              </a:prstClr>
            </a:innerShdw>
          </a:effectLst>
          <a:scene3d>
            <a:camera prst="orthographicFront"/>
            <a:lightRig rig="flood" dir="t"/>
          </a:scene3d>
          <a:sp3d prstMaterial="matte">
            <a:bevelT w="393700" h="120650"/>
            <a:bevelB w="152400" h="1968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468588">
            <a:off x="-3350504" y="1905800"/>
            <a:ext cx="776798" cy="776798"/>
          </a:xfrm>
          <a:prstGeom prst="ellipse">
            <a:avLst/>
          </a:prstGeom>
          <a:gradFill flip="none" rotWithShape="1">
            <a:gsLst>
              <a:gs pos="0">
                <a:srgbClr val="1554E2"/>
              </a:gs>
              <a:gs pos="45000">
                <a:srgbClr val="1554E2"/>
              </a:gs>
              <a:gs pos="100000">
                <a:srgbClr val="112144"/>
              </a:gs>
            </a:gsLst>
            <a:path path="circle">
              <a:fillToRect t="100000" r="100000"/>
            </a:path>
            <a:tileRect l="-100000" b="-100000"/>
          </a:gradFill>
          <a:ln>
            <a:noFill/>
          </a:ln>
          <a:effectLst>
            <a:glow rad="25400">
              <a:schemeClr val="accent1">
                <a:alpha val="40000"/>
              </a:schemeClr>
            </a:glow>
            <a:innerShdw blurRad="63500" dist="622300" dir="13500000">
              <a:prstClr val="black">
                <a:alpha val="0"/>
              </a:prstClr>
            </a:innerShdw>
          </a:effectLst>
          <a:scene3d>
            <a:camera prst="orthographicFront"/>
            <a:lightRig rig="flood" dir="t"/>
          </a:scene3d>
          <a:sp3d prstMaterial="matte">
            <a:bevelT w="393700" h="120650"/>
            <a:bevelB w="152400" h="1968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22474" y="2328530"/>
            <a:ext cx="2105247" cy="435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22474" y="3604437"/>
            <a:ext cx="3726395" cy="443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4255635" y="1380932"/>
            <a:ext cx="2802295" cy="2267335"/>
            <a:chOff x="4511246" y="2389363"/>
            <a:chExt cx="2802295" cy="2267335"/>
          </a:xfrm>
        </p:grpSpPr>
        <p:grpSp>
          <p:nvGrpSpPr>
            <p:cNvPr id="43" name="Group 42"/>
            <p:cNvGrpSpPr/>
            <p:nvPr/>
          </p:nvGrpSpPr>
          <p:grpSpPr>
            <a:xfrm>
              <a:off x="5945147" y="3439251"/>
              <a:ext cx="1368394" cy="1217447"/>
              <a:chOff x="3604049" y="3979521"/>
              <a:chExt cx="1368394" cy="1217447"/>
            </a:xfrm>
          </p:grpSpPr>
          <p:sp>
            <p:nvSpPr>
              <p:cNvPr id="44" name="Oval 43"/>
              <p:cNvSpPr/>
              <p:nvPr/>
            </p:nvSpPr>
            <p:spPr>
              <a:xfrm rot="2468588">
                <a:off x="4034822" y="3979521"/>
                <a:ext cx="776798" cy="776798"/>
              </a:xfrm>
              <a:prstGeom prst="ellipse">
                <a:avLst/>
              </a:prstGeom>
              <a:gradFill flip="none" rotWithShape="1">
                <a:gsLst>
                  <a:gs pos="0">
                    <a:srgbClr val="1554E2"/>
                  </a:gs>
                  <a:gs pos="45000">
                    <a:srgbClr val="1554E2"/>
                  </a:gs>
                  <a:gs pos="100000">
                    <a:srgbClr val="112144"/>
                  </a:gs>
                </a:gsLst>
                <a:path path="circle">
                  <a:fillToRect t="100000" r="100000"/>
                </a:path>
                <a:tileRect l="-100000" b="-100000"/>
              </a:gradFill>
              <a:ln>
                <a:noFill/>
              </a:ln>
              <a:effectLst>
                <a:glow rad="25400">
                  <a:schemeClr val="accent1">
                    <a:alpha val="40000"/>
                  </a:schemeClr>
                </a:glow>
                <a:innerShdw blurRad="63500" dist="622300" dir="13500000">
                  <a:prstClr val="black">
                    <a:alpha val="0"/>
                  </a:prstClr>
                </a:innerShdw>
              </a:effectLst>
              <a:scene3d>
                <a:camera prst="orthographicFront"/>
                <a:lightRig rig="flood" dir="t"/>
              </a:scene3d>
              <a:sp3d prstMaterial="matte">
                <a:bevelT w="393700" h="120650"/>
                <a:bevelB w="152400" h="1968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027378">
                <a:off x="3604049" y="4069030"/>
                <a:ext cx="776798" cy="776798"/>
              </a:xfrm>
              <a:prstGeom prst="ellipse">
                <a:avLst/>
              </a:prstGeom>
              <a:gradFill flip="none" rotWithShape="1">
                <a:gsLst>
                  <a:gs pos="0">
                    <a:srgbClr val="F85757"/>
                  </a:gs>
                  <a:gs pos="69000">
                    <a:srgbClr val="F91919"/>
                  </a:gs>
                  <a:gs pos="100000">
                    <a:srgbClr val="510202"/>
                  </a:gs>
                </a:gsLst>
                <a:path path="circle">
                  <a:fillToRect r="100000" b="100000"/>
                </a:path>
                <a:tileRect l="-100000" t="-100000"/>
              </a:gradFill>
              <a:ln>
                <a:noFill/>
              </a:ln>
              <a:effectLst>
                <a:glow rad="25400">
                  <a:schemeClr val="accent1">
                    <a:alpha val="40000"/>
                  </a:schemeClr>
                </a:glow>
                <a:softEdge rad="0"/>
              </a:effectLst>
              <a:scene3d>
                <a:camera prst="orthographicFront"/>
                <a:lightRig rig="flood" dir="t"/>
              </a:scene3d>
              <a:sp3d prstMaterial="matte">
                <a:bevelT w="393700" h="120650"/>
                <a:bevelB w="222250" h="2032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468588">
                <a:off x="3637269" y="4420170"/>
                <a:ext cx="776798" cy="776798"/>
              </a:xfrm>
              <a:prstGeom prst="ellipse">
                <a:avLst/>
              </a:prstGeom>
              <a:gradFill flip="none" rotWithShape="1">
                <a:gsLst>
                  <a:gs pos="0">
                    <a:srgbClr val="1554E2"/>
                  </a:gs>
                  <a:gs pos="45000">
                    <a:srgbClr val="1554E2"/>
                  </a:gs>
                  <a:gs pos="100000">
                    <a:srgbClr val="112144"/>
                  </a:gs>
                </a:gsLst>
                <a:path path="circle">
                  <a:fillToRect t="100000" r="100000"/>
                </a:path>
                <a:tileRect l="-100000" b="-100000"/>
              </a:gradFill>
              <a:ln>
                <a:noFill/>
              </a:ln>
              <a:effectLst>
                <a:glow rad="25400">
                  <a:schemeClr val="accent1">
                    <a:alpha val="40000"/>
                  </a:schemeClr>
                </a:glow>
                <a:innerShdw blurRad="63500" dist="622300" dir="13500000">
                  <a:prstClr val="black">
                    <a:alpha val="0"/>
                  </a:prstClr>
                </a:innerShdw>
              </a:effectLst>
              <a:scene3d>
                <a:camera prst="orthographicFront"/>
                <a:lightRig rig="flood" dir="t"/>
              </a:scene3d>
              <a:sp3d prstMaterial="matte">
                <a:bevelT w="393700" h="120650"/>
                <a:bevelB w="152400" h="1968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27378">
                <a:off x="4195645" y="4411073"/>
                <a:ext cx="776798" cy="776798"/>
              </a:xfrm>
              <a:prstGeom prst="ellipse">
                <a:avLst/>
              </a:prstGeom>
              <a:gradFill flip="none" rotWithShape="1">
                <a:gsLst>
                  <a:gs pos="0">
                    <a:srgbClr val="F85757"/>
                  </a:gs>
                  <a:gs pos="69000">
                    <a:srgbClr val="F91919"/>
                  </a:gs>
                  <a:gs pos="100000">
                    <a:srgbClr val="510202"/>
                  </a:gs>
                </a:gsLst>
                <a:path path="circle">
                  <a:fillToRect r="100000" b="100000"/>
                </a:path>
                <a:tileRect l="-100000" t="-100000"/>
              </a:gradFill>
              <a:ln>
                <a:noFill/>
              </a:ln>
              <a:effectLst>
                <a:glow rad="25400">
                  <a:schemeClr val="accent1">
                    <a:alpha val="40000"/>
                  </a:schemeClr>
                </a:glow>
                <a:softEdge rad="0"/>
              </a:effectLst>
              <a:scene3d>
                <a:camera prst="orthographicFront"/>
                <a:lightRig rig="flood" dir="t"/>
              </a:scene3d>
              <a:sp3d prstMaterial="matte">
                <a:bevelT w="393700" h="120650"/>
                <a:bevelB w="222250" h="2032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rot="2468588">
              <a:off x="4511246" y="3206764"/>
              <a:ext cx="776798" cy="776798"/>
            </a:xfrm>
            <a:prstGeom prst="ellipse">
              <a:avLst/>
            </a:prstGeom>
            <a:gradFill flip="none" rotWithShape="1">
              <a:gsLst>
                <a:gs pos="0">
                  <a:srgbClr val="1554E2"/>
                </a:gs>
                <a:gs pos="45000">
                  <a:srgbClr val="1554E2"/>
                </a:gs>
                <a:gs pos="100000">
                  <a:srgbClr val="112144"/>
                </a:gs>
              </a:gsLst>
              <a:path path="circle">
                <a:fillToRect t="100000" r="100000"/>
              </a:path>
              <a:tileRect l="-100000" b="-100000"/>
            </a:gradFill>
            <a:ln>
              <a:noFill/>
            </a:ln>
            <a:effectLst>
              <a:glow rad="25400">
                <a:schemeClr val="accent1">
                  <a:alpha val="40000"/>
                </a:schemeClr>
              </a:glow>
              <a:innerShdw blurRad="63500" dist="622300" dir="13500000">
                <a:prstClr val="black">
                  <a:alpha val="0"/>
                </a:prstClr>
              </a:innerShdw>
            </a:effectLst>
            <a:scene3d>
              <a:camera prst="orthographicFront"/>
              <a:lightRig rig="flood" dir="t"/>
            </a:scene3d>
            <a:sp3d prstMaterial="matte">
              <a:bevelT w="393700" h="120650"/>
              <a:bevelB w="152400" h="1968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468588">
              <a:off x="5288712" y="2389363"/>
              <a:ext cx="776798" cy="776798"/>
            </a:xfrm>
            <a:prstGeom prst="ellipse">
              <a:avLst/>
            </a:prstGeom>
            <a:gradFill flip="none" rotWithShape="1">
              <a:gsLst>
                <a:gs pos="0">
                  <a:srgbClr val="1554E2"/>
                </a:gs>
                <a:gs pos="45000">
                  <a:srgbClr val="1554E2"/>
                </a:gs>
                <a:gs pos="100000">
                  <a:srgbClr val="112144"/>
                </a:gs>
              </a:gsLst>
              <a:path path="circle">
                <a:fillToRect t="100000" r="100000"/>
              </a:path>
              <a:tileRect l="-100000" b="-100000"/>
            </a:gradFill>
            <a:ln>
              <a:noFill/>
            </a:ln>
            <a:effectLst>
              <a:glow rad="25400">
                <a:schemeClr val="accent1">
                  <a:alpha val="40000"/>
                </a:schemeClr>
              </a:glow>
              <a:innerShdw blurRad="63500" dist="622300" dir="13500000">
                <a:prstClr val="black">
                  <a:alpha val="0"/>
                </a:prstClr>
              </a:innerShdw>
            </a:effectLst>
            <a:scene3d>
              <a:camera prst="orthographicFront"/>
              <a:lightRig rig="flood" dir="t"/>
            </a:scene3d>
            <a:sp3d prstMaterial="matte">
              <a:bevelT w="393700" h="120650"/>
              <a:bevelB w="152400" h="1968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7093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
                                            <p:txEl>
                                              <p:pRg st="0" end="0"/>
                                            </p:txEl>
                                          </p:spTgt>
                                        </p:tgtEl>
                                      </p:cBhvr>
                                    </p:animEffect>
                                    <p:set>
                                      <p:cBhvr>
                                        <p:cTn id="50" dur="1" fill="hold">
                                          <p:stCondLst>
                                            <p:cond delay="499"/>
                                          </p:stCondLst>
                                        </p:cTn>
                                        <p:tgtEl>
                                          <p:spTgt spid="3">
                                            <p:txEl>
                                              <p:pRg st="0" end="0"/>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
                                            <p:txEl>
                                              <p:pRg st="1" end="1"/>
                                            </p:txEl>
                                          </p:spTgt>
                                        </p:tgtEl>
                                      </p:cBhvr>
                                    </p:animEffect>
                                    <p:set>
                                      <p:cBhvr>
                                        <p:cTn id="53" dur="1" fill="hold">
                                          <p:stCondLst>
                                            <p:cond delay="499"/>
                                          </p:stCondLst>
                                        </p:cTn>
                                        <p:tgtEl>
                                          <p:spTgt spid="3">
                                            <p:txEl>
                                              <p:pRg st="1" end="1"/>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
                                            <p:txEl>
                                              <p:pRg st="2" end="2"/>
                                            </p:txEl>
                                          </p:spTgt>
                                        </p:tgtEl>
                                      </p:cBhvr>
                                    </p:animEffect>
                                    <p:set>
                                      <p:cBhvr>
                                        <p:cTn id="56" dur="1" fill="hold">
                                          <p:stCondLst>
                                            <p:cond delay="499"/>
                                          </p:stCondLst>
                                        </p:cTn>
                                        <p:tgtEl>
                                          <p:spTgt spid="3">
                                            <p:txEl>
                                              <p:pRg st="2" end="2"/>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
                                            <p:txEl>
                                              <p:pRg st="3" end="3"/>
                                            </p:txEl>
                                          </p:spTgt>
                                        </p:tgtEl>
                                      </p:cBhvr>
                                    </p:animEffect>
                                    <p:set>
                                      <p:cBhvr>
                                        <p:cTn id="59" dur="1" fill="hold">
                                          <p:stCondLst>
                                            <p:cond delay="499"/>
                                          </p:stCondLst>
                                        </p:cTn>
                                        <p:tgtEl>
                                          <p:spTgt spid="3">
                                            <p:txEl>
                                              <p:pRg st="3" end="3"/>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
                                            <p:txEl>
                                              <p:pRg st="4" end="4"/>
                                            </p:txEl>
                                          </p:spTgt>
                                        </p:tgtEl>
                                      </p:cBhvr>
                                    </p:animEffect>
                                    <p:set>
                                      <p:cBhvr>
                                        <p:cTn id="62" dur="1" fill="hold">
                                          <p:stCondLst>
                                            <p:cond delay="499"/>
                                          </p:stCondLst>
                                        </p:cTn>
                                        <p:tgtEl>
                                          <p:spTgt spid="3">
                                            <p:txEl>
                                              <p:pRg st="4" end="4"/>
                                            </p:txEl>
                                          </p:spTgt>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
                                            <p:txEl>
                                              <p:pRg st="5" end="5"/>
                                            </p:txEl>
                                          </p:spTgt>
                                        </p:tgtEl>
                                      </p:cBhvr>
                                    </p:animEffect>
                                    <p:set>
                                      <p:cBhvr>
                                        <p:cTn id="65" dur="1" fill="hold">
                                          <p:stCondLst>
                                            <p:cond delay="499"/>
                                          </p:stCondLst>
                                        </p:cTn>
                                        <p:tgtEl>
                                          <p:spTgt spid="3">
                                            <p:txEl>
                                              <p:pRg st="5" end="5"/>
                                            </p:txEl>
                                          </p:spTgt>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
                                            <p:txEl>
                                              <p:pRg st="6" end="6"/>
                                            </p:txEl>
                                          </p:spTgt>
                                        </p:tgtEl>
                                      </p:cBhvr>
                                    </p:animEffect>
                                    <p:set>
                                      <p:cBhvr>
                                        <p:cTn id="68" dur="1" fill="hold">
                                          <p:stCondLst>
                                            <p:cond delay="499"/>
                                          </p:stCondLst>
                                        </p:cTn>
                                        <p:tgtEl>
                                          <p:spTgt spid="3">
                                            <p:txEl>
                                              <p:pRg st="6" end="6"/>
                                            </p:txEl>
                                          </p:spTgt>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
                                            <p:txEl>
                                              <p:pRg st="7" end="7"/>
                                            </p:txEl>
                                          </p:spTgt>
                                        </p:tgtEl>
                                      </p:cBhvr>
                                    </p:animEffect>
                                    <p:set>
                                      <p:cBhvr>
                                        <p:cTn id="71" dur="1" fill="hold">
                                          <p:stCondLst>
                                            <p:cond delay="499"/>
                                          </p:stCondLst>
                                        </p:cTn>
                                        <p:tgtEl>
                                          <p:spTgt spid="3">
                                            <p:txEl>
                                              <p:pRg st="7" end="7"/>
                                            </p:txEl>
                                          </p:spTgt>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
                                            <p:txEl>
                                              <p:pRg st="8" end="8"/>
                                            </p:txEl>
                                          </p:spTgt>
                                        </p:tgtEl>
                                      </p:cBhvr>
                                    </p:animEffect>
                                    <p:set>
                                      <p:cBhvr>
                                        <p:cTn id="74" dur="1" fill="hold">
                                          <p:stCondLst>
                                            <p:cond delay="499"/>
                                          </p:stCondLst>
                                        </p:cTn>
                                        <p:tgtEl>
                                          <p:spTgt spid="3">
                                            <p:txEl>
                                              <p:pRg st="8" end="8"/>
                                            </p:txEl>
                                          </p:spTgt>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
                                            <p:txEl>
                                              <p:pRg st="9" end="9"/>
                                            </p:txEl>
                                          </p:spTgt>
                                        </p:tgtEl>
                                      </p:cBhvr>
                                    </p:animEffect>
                                    <p:set>
                                      <p:cBhvr>
                                        <p:cTn id="77" dur="1" fill="hold">
                                          <p:stCondLst>
                                            <p:cond delay="499"/>
                                          </p:stCondLst>
                                        </p:cTn>
                                        <p:tgtEl>
                                          <p:spTgt spid="3">
                                            <p:txEl>
                                              <p:pRg st="9" end="9"/>
                                            </p:txEl>
                                          </p:spTgt>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30"/>
                                        </p:tgtEl>
                                      </p:cBhvr>
                                    </p:animEffect>
                                    <p:set>
                                      <p:cBhvr>
                                        <p:cTn id="80" dur="1" fill="hold">
                                          <p:stCondLst>
                                            <p:cond delay="499"/>
                                          </p:stCondLst>
                                        </p:cTn>
                                        <p:tgtEl>
                                          <p:spTgt spid="3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Effect transition="in" filter="fade">
                                      <p:cBhvr>
                                        <p:cTn id="97" dur="500"/>
                                        <p:tgtEl>
                                          <p:spTgt spid="17"/>
                                        </p:tgtEl>
                                      </p:cBhvr>
                                    </p:animEffect>
                                  </p:childTnLst>
                                </p:cTn>
                              </p:par>
                              <p:par>
                                <p:cTn id="98" presetID="53" presetClass="entr" presetSubtype="16" fill="hold" grpId="1"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Effect transition="in" filter="fade">
                                      <p:cBhvr>
                                        <p:cTn id="102" dur="500"/>
                                        <p:tgtEl>
                                          <p:spTgt spid="28"/>
                                        </p:tgtEl>
                                      </p:cBhvr>
                                    </p:animEffect>
                                  </p:childTnLst>
                                </p:cTn>
                              </p:par>
                              <p:par>
                                <p:cTn id="103" presetID="53" presetClass="entr" presetSubtype="16" fill="hold" grpId="1"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par>
                                <p:cTn id="108" presetID="53" presetClass="entr" presetSubtype="16" fill="hold" nodeType="withEffect">
                                  <p:stCondLst>
                                    <p:cond delay="0"/>
                                  </p:stCondLst>
                                  <p:childTnLst>
                                    <p:set>
                                      <p:cBhvr>
                                        <p:cTn id="109" dur="1" fill="hold">
                                          <p:stCondLst>
                                            <p:cond delay="0"/>
                                          </p:stCondLst>
                                        </p:cTn>
                                        <p:tgtEl>
                                          <p:spTgt spid="1037"/>
                                        </p:tgtEl>
                                        <p:attrNameLst>
                                          <p:attrName>style.visibility</p:attrName>
                                        </p:attrNameLst>
                                      </p:cBhvr>
                                      <p:to>
                                        <p:strVal val="visible"/>
                                      </p:to>
                                    </p:set>
                                    <p:anim calcmode="lin" valueType="num">
                                      <p:cBhvr>
                                        <p:cTn id="110" dur="500" fill="hold"/>
                                        <p:tgtEl>
                                          <p:spTgt spid="1037"/>
                                        </p:tgtEl>
                                        <p:attrNameLst>
                                          <p:attrName>ppt_w</p:attrName>
                                        </p:attrNameLst>
                                      </p:cBhvr>
                                      <p:tavLst>
                                        <p:tav tm="0">
                                          <p:val>
                                            <p:fltVal val="0"/>
                                          </p:val>
                                        </p:tav>
                                        <p:tav tm="100000">
                                          <p:val>
                                            <p:strVal val="#ppt_w"/>
                                          </p:val>
                                        </p:tav>
                                      </p:tavLst>
                                    </p:anim>
                                    <p:anim calcmode="lin" valueType="num">
                                      <p:cBhvr>
                                        <p:cTn id="111" dur="500" fill="hold"/>
                                        <p:tgtEl>
                                          <p:spTgt spid="1037"/>
                                        </p:tgtEl>
                                        <p:attrNameLst>
                                          <p:attrName>ppt_h</p:attrName>
                                        </p:attrNameLst>
                                      </p:cBhvr>
                                      <p:tavLst>
                                        <p:tav tm="0">
                                          <p:val>
                                            <p:fltVal val="0"/>
                                          </p:val>
                                        </p:tav>
                                        <p:tav tm="100000">
                                          <p:val>
                                            <p:strVal val="#ppt_h"/>
                                          </p:val>
                                        </p:tav>
                                      </p:tavLst>
                                    </p:anim>
                                    <p:animEffect transition="in" filter="fade">
                                      <p:cBhvr>
                                        <p:cTn id="112" dur="500"/>
                                        <p:tgtEl>
                                          <p:spTgt spid="1037"/>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xit" presetSubtype="32" fill="hold" nodeType="clickEffect">
                                  <p:stCondLst>
                                    <p:cond delay="0"/>
                                  </p:stCondLst>
                                  <p:childTnLst>
                                    <p:anim calcmode="lin" valueType="num">
                                      <p:cBhvr>
                                        <p:cTn id="116" dur="500"/>
                                        <p:tgtEl>
                                          <p:spTgt spid="39"/>
                                        </p:tgtEl>
                                        <p:attrNameLst>
                                          <p:attrName>ppt_w</p:attrName>
                                        </p:attrNameLst>
                                      </p:cBhvr>
                                      <p:tavLst>
                                        <p:tav tm="0">
                                          <p:val>
                                            <p:strVal val="ppt_w"/>
                                          </p:val>
                                        </p:tav>
                                        <p:tav tm="100000">
                                          <p:val>
                                            <p:fltVal val="0"/>
                                          </p:val>
                                        </p:tav>
                                      </p:tavLst>
                                    </p:anim>
                                    <p:anim calcmode="lin" valueType="num">
                                      <p:cBhvr>
                                        <p:cTn id="117" dur="500"/>
                                        <p:tgtEl>
                                          <p:spTgt spid="39"/>
                                        </p:tgtEl>
                                        <p:attrNameLst>
                                          <p:attrName>ppt_h</p:attrName>
                                        </p:attrNameLst>
                                      </p:cBhvr>
                                      <p:tavLst>
                                        <p:tav tm="0">
                                          <p:val>
                                            <p:strVal val="ppt_h"/>
                                          </p:val>
                                        </p:tav>
                                        <p:tav tm="100000">
                                          <p:val>
                                            <p:fltVal val="0"/>
                                          </p:val>
                                        </p:tav>
                                      </p:tavLst>
                                    </p:anim>
                                    <p:animEffect transition="out" filter="fade">
                                      <p:cBhvr>
                                        <p:cTn id="118" dur="500"/>
                                        <p:tgtEl>
                                          <p:spTgt spid="39"/>
                                        </p:tgtEl>
                                      </p:cBhvr>
                                    </p:animEffect>
                                    <p:set>
                                      <p:cBhvr>
                                        <p:cTn id="119" dur="1" fill="hold">
                                          <p:stCondLst>
                                            <p:cond delay="499"/>
                                          </p:stCondLst>
                                        </p:cTn>
                                        <p:tgtEl>
                                          <p:spTgt spid="39"/>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42" presetClass="path" presetSubtype="0" accel="50000" decel="50000" fill="hold" nodeType="clickEffect">
                                  <p:stCondLst>
                                    <p:cond delay="0"/>
                                  </p:stCondLst>
                                  <p:childTnLst>
                                    <p:animMotion origin="layout" path="M 3.75E-6 1.48148E-6 L 0.8444 -0.08079 " pathEditMode="relative" rAng="0" ptsTypes="AA">
                                      <p:cBhvr>
                                        <p:cTn id="123" dur="3500" fill="hold"/>
                                        <p:tgtEl>
                                          <p:spTgt spid="17"/>
                                        </p:tgtEl>
                                        <p:attrNameLst>
                                          <p:attrName>ppt_x</p:attrName>
                                          <p:attrName>ppt_y</p:attrName>
                                        </p:attrNameLst>
                                      </p:cBhvr>
                                      <p:rCtr x="42214" y="-4051"/>
                                    </p:animMotion>
                                  </p:childTnLst>
                                </p:cTn>
                              </p:par>
                              <p:par>
                                <p:cTn id="124" presetID="42" presetClass="path" presetSubtype="0" accel="50000" decel="50000" fill="hold" grpId="0" nodeType="withEffect">
                                  <p:stCondLst>
                                    <p:cond delay="0"/>
                                  </p:stCondLst>
                                  <p:childTnLst>
                                    <p:animMotion origin="layout" path="M -3.95833E-6 -2.96296E-6 L 1.41693 -0.25393 " pathEditMode="relative" rAng="0" ptsTypes="AA">
                                      <p:cBhvr>
                                        <p:cTn id="125" dur="5000" fill="hold"/>
                                        <p:tgtEl>
                                          <p:spTgt spid="28"/>
                                        </p:tgtEl>
                                        <p:attrNameLst>
                                          <p:attrName>ppt_x</p:attrName>
                                          <p:attrName>ppt_y</p:attrName>
                                        </p:attrNameLst>
                                      </p:cBhvr>
                                      <p:rCtr x="70846" y="-12708"/>
                                    </p:animMotion>
                                  </p:childTnLst>
                                </p:cTn>
                              </p:par>
                              <p:par>
                                <p:cTn id="126" presetID="42" presetClass="path" presetSubtype="0" accel="50000" decel="50000" fill="hold" grpId="0" nodeType="withEffect">
                                  <p:stCondLst>
                                    <p:cond delay="0"/>
                                  </p:stCondLst>
                                  <p:childTnLst>
                                    <p:animMotion origin="layout" path="M -1.25E-6 -7.40741E-7 L 1.36276 -0.25486 " pathEditMode="relative" rAng="0" ptsTypes="AA">
                                      <p:cBhvr>
                                        <p:cTn id="127" dur="5000" fill="hold"/>
                                        <p:tgtEl>
                                          <p:spTgt spid="29"/>
                                        </p:tgtEl>
                                        <p:attrNameLst>
                                          <p:attrName>ppt_x</p:attrName>
                                          <p:attrName>ppt_y</p:attrName>
                                        </p:attrNameLst>
                                      </p:cBhvr>
                                      <p:rCtr x="68138" y="-1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Analysis</a:t>
            </a:r>
            <a:endParaRPr lang="en-US" dirty="0"/>
          </a:p>
        </p:txBody>
      </p:sp>
      <p:sp>
        <p:nvSpPr>
          <p:cNvPr id="3" name="Content Placeholder 2"/>
          <p:cNvSpPr>
            <a:spLocks noGrp="1"/>
          </p:cNvSpPr>
          <p:nvPr>
            <p:ph idx="1"/>
          </p:nvPr>
        </p:nvSpPr>
        <p:spPr>
          <a:xfrm>
            <a:off x="535091" y="1662257"/>
            <a:ext cx="9905998" cy="3878180"/>
          </a:xfrm>
        </p:spPr>
        <p:txBody>
          <a:bodyPr>
            <a:normAutofit/>
          </a:bodyPr>
          <a:lstStyle/>
          <a:p>
            <a:endParaRPr lang="en-US" dirty="0" smtClean="0"/>
          </a:p>
          <a:p>
            <a:r>
              <a:rPr lang="en-US" dirty="0" smtClean="0"/>
              <a:t>So-called Universal Fusion Function (UFF)</a:t>
            </a:r>
          </a:p>
          <a:p>
            <a:pPr lvl="1"/>
            <a:r>
              <a:rPr lang="en-US" dirty="0" smtClean="0"/>
              <a:t>Optical model calculation – Potential described by  Wong’s formula</a:t>
            </a:r>
          </a:p>
          <a:p>
            <a:pPr lvl="1"/>
            <a:r>
              <a:rPr lang="en-US" dirty="0" smtClean="0"/>
              <a:t>Coupled Channel Calculation </a:t>
            </a:r>
          </a:p>
          <a:p>
            <a:r>
              <a:rPr lang="en-US" dirty="0" smtClean="0"/>
              <a:t>Previously, reaction mechanism of halo nuclei at energies below Coulomb Barrier wasn’t completely understood or easily modeled</a:t>
            </a:r>
          </a:p>
          <a:p>
            <a:pPr lvl="1"/>
            <a:r>
              <a:rPr lang="en-US" dirty="0" smtClean="0"/>
              <a:t>Author claims UFF rectifies this</a:t>
            </a:r>
          </a:p>
          <a:p>
            <a:pPr lvl="1"/>
            <a:r>
              <a:rPr lang="en-US" dirty="0" smtClean="0"/>
              <a:t>Process accounts for breakup channel (animation)</a:t>
            </a:r>
            <a:endParaRPr lang="en-US" dirty="0"/>
          </a:p>
        </p:txBody>
      </p:sp>
      <p:grpSp>
        <p:nvGrpSpPr>
          <p:cNvPr id="28" name="Group 27"/>
          <p:cNvGrpSpPr/>
          <p:nvPr/>
        </p:nvGrpSpPr>
        <p:grpSpPr>
          <a:xfrm>
            <a:off x="8091820" y="321746"/>
            <a:ext cx="3978276" cy="2652157"/>
            <a:chOff x="7069135" y="321746"/>
            <a:chExt cx="3978276" cy="2652157"/>
          </a:xfrm>
        </p:grpSpPr>
        <p:grpSp>
          <p:nvGrpSpPr>
            <p:cNvPr id="6" name="Group 4"/>
            <p:cNvGrpSpPr>
              <a:grpSpLocks noChangeAspect="1"/>
            </p:cNvGrpSpPr>
            <p:nvPr/>
          </p:nvGrpSpPr>
          <p:grpSpPr bwMode="auto">
            <a:xfrm>
              <a:off x="7069135" y="321746"/>
              <a:ext cx="2235200" cy="876300"/>
              <a:chOff x="3136" y="1884"/>
              <a:chExt cx="1408" cy="552"/>
            </a:xfrm>
          </p:grpSpPr>
          <p:sp>
            <p:nvSpPr>
              <p:cNvPr id="7" name="AutoShape 3"/>
              <p:cNvSpPr>
                <a:spLocks noChangeAspect="1" noChangeArrowheads="1" noTextEdit="1"/>
              </p:cNvSpPr>
              <p:nvPr/>
            </p:nvSpPr>
            <p:spPr bwMode="auto">
              <a:xfrm>
                <a:off x="3136" y="1884"/>
                <a:ext cx="1408"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 y="1884"/>
                <a:ext cx="1416"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2"/>
            <p:cNvGrpSpPr>
              <a:grpSpLocks noChangeAspect="1"/>
            </p:cNvGrpSpPr>
            <p:nvPr/>
          </p:nvGrpSpPr>
          <p:grpSpPr bwMode="auto">
            <a:xfrm>
              <a:off x="7069135" y="1172646"/>
              <a:ext cx="2336800" cy="1041400"/>
              <a:chOff x="3104" y="1832"/>
              <a:chExt cx="1472" cy="656"/>
            </a:xfrm>
          </p:grpSpPr>
          <p:sp>
            <p:nvSpPr>
              <p:cNvPr id="13" name="AutoShape 11"/>
              <p:cNvSpPr>
                <a:spLocks noChangeAspect="1" noChangeArrowheads="1" noTextEdit="1"/>
              </p:cNvSpPr>
              <p:nvPr/>
            </p:nvSpPr>
            <p:spPr bwMode="auto">
              <a:xfrm>
                <a:off x="3104" y="1832"/>
                <a:ext cx="1472"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 y="1832"/>
                <a:ext cx="1480"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p:nvSpPr>
          <p:spPr>
            <a:xfrm>
              <a:off x="9304334" y="321746"/>
              <a:ext cx="1743075" cy="88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17035" y="1111532"/>
              <a:ext cx="1730375" cy="11152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auto">
            <a:xfrm>
              <a:off x="7069135" y="2120859"/>
              <a:ext cx="3965575" cy="444500"/>
              <a:chOff x="2591" y="2020"/>
              <a:chExt cx="2498" cy="280"/>
            </a:xfrm>
          </p:grpSpPr>
          <p:sp>
            <p:nvSpPr>
              <p:cNvPr id="10" name="AutoShape 7"/>
              <p:cNvSpPr>
                <a:spLocks noChangeAspect="1" noChangeArrowheads="1" noTextEdit="1"/>
              </p:cNvSpPr>
              <p:nvPr/>
            </p:nvSpPr>
            <p:spPr bwMode="auto">
              <a:xfrm>
                <a:off x="2591" y="2020"/>
                <a:ext cx="249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 y="2020"/>
                <a:ext cx="25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6"/>
            <p:cNvGrpSpPr>
              <a:grpSpLocks noChangeAspect="1"/>
            </p:cNvGrpSpPr>
            <p:nvPr/>
          </p:nvGrpSpPr>
          <p:grpSpPr bwMode="auto">
            <a:xfrm>
              <a:off x="7219716" y="2514600"/>
              <a:ext cx="2185988" cy="446603"/>
              <a:chOff x="5128" y="2300"/>
              <a:chExt cx="1377" cy="240"/>
            </a:xfrm>
          </p:grpSpPr>
          <p:sp>
            <p:nvSpPr>
              <p:cNvPr id="21" name="AutoShape 15"/>
              <p:cNvSpPr>
                <a:spLocks noChangeAspect="1" noChangeArrowheads="1" noTextEdit="1"/>
              </p:cNvSpPr>
              <p:nvPr/>
            </p:nvSpPr>
            <p:spPr bwMode="auto">
              <a:xfrm>
                <a:off x="5128" y="2300"/>
                <a:ext cx="137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1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8" y="2300"/>
                <a:ext cx="138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25"/>
            <p:cNvSpPr/>
            <p:nvPr/>
          </p:nvSpPr>
          <p:spPr>
            <a:xfrm>
              <a:off x="9405705" y="2579252"/>
              <a:ext cx="1641706" cy="394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069135" y="2578059"/>
              <a:ext cx="150581" cy="3958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616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Takeaway</a:t>
            </a:r>
            <a:endParaRPr lang="en-US" dirty="0"/>
          </a:p>
        </p:txBody>
      </p:sp>
      <p:sp>
        <p:nvSpPr>
          <p:cNvPr id="3" name="Content Placeholder 2"/>
          <p:cNvSpPr>
            <a:spLocks noGrp="1"/>
          </p:cNvSpPr>
          <p:nvPr>
            <p:ph idx="1"/>
          </p:nvPr>
        </p:nvSpPr>
        <p:spPr>
          <a:xfrm>
            <a:off x="214340" y="1780674"/>
            <a:ext cx="5764212" cy="2805862"/>
          </a:xfrm>
        </p:spPr>
        <p:txBody>
          <a:bodyPr>
            <a:normAutofit fontScale="92500" lnSpcReduction="10000"/>
          </a:bodyPr>
          <a:lstStyle/>
          <a:p>
            <a:r>
              <a:rPr lang="en-US" dirty="0" smtClean="0"/>
              <a:t>Author’s Claim</a:t>
            </a:r>
          </a:p>
          <a:p>
            <a:pPr lvl="1"/>
            <a:r>
              <a:rPr lang="en-US" dirty="0" smtClean="0"/>
              <a:t>Focus on Sub-barrier energies</a:t>
            </a:r>
          </a:p>
          <a:p>
            <a:pPr lvl="1"/>
            <a:r>
              <a:rPr lang="en-US" dirty="0" smtClean="0"/>
              <a:t>Enhancement of Fusion</a:t>
            </a:r>
          </a:p>
          <a:p>
            <a:pPr lvl="1"/>
            <a:r>
              <a:rPr lang="en-US" dirty="0" smtClean="0"/>
              <a:t>Above-barrier energies result seems inconsistent with previous authors’</a:t>
            </a:r>
          </a:p>
          <a:p>
            <a:r>
              <a:rPr lang="en-US" dirty="0" smtClean="0"/>
              <a:t>Another Claim</a:t>
            </a:r>
          </a:p>
          <a:p>
            <a:pPr lvl="1"/>
            <a:r>
              <a:rPr lang="en-US" dirty="0" smtClean="0"/>
              <a:t>Focus on Above-barrier energies</a:t>
            </a:r>
          </a:p>
          <a:p>
            <a:pPr lvl="1"/>
            <a:r>
              <a:rPr lang="en-US" dirty="0" smtClean="0"/>
              <a:t>Suppression of Fusion</a:t>
            </a:r>
            <a:endParaRPr lang="en-US" dirty="0"/>
          </a:p>
        </p:txBody>
      </p:sp>
      <p:grpSp>
        <p:nvGrpSpPr>
          <p:cNvPr id="25" name="Group 24"/>
          <p:cNvGrpSpPr/>
          <p:nvPr/>
        </p:nvGrpSpPr>
        <p:grpSpPr>
          <a:xfrm>
            <a:off x="7969915" y="1208484"/>
            <a:ext cx="4719939" cy="5686730"/>
            <a:chOff x="7798176" y="0"/>
            <a:chExt cx="4927600" cy="5936926"/>
          </a:xfrm>
        </p:grpSpPr>
        <p:grpSp>
          <p:nvGrpSpPr>
            <p:cNvPr id="7" name="Group 4"/>
            <p:cNvGrpSpPr>
              <a:grpSpLocks noChangeAspect="1"/>
            </p:cNvGrpSpPr>
            <p:nvPr/>
          </p:nvGrpSpPr>
          <p:grpSpPr bwMode="auto">
            <a:xfrm>
              <a:off x="7798176" y="2393625"/>
              <a:ext cx="4927600" cy="3543301"/>
              <a:chOff x="4576" y="0"/>
              <a:chExt cx="3104" cy="2232"/>
            </a:xfrm>
          </p:grpSpPr>
          <p:sp>
            <p:nvSpPr>
              <p:cNvPr id="8" name="AutoShape 3"/>
              <p:cNvSpPr>
                <a:spLocks noChangeAspect="1" noChangeArrowheads="1" noTextEdit="1"/>
              </p:cNvSpPr>
              <p:nvPr/>
            </p:nvSpPr>
            <p:spPr bwMode="auto">
              <a:xfrm>
                <a:off x="4576" y="0"/>
                <a:ext cx="3104" cy="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7817"/>
              <a:stretch/>
            </p:blipFill>
            <p:spPr bwMode="auto">
              <a:xfrm>
                <a:off x="4576" y="0"/>
                <a:ext cx="2864"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8"/>
            <p:cNvGrpSpPr>
              <a:grpSpLocks noChangeAspect="1"/>
            </p:cNvGrpSpPr>
            <p:nvPr/>
          </p:nvGrpSpPr>
          <p:grpSpPr bwMode="auto">
            <a:xfrm>
              <a:off x="7798176" y="0"/>
              <a:ext cx="4426608" cy="2446012"/>
              <a:chOff x="4991" y="2830"/>
              <a:chExt cx="2568" cy="1419"/>
            </a:xfrm>
            <a:gradFill>
              <a:gsLst>
                <a:gs pos="0">
                  <a:schemeClr val="bg1"/>
                </a:gs>
                <a:gs pos="100000">
                  <a:schemeClr val="bg1">
                    <a:lumMod val="75000"/>
                    <a:lumOff val="25000"/>
                  </a:schemeClr>
                </a:gs>
              </a:gsLst>
              <a:lin ang="5400000" scaled="1"/>
            </a:gradFill>
          </p:grpSpPr>
          <p:sp>
            <p:nvSpPr>
              <p:cNvPr id="11" name="AutoShape 7"/>
              <p:cNvSpPr>
                <a:spLocks noChangeAspect="1" noChangeArrowheads="1" noTextEdit="1"/>
              </p:cNvSpPr>
              <p:nvPr/>
            </p:nvSpPr>
            <p:spPr bwMode="auto">
              <a:xfrm>
                <a:off x="4991" y="2830"/>
                <a:ext cx="2568" cy="1419"/>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 y="2830"/>
                <a:ext cx="2575" cy="1426"/>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 name="Straight Connector 15"/>
            <p:cNvCxnSpPr/>
            <p:nvPr/>
          </p:nvCxnSpPr>
          <p:spPr>
            <a:xfrm flipV="1">
              <a:off x="10080516" y="2865349"/>
              <a:ext cx="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49067" y="246739"/>
            <a:ext cx="8630035" cy="938719"/>
          </a:xfrm>
          <a:prstGeom prst="rect">
            <a:avLst/>
          </a:prstGeom>
          <a:noFill/>
          <a:effectLst>
            <a:innerShdw blurRad="114300">
              <a:prstClr val="black"/>
            </a:innerShdw>
          </a:effectLst>
        </p:spPr>
        <p:txBody>
          <a:bodyPr wrap="square" rtlCol="0">
            <a:spAutoFit/>
          </a:bodyPr>
          <a:lstStyle/>
          <a:p>
            <a:r>
              <a:rPr lang="en-US" sz="2100" b="1" i="1" dirty="0" smtClean="0">
                <a:effectLst>
                  <a:innerShdw blurRad="63500" dist="50800" dir="13500000">
                    <a:prstClr val="black">
                      <a:alpha val="50000"/>
                    </a:prstClr>
                  </a:innerShdw>
                </a:effectLst>
              </a:rPr>
              <a:t>Suppressed Fusion Cross Section for Neutron Halo Nuclei</a:t>
            </a:r>
          </a:p>
          <a:p>
            <a:r>
              <a:rPr lang="en-US" sz="1600" b="1" i="1" dirty="0" smtClean="0">
                <a:effectLst>
                  <a:innerShdw blurRad="63500" dist="50800" dir="13500000">
                    <a:prstClr val="black">
                      <a:alpha val="50000"/>
                    </a:prstClr>
                  </a:innerShdw>
                </a:effectLst>
              </a:rPr>
              <a:t>M. Ito, et. al.</a:t>
            </a:r>
          </a:p>
          <a:p>
            <a:endParaRPr lang="en-US" dirty="0">
              <a:effectLst>
                <a:innerShdw blurRad="63500" dist="50800" dir="13500000">
                  <a:prstClr val="black">
                    <a:alpha val="50000"/>
                  </a:prstClr>
                </a:innerShdw>
              </a:effectLst>
            </a:endParaRPr>
          </a:p>
        </p:txBody>
      </p:sp>
      <p:grpSp>
        <p:nvGrpSpPr>
          <p:cNvPr id="2058" name="Group 2057"/>
          <p:cNvGrpSpPr/>
          <p:nvPr/>
        </p:nvGrpSpPr>
        <p:grpSpPr>
          <a:xfrm>
            <a:off x="7974522" y="-409743"/>
            <a:ext cx="4721111" cy="7300395"/>
            <a:chOff x="7974522" y="-409743"/>
            <a:chExt cx="4721111" cy="7300395"/>
          </a:xfrm>
        </p:grpSpPr>
        <p:grpSp>
          <p:nvGrpSpPr>
            <p:cNvPr id="2056" name="Group 2055"/>
            <p:cNvGrpSpPr/>
            <p:nvPr/>
          </p:nvGrpSpPr>
          <p:grpSpPr>
            <a:xfrm>
              <a:off x="7974522" y="-213460"/>
              <a:ext cx="4721111" cy="7104112"/>
              <a:chOff x="5032346" y="-499314"/>
              <a:chExt cx="4928824" cy="7416669"/>
            </a:xfrm>
          </p:grpSpPr>
          <p:grpSp>
            <p:nvGrpSpPr>
              <p:cNvPr id="31" name="Group 30"/>
              <p:cNvGrpSpPr/>
              <p:nvPr/>
            </p:nvGrpSpPr>
            <p:grpSpPr>
              <a:xfrm>
                <a:off x="5032346" y="-499314"/>
                <a:ext cx="4928824" cy="7416669"/>
                <a:chOff x="5611944" y="-884321"/>
                <a:chExt cx="4928824" cy="7416669"/>
              </a:xfrm>
            </p:grpSpPr>
            <p:grpSp>
              <p:nvGrpSpPr>
                <p:cNvPr id="26" name="Group 25"/>
                <p:cNvGrpSpPr/>
                <p:nvPr/>
              </p:nvGrpSpPr>
              <p:grpSpPr>
                <a:xfrm>
                  <a:off x="5613168" y="2989047"/>
                  <a:ext cx="4927600" cy="3543301"/>
                  <a:chOff x="3337800" y="1886806"/>
                  <a:chExt cx="4927600" cy="3543301"/>
                </a:xfrm>
              </p:grpSpPr>
              <p:grpSp>
                <p:nvGrpSpPr>
                  <p:cNvPr id="21" name="Group 4"/>
                  <p:cNvGrpSpPr>
                    <a:grpSpLocks noChangeAspect="1"/>
                  </p:cNvGrpSpPr>
                  <p:nvPr/>
                </p:nvGrpSpPr>
                <p:grpSpPr bwMode="auto">
                  <a:xfrm>
                    <a:off x="3337800" y="1886806"/>
                    <a:ext cx="4927600" cy="3543301"/>
                    <a:chOff x="4576" y="0"/>
                    <a:chExt cx="3104" cy="2232"/>
                  </a:xfrm>
                </p:grpSpPr>
                <p:sp>
                  <p:nvSpPr>
                    <p:cNvPr id="22" name="AutoShape 3"/>
                    <p:cNvSpPr>
                      <a:spLocks noChangeAspect="1" noChangeArrowheads="1" noTextEdit="1"/>
                    </p:cNvSpPr>
                    <p:nvPr/>
                  </p:nvSpPr>
                  <p:spPr bwMode="auto">
                    <a:xfrm>
                      <a:off x="4576" y="0"/>
                      <a:ext cx="3104" cy="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7817"/>
                    <a:stretch/>
                  </p:blipFill>
                  <p:spPr bwMode="auto">
                    <a:xfrm>
                      <a:off x="4576" y="0"/>
                      <a:ext cx="2864"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 name="Straight Connector 23"/>
                  <p:cNvCxnSpPr/>
                  <p:nvPr/>
                </p:nvCxnSpPr>
                <p:spPr>
                  <a:xfrm flipV="1">
                    <a:off x="5620140" y="2358530"/>
                    <a:ext cx="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3"/>
                <p:cNvGrpSpPr>
                  <a:grpSpLocks noChangeAspect="1"/>
                </p:cNvGrpSpPr>
                <p:nvPr/>
              </p:nvGrpSpPr>
              <p:grpSpPr bwMode="auto">
                <a:xfrm>
                  <a:off x="5611944" y="-884321"/>
                  <a:ext cx="4349623" cy="3976936"/>
                  <a:chOff x="2031" y="506"/>
                  <a:chExt cx="3618" cy="3308"/>
                </a:xfrm>
              </p:grpSpPr>
              <p:sp>
                <p:nvSpPr>
                  <p:cNvPr id="30" name="AutoShape 2"/>
                  <p:cNvSpPr>
                    <a:spLocks noChangeAspect="1" noChangeArrowheads="1" noTextEdit="1"/>
                  </p:cNvSpPr>
                  <p:nvPr/>
                </p:nvSpPr>
                <p:spPr bwMode="auto">
                  <a:xfrm>
                    <a:off x="2031" y="506"/>
                    <a:ext cx="3618" cy="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1" y="506"/>
                    <a:ext cx="3626" cy="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46" name="Straight Connector 45"/>
              <p:cNvCxnSpPr/>
              <p:nvPr/>
            </p:nvCxnSpPr>
            <p:spPr>
              <a:xfrm flipV="1">
                <a:off x="7351348" y="333903"/>
                <a:ext cx="0" cy="26248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rot="16200000">
              <a:off x="11393016" y="253965"/>
              <a:ext cx="1743075" cy="415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7" name="Group 2056"/>
          <p:cNvGrpSpPr/>
          <p:nvPr/>
        </p:nvGrpSpPr>
        <p:grpSpPr>
          <a:xfrm>
            <a:off x="8818387" y="318614"/>
            <a:ext cx="3103465" cy="5801920"/>
            <a:chOff x="5876211" y="90053"/>
            <a:chExt cx="3240006" cy="6057184"/>
          </a:xfrm>
        </p:grpSpPr>
        <p:grpSp>
          <p:nvGrpSpPr>
            <p:cNvPr id="2050" name="Group 2049"/>
            <p:cNvGrpSpPr/>
            <p:nvPr/>
          </p:nvGrpSpPr>
          <p:grpSpPr>
            <a:xfrm>
              <a:off x="5876211" y="3944425"/>
              <a:ext cx="3240006" cy="2202812"/>
              <a:chOff x="8629397" y="3857261"/>
              <a:chExt cx="3240006" cy="2202812"/>
            </a:xfrm>
          </p:grpSpPr>
          <p:sp>
            <p:nvSpPr>
              <p:cNvPr id="2048" name="Oval 2047"/>
              <p:cNvSpPr/>
              <p:nvPr/>
            </p:nvSpPr>
            <p:spPr>
              <a:xfrm>
                <a:off x="10076713" y="4401879"/>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260472" y="3901231"/>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569994" y="3857261"/>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261551" y="5788938"/>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629397" y="5788938"/>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9" name="Group 2048"/>
            <p:cNvGrpSpPr/>
            <p:nvPr/>
          </p:nvGrpSpPr>
          <p:grpSpPr>
            <a:xfrm>
              <a:off x="6208344" y="90053"/>
              <a:ext cx="2542418" cy="3043622"/>
              <a:chOff x="8961530" y="2889"/>
              <a:chExt cx="2542418" cy="3043622"/>
            </a:xfrm>
          </p:grpSpPr>
          <p:sp>
            <p:nvSpPr>
              <p:cNvPr id="38" name="Oval 37"/>
              <p:cNvSpPr/>
              <p:nvPr/>
            </p:nvSpPr>
            <p:spPr>
              <a:xfrm>
                <a:off x="9411255" y="2735974"/>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961530" y="2775376"/>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059536" y="728108"/>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960543" y="134039"/>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1204539" y="2889"/>
                <a:ext cx="299409" cy="271135"/>
              </a:xfrm>
              <a:prstGeom prst="ellipse">
                <a:avLst/>
              </a:prstGeom>
              <a:noFill/>
              <a:ln>
                <a:solidFill>
                  <a:srgbClr val="155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5" name="Oval 2054"/>
          <p:cNvSpPr/>
          <p:nvPr/>
        </p:nvSpPr>
        <p:spPr>
          <a:xfrm rot="18882146">
            <a:off x="10027683" y="-60042"/>
            <a:ext cx="2302642" cy="1321049"/>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309599">
            <a:off x="8291274" y="4828110"/>
            <a:ext cx="2302640" cy="1321048"/>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2"/>
          <p:cNvSpPr txBox="1">
            <a:spLocks/>
          </p:cNvSpPr>
          <p:nvPr/>
        </p:nvSpPr>
        <p:spPr>
          <a:xfrm>
            <a:off x="214340" y="4270263"/>
            <a:ext cx="6345938"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Conclusion:</a:t>
            </a:r>
          </a:p>
          <a:p>
            <a:pPr lvl="1"/>
            <a:r>
              <a:rPr lang="en-US" dirty="0" smtClean="0"/>
              <a:t>A better understanding can provide insights into</a:t>
            </a:r>
          </a:p>
          <a:p>
            <a:pPr lvl="2"/>
            <a:r>
              <a:rPr lang="en-US" dirty="0" smtClean="0"/>
              <a:t>Nuclear Fusion</a:t>
            </a:r>
          </a:p>
          <a:p>
            <a:pPr lvl="2"/>
            <a:r>
              <a:rPr lang="en-US" dirty="0" smtClean="0"/>
              <a:t>Halo Nuclei Properties</a:t>
            </a:r>
          </a:p>
          <a:p>
            <a:pPr lvl="1"/>
            <a:r>
              <a:rPr lang="en-US" dirty="0" smtClean="0"/>
              <a:t>Results seem inconsistent</a:t>
            </a:r>
          </a:p>
          <a:p>
            <a:pPr lvl="1"/>
            <a:endParaRPr lang="en-US" dirty="0"/>
          </a:p>
        </p:txBody>
      </p:sp>
    </p:spTree>
    <p:extLst>
      <p:ext uri="{BB962C8B-B14F-4D97-AF65-F5344CB8AC3E}">
        <p14:creationId xmlns:p14="http://schemas.microsoft.com/office/powerpoint/2010/main" val="2003294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fade">
                                      <p:cBhvr>
                                        <p:cTn id="24" dur="500"/>
                                        <p:tgtEl>
                                          <p:spTgt spid="20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down)">
                                      <p:cBhvr>
                                        <p:cTn id="29" dur="10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wipe(down)">
                                      <p:cBhvr>
                                        <p:cTn id="34" dur="1000"/>
                                        <p:tgtEl>
                                          <p:spTgt spid="205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55" grpId="0" animBg="1"/>
      <p:bldP spid="50" grpId="0" animBg="1"/>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References</a:t>
            </a:r>
            <a:endParaRPr lang="en-US" dirty="0"/>
          </a:p>
        </p:txBody>
      </p:sp>
      <p:sp>
        <p:nvSpPr>
          <p:cNvPr id="3" name="Content Placeholder 2"/>
          <p:cNvSpPr>
            <a:spLocks noGrp="1"/>
          </p:cNvSpPr>
          <p:nvPr>
            <p:ph idx="1"/>
          </p:nvPr>
        </p:nvSpPr>
        <p:spPr>
          <a:xfrm>
            <a:off x="1141413" y="1828800"/>
            <a:ext cx="9905998" cy="4763385"/>
          </a:xfrm>
        </p:spPr>
        <p:txBody>
          <a:bodyPr>
            <a:normAutofit lnSpcReduction="10000"/>
          </a:bodyPr>
          <a:lstStyle/>
          <a:p>
            <a:pPr fontAlgn="base"/>
            <a:r>
              <a:rPr lang="en-US" u="sng" dirty="0">
                <a:effectLst/>
              </a:rPr>
              <a:t>P.R.S. Gomes, L.F. Canto, J. </a:t>
            </a:r>
            <a:r>
              <a:rPr lang="en-US" u="sng" dirty="0" err="1">
                <a:effectLst/>
              </a:rPr>
              <a:t>Lubian</a:t>
            </a:r>
            <a:r>
              <a:rPr lang="en-US" u="sng" dirty="0">
                <a:effectLst/>
              </a:rPr>
              <a:t>, M.S. </a:t>
            </a:r>
            <a:r>
              <a:rPr lang="en-US" u="sng" dirty="0" smtClean="0">
                <a:effectLst/>
              </a:rPr>
              <a:t>Hussein</a:t>
            </a:r>
          </a:p>
          <a:p>
            <a:pPr marL="457200" lvl="1" indent="0" fontAlgn="base">
              <a:buNone/>
            </a:pPr>
            <a:r>
              <a:rPr lang="en-US" sz="2000" u="sng" dirty="0">
                <a:effectLst/>
              </a:rPr>
              <a:t>Sub-barrier Fusion of Two-neutron Halo </a:t>
            </a:r>
            <a:r>
              <a:rPr lang="en-US" sz="2000" u="sng" dirty="0" smtClean="0">
                <a:effectLst/>
              </a:rPr>
              <a:t>Nuclei</a:t>
            </a:r>
          </a:p>
          <a:p>
            <a:pPr marL="0" indent="0" fontAlgn="base">
              <a:buNone/>
            </a:pPr>
            <a:r>
              <a:rPr lang="en-US" dirty="0">
                <a:effectLst/>
              </a:rPr>
              <a:t>	</a:t>
            </a:r>
            <a:r>
              <a:rPr lang="en-US" u="sng" dirty="0">
                <a:effectLst/>
              </a:rPr>
              <a:t>Phys. Lett. B, 695 (2011), p. </a:t>
            </a:r>
            <a:r>
              <a:rPr lang="en-US" u="sng" dirty="0" smtClean="0">
                <a:effectLst/>
              </a:rPr>
              <a:t>320</a:t>
            </a:r>
          </a:p>
          <a:p>
            <a:pPr fontAlgn="base"/>
            <a:r>
              <a:rPr lang="en-US" dirty="0" smtClean="0">
                <a:effectLst/>
              </a:rPr>
              <a:t>L.F</a:t>
            </a:r>
            <a:r>
              <a:rPr lang="en-US" dirty="0">
                <a:effectLst/>
              </a:rPr>
              <a:t>. Canto, P.R.S. Gomes, J. </a:t>
            </a:r>
            <a:r>
              <a:rPr lang="en-US" dirty="0" err="1">
                <a:effectLst/>
              </a:rPr>
              <a:t>Lubian</a:t>
            </a:r>
            <a:r>
              <a:rPr lang="en-US" dirty="0">
                <a:effectLst/>
              </a:rPr>
              <a:t>, L.C. </a:t>
            </a:r>
            <a:r>
              <a:rPr lang="en-US" dirty="0" err="1">
                <a:effectLst/>
              </a:rPr>
              <a:t>Chamon</a:t>
            </a:r>
            <a:r>
              <a:rPr lang="en-US" dirty="0">
                <a:effectLst/>
              </a:rPr>
              <a:t>, E. </a:t>
            </a:r>
            <a:r>
              <a:rPr lang="en-US" dirty="0" err="1">
                <a:effectLst/>
              </a:rPr>
              <a:t>Crema</a:t>
            </a:r>
            <a:endParaRPr lang="en-US" dirty="0">
              <a:effectLst/>
            </a:endParaRPr>
          </a:p>
          <a:p>
            <a:pPr marL="0" indent="0" fontAlgn="base">
              <a:buNone/>
            </a:pPr>
            <a:r>
              <a:rPr lang="en-US" dirty="0" smtClean="0">
                <a:effectLst/>
              </a:rPr>
              <a:t>	</a:t>
            </a:r>
            <a:r>
              <a:rPr lang="en-US" dirty="0" err="1" smtClean="0">
                <a:effectLst/>
              </a:rPr>
              <a:t>Nucl</a:t>
            </a:r>
            <a:r>
              <a:rPr lang="en-US" dirty="0">
                <a:effectLst/>
              </a:rPr>
              <a:t>. Phys. A, 821 (2009), p. </a:t>
            </a:r>
            <a:r>
              <a:rPr lang="en-US" dirty="0" smtClean="0">
                <a:effectLst/>
              </a:rPr>
              <a:t>51</a:t>
            </a:r>
          </a:p>
          <a:p>
            <a:pPr fontAlgn="base"/>
            <a:r>
              <a:rPr lang="en-US" dirty="0">
                <a:effectLst/>
              </a:rPr>
              <a:t>C.Y. Wong</a:t>
            </a:r>
          </a:p>
          <a:p>
            <a:pPr marL="0" indent="0" fontAlgn="base">
              <a:buNone/>
            </a:pPr>
            <a:r>
              <a:rPr lang="en-US" dirty="0" smtClean="0">
                <a:effectLst/>
              </a:rPr>
              <a:t>	Phys</a:t>
            </a:r>
            <a:r>
              <a:rPr lang="en-US" dirty="0">
                <a:effectLst/>
              </a:rPr>
              <a:t>. Rev. Lett., 31 (1973), p. 766</a:t>
            </a:r>
          </a:p>
          <a:p>
            <a:pPr fontAlgn="base"/>
            <a:r>
              <a:rPr lang="da-DK" dirty="0">
                <a:effectLst/>
              </a:rPr>
              <a:t>R. Raabe, </a:t>
            </a:r>
            <a:r>
              <a:rPr lang="da-DK" i="1" dirty="0">
                <a:effectLst/>
              </a:rPr>
              <a:t>et al.</a:t>
            </a:r>
            <a:endParaRPr lang="da-DK" dirty="0">
              <a:effectLst/>
            </a:endParaRPr>
          </a:p>
          <a:p>
            <a:pPr marL="0" indent="0" fontAlgn="base">
              <a:buNone/>
            </a:pPr>
            <a:r>
              <a:rPr lang="da-DK" dirty="0" smtClean="0">
                <a:effectLst/>
              </a:rPr>
              <a:t>	Nature</a:t>
            </a:r>
            <a:r>
              <a:rPr lang="da-DK" dirty="0">
                <a:effectLst/>
              </a:rPr>
              <a:t>, 431 (2004), p. </a:t>
            </a:r>
            <a:r>
              <a:rPr lang="da-DK" dirty="0" smtClean="0">
                <a:effectLst/>
              </a:rPr>
              <a:t>823</a:t>
            </a:r>
          </a:p>
          <a:p>
            <a:pPr fontAlgn="base"/>
            <a:r>
              <a:rPr lang="en-US" dirty="0" smtClean="0">
                <a:effectLst/>
              </a:rPr>
              <a:t>M</a:t>
            </a:r>
            <a:r>
              <a:rPr lang="en-US" dirty="0">
                <a:effectLst/>
              </a:rPr>
              <a:t>. Ito, K. </a:t>
            </a:r>
            <a:r>
              <a:rPr lang="en-US" dirty="0" err="1">
                <a:effectLst/>
              </a:rPr>
              <a:t>Yabana</a:t>
            </a:r>
            <a:r>
              <a:rPr lang="en-US" dirty="0">
                <a:effectLst/>
              </a:rPr>
              <a:t>, T. </a:t>
            </a:r>
            <a:r>
              <a:rPr lang="en-US" dirty="0" err="1">
                <a:effectLst/>
              </a:rPr>
              <a:t>Nakatsukasa</a:t>
            </a:r>
            <a:r>
              <a:rPr lang="en-US" dirty="0">
                <a:effectLst/>
              </a:rPr>
              <a:t>, M. Ueda</a:t>
            </a:r>
          </a:p>
          <a:p>
            <a:pPr marL="0" indent="0" fontAlgn="base">
              <a:buNone/>
            </a:pPr>
            <a:r>
              <a:rPr lang="fr-FR" i="1" dirty="0" smtClean="0">
                <a:effectLst/>
              </a:rPr>
              <a:t>	Phys. </a:t>
            </a:r>
            <a:r>
              <a:rPr lang="fr-FR" i="1" dirty="0" err="1" smtClean="0">
                <a:effectLst/>
              </a:rPr>
              <a:t>Lett</a:t>
            </a:r>
            <a:r>
              <a:rPr lang="fr-FR" i="1" dirty="0" smtClean="0">
                <a:effectLst/>
              </a:rPr>
              <a:t>. </a:t>
            </a:r>
            <a:r>
              <a:rPr lang="fr-FR" i="1" dirty="0">
                <a:effectLst/>
              </a:rPr>
              <a:t>B</a:t>
            </a:r>
            <a:r>
              <a:rPr lang="fr-FR" i="1" dirty="0" smtClean="0">
                <a:effectLst/>
              </a:rPr>
              <a:t>, 637 (2006),</a:t>
            </a:r>
            <a:r>
              <a:rPr lang="fr-FR" i="1" dirty="0">
                <a:effectLst/>
              </a:rPr>
              <a:t> </a:t>
            </a:r>
            <a:r>
              <a:rPr lang="fr-FR" i="1" dirty="0" smtClean="0">
                <a:effectLst/>
              </a:rPr>
              <a:t>P. 53</a:t>
            </a:r>
            <a:endParaRPr lang="en-US" dirty="0"/>
          </a:p>
        </p:txBody>
      </p:sp>
    </p:spTree>
    <p:extLst>
      <p:ext uri="{BB962C8B-B14F-4D97-AF65-F5344CB8AC3E}">
        <p14:creationId xmlns:p14="http://schemas.microsoft.com/office/powerpoint/2010/main" val="631760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8671</TotalTime>
  <Words>510</Words>
  <Application>Microsoft Office PowerPoint</Application>
  <PresentationFormat>Widescreen</PresentationFormat>
  <Paragraphs>92</Paragraphs>
  <Slides>5</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Arial</vt:lpstr>
      <vt:lpstr>Calibri</vt:lpstr>
      <vt:lpstr>Calibri Light</vt:lpstr>
      <vt:lpstr>Century Gothic</vt:lpstr>
      <vt:lpstr>Wingdings 2</vt:lpstr>
      <vt:lpstr>HDOfficeLightV0</vt:lpstr>
      <vt:lpstr>1_HDOfficeLightV0</vt:lpstr>
      <vt:lpstr>Mesh</vt:lpstr>
      <vt:lpstr>Fusion of Halo Nuclei</vt:lpstr>
      <vt:lpstr>The Quandary</vt:lpstr>
      <vt:lpstr>The Analysis</vt:lpstr>
      <vt:lpstr>The Takeaway</vt:lpstr>
      <vt:lpstr>The References</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Enhancement of nuclear tunneling through Coulomb-barriers using molecular cages</dc:title>
  <dc:creator>Lajoie, Andrew</dc:creator>
  <cp:lastModifiedBy>Lajoie, Andrew</cp:lastModifiedBy>
  <cp:revision>58</cp:revision>
  <cp:lastPrinted>2015-05-08T14:55:57Z</cp:lastPrinted>
  <dcterms:created xsi:type="dcterms:W3CDTF">2015-05-02T14:48:55Z</dcterms:created>
  <dcterms:modified xsi:type="dcterms:W3CDTF">2015-05-08T15:20:30Z</dcterms:modified>
</cp:coreProperties>
</file>