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3"/>
  </p:sldMasterIdLst>
  <p:notesMasterIdLst>
    <p:notesMasterId r:id="rId7"/>
  </p:notesMasterIdLst>
  <p:handoutMasterIdLst>
    <p:handoutMasterId r:id="rId8"/>
  </p:handoutMasterIdLst>
  <p:sldIdLst>
    <p:sldId id="381" r:id="rId4"/>
    <p:sldId id="382" r:id="rId5"/>
    <p:sldId id="387" r:id="rId6"/>
  </p:sldIdLst>
  <p:sldSz cx="9601200" cy="7315200"/>
  <p:notesSz cx="6997700" cy="9271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000" kern="1200">
        <a:solidFill>
          <a:srgbClr val="B81414"/>
        </a:solidFill>
        <a:latin typeface="Helvetica" panose="020B0604020202020204" pitchFamily="34" charset="0"/>
        <a:ea typeface="ヒラギノ角ゴ Pro W3"/>
        <a:cs typeface="ヒラギノ角ゴ Pro W3"/>
      </a:defRPr>
    </a:lvl1pPr>
    <a:lvl2pPr marL="482600" indent="-25400" algn="l" rtl="0" eaLnBrk="0" fontAlgn="base" hangingPunct="0">
      <a:spcBef>
        <a:spcPct val="0"/>
      </a:spcBef>
      <a:spcAft>
        <a:spcPct val="0"/>
      </a:spcAft>
      <a:defRPr sz="3000" kern="1200">
        <a:solidFill>
          <a:srgbClr val="B81414"/>
        </a:solidFill>
        <a:latin typeface="Helvetica" panose="020B0604020202020204" pitchFamily="34" charset="0"/>
        <a:ea typeface="ヒラギノ角ゴ Pro W3"/>
        <a:cs typeface="ヒラギノ角ゴ Pro W3"/>
      </a:defRPr>
    </a:lvl2pPr>
    <a:lvl3pPr marL="965200" indent="-50800" algn="l" rtl="0" eaLnBrk="0" fontAlgn="base" hangingPunct="0">
      <a:spcBef>
        <a:spcPct val="0"/>
      </a:spcBef>
      <a:spcAft>
        <a:spcPct val="0"/>
      </a:spcAft>
      <a:defRPr sz="3000" kern="1200">
        <a:solidFill>
          <a:srgbClr val="B81414"/>
        </a:solidFill>
        <a:latin typeface="Helvetica" panose="020B0604020202020204" pitchFamily="34" charset="0"/>
        <a:ea typeface="ヒラギノ角ゴ Pro W3"/>
        <a:cs typeface="ヒラギノ角ゴ Pro W3"/>
      </a:defRPr>
    </a:lvl3pPr>
    <a:lvl4pPr marL="1449388" indent="-77788" algn="l" rtl="0" eaLnBrk="0" fontAlgn="base" hangingPunct="0">
      <a:spcBef>
        <a:spcPct val="0"/>
      </a:spcBef>
      <a:spcAft>
        <a:spcPct val="0"/>
      </a:spcAft>
      <a:defRPr sz="3000" kern="1200">
        <a:solidFill>
          <a:srgbClr val="B81414"/>
        </a:solidFill>
        <a:latin typeface="Helvetica" panose="020B0604020202020204" pitchFamily="34" charset="0"/>
        <a:ea typeface="ヒラギノ角ゴ Pro W3"/>
        <a:cs typeface="ヒラギノ角ゴ Pro W3"/>
      </a:defRPr>
    </a:lvl4pPr>
    <a:lvl5pPr marL="1931988" indent="-103188" algn="l" rtl="0" eaLnBrk="0" fontAlgn="base" hangingPunct="0">
      <a:spcBef>
        <a:spcPct val="0"/>
      </a:spcBef>
      <a:spcAft>
        <a:spcPct val="0"/>
      </a:spcAft>
      <a:defRPr sz="3000" kern="1200">
        <a:solidFill>
          <a:srgbClr val="B81414"/>
        </a:solidFill>
        <a:latin typeface="Helvetica" panose="020B0604020202020204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sz="3000" kern="1200">
        <a:solidFill>
          <a:srgbClr val="B81414"/>
        </a:solidFill>
        <a:latin typeface="Helvetica" panose="020B0604020202020204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sz="3000" kern="1200">
        <a:solidFill>
          <a:srgbClr val="B81414"/>
        </a:solidFill>
        <a:latin typeface="Helvetica" panose="020B0604020202020204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sz="3000" kern="1200">
        <a:solidFill>
          <a:srgbClr val="B81414"/>
        </a:solidFill>
        <a:latin typeface="Helvetica" panose="020B0604020202020204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sz="3000" kern="1200">
        <a:solidFill>
          <a:srgbClr val="B81414"/>
        </a:solidFill>
        <a:latin typeface="Helvetica" panose="020B0604020202020204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102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hley" initials="K" lastIdx="13" clrIdx="0">
    <p:extLst/>
  </p:cmAuthor>
  <p:cmAuthor id="2" name="Hammerton, Kalee" initials="HK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4E7"/>
    <a:srgbClr val="008000"/>
    <a:srgbClr val="064308"/>
    <a:srgbClr val="E1E9FB"/>
    <a:srgbClr val="F0EAD5"/>
    <a:srgbClr val="FFAE1A"/>
    <a:srgbClr val="0F0C8F"/>
    <a:srgbClr val="A50021"/>
    <a:srgbClr val="F4E5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9" autoAdjust="0"/>
    <p:restoredTop sz="89688" autoAdjust="0"/>
  </p:normalViewPr>
  <p:slideViewPr>
    <p:cSldViewPr>
      <p:cViewPr varScale="1">
        <p:scale>
          <a:sx n="94" d="100"/>
          <a:sy n="94" d="100"/>
        </p:scale>
        <p:origin x="66" y="66"/>
      </p:cViewPr>
      <p:guideLst>
        <p:guide orient="horz" pos="102"/>
        <p:guide pos="28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2640" y="-90"/>
      </p:cViewPr>
      <p:guideLst>
        <p:guide orient="horz" pos="2920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2"/>
          </p:nvPr>
        </p:nvSpPr>
        <p:spPr>
          <a:xfrm>
            <a:off x="0" y="8805863"/>
            <a:ext cx="3727450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defRPr sz="1200">
                <a:solidFill>
                  <a:schemeClr val="tx1"/>
                </a:solidFill>
                <a:latin typeface="Helvetica" pitchFamily="-111" charset="0"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Thomas Glasmacher - glasmach@msu.edu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"/>
          </p:nvPr>
        </p:nvSpPr>
        <p:spPr>
          <a:xfrm>
            <a:off x="3963988" y="0"/>
            <a:ext cx="3032125" cy="4619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200">
                <a:solidFill>
                  <a:schemeClr val="tx1"/>
                </a:solidFill>
                <a:latin typeface="Helvetica" pitchFamily="-111" charset="0"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26 Feb 2009</a:t>
            </a: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56050" cy="4619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defRPr sz="1200">
                <a:solidFill>
                  <a:schemeClr val="tx1"/>
                </a:solidFill>
                <a:latin typeface="Helvetica" pitchFamily="-111" charset="0"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Facility for Rare Isotope Beams Briefing for </a:t>
            </a:r>
            <a:br>
              <a:rPr lang="en-US"/>
            </a:br>
            <a:r>
              <a:rPr lang="en-US"/>
              <a:t>VP Finance &amp; Operations Direct Report Staff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200">
                <a:solidFill>
                  <a:schemeClr val="tx1"/>
                </a:solidFill>
                <a:latin typeface="Helvetica" pitchFamily="-111" charset="0"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C00985B-7333-46D6-B840-EBBB03447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79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0438" y="388938"/>
            <a:ext cx="5078412" cy="38703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632411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300" kern="1200">
        <a:solidFill>
          <a:schemeClr val="tx1"/>
        </a:solidFill>
        <a:latin typeface="Helvetica" pitchFamily="34" charset="0"/>
        <a:ea typeface="ヒラギノ角ゴ Pro W3" pitchFamily="-111" charset="-128"/>
        <a:cs typeface="ヒラギノ角ゴ Pro W3" pitchFamily="-111" charset="-128"/>
      </a:defRPr>
    </a:lvl1pPr>
    <a:lvl2pPr marL="482600" indent="-25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300" kern="1200">
        <a:solidFill>
          <a:schemeClr val="tx1"/>
        </a:solidFill>
        <a:latin typeface="Helvetica" pitchFamily="34" charset="0"/>
        <a:ea typeface="ヒラギノ角ゴ Pro W3" pitchFamily="-111" charset="-128"/>
        <a:cs typeface="ヒラギノ角ゴ Pro W3"/>
      </a:defRPr>
    </a:lvl2pPr>
    <a:lvl3pPr marL="965200" indent="-50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300" kern="1200">
        <a:solidFill>
          <a:schemeClr val="tx1"/>
        </a:solidFill>
        <a:latin typeface="Helvetica" pitchFamily="34" charset="0"/>
        <a:ea typeface="ヒラギノ角ゴ Pro W3" pitchFamily="-111" charset="-128"/>
        <a:cs typeface="ヒラギノ角ゴ Pro W3"/>
      </a:defRPr>
    </a:lvl3pPr>
    <a:lvl4pPr marL="1449388" indent="-77788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300" kern="1200">
        <a:solidFill>
          <a:schemeClr val="tx1"/>
        </a:solidFill>
        <a:latin typeface="Helvetica" pitchFamily="34" charset="0"/>
        <a:ea typeface="ヒラギノ角ゴ Pro W3" pitchFamily="-111" charset="-128"/>
        <a:cs typeface="ヒラギノ角ゴ Pro W3"/>
      </a:defRPr>
    </a:lvl4pPr>
    <a:lvl5pPr marL="1931988" indent="-103188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300" kern="1200">
        <a:solidFill>
          <a:schemeClr val="tx1"/>
        </a:solidFill>
        <a:latin typeface="Helvetica" pitchFamily="34" charset="0"/>
        <a:ea typeface="ヒラギノ角ゴ Pro W3" pitchFamily="-111" charset="-128"/>
        <a:cs typeface="ヒラギノ角ゴ Pro W3"/>
      </a:defRPr>
    </a:lvl5pPr>
    <a:lvl6pPr marL="2416531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0088" y="4462463"/>
            <a:ext cx="5597525" cy="36496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ea typeface="ヒラギノ角ゴ Pro W3"/>
                <a:cs typeface="ヒラギノ角ゴ Pro W3"/>
              </a:rPr>
              <a:t>Independence</a:t>
            </a:r>
            <a:r>
              <a:rPr lang="en-US" baseline="0" dirty="0" smtClean="0">
                <a:ea typeface="ヒラギノ角ゴ Pro W3"/>
                <a:cs typeface="ヒラギノ角ゴ Pro W3"/>
              </a:rPr>
              <a:t> of ionization state makes it better than electron capture isotopes</a:t>
            </a:r>
          </a:p>
          <a:p>
            <a:r>
              <a:rPr lang="en-US" baseline="0" dirty="0" smtClean="0">
                <a:ea typeface="ヒラギノ角ゴ Pro W3"/>
                <a:cs typeface="ヒラギノ角ゴ Pro W3"/>
              </a:rPr>
              <a:t>New half-life agrees with 2009 measurement</a:t>
            </a:r>
            <a:endParaRPr lang="en-US" dirty="0" smtClean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7710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0088" y="4462463"/>
            <a:ext cx="5597525" cy="36496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657508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0088" y="4462463"/>
            <a:ext cx="5597525" cy="36496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128226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bkg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012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03263" y="1408113"/>
            <a:ext cx="8258175" cy="522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6653" tIns="48326" rIns="96653" bIns="48326">
            <a:spAutoFit/>
          </a:bodyPr>
          <a:lstStyle/>
          <a:p>
            <a:pPr>
              <a:lnSpc>
                <a:spcPct val="90000"/>
              </a:lnSpc>
              <a:defRPr/>
            </a:pPr>
            <a:endParaRPr lang="en-US">
              <a:latin typeface="Helvetica" pitchFamily="-111" charset="0"/>
              <a:ea typeface="ヒラギノ角ゴ Pro W3" pitchFamily="-111" charset="-128"/>
              <a:cs typeface="Arial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321175" y="3209925"/>
            <a:ext cx="9601200" cy="560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6653" tIns="48326" rIns="96653" bIns="48326">
            <a:spAutoFit/>
          </a:bodyPr>
          <a:lstStyle/>
          <a:p>
            <a:pPr eaLnBrk="1" hangingPunct="1">
              <a:defRPr/>
            </a:pPr>
            <a:endParaRPr lang="en-US">
              <a:latin typeface="Arial" charset="0"/>
              <a:ea typeface="ヒラギノ角ゴ Pro W3" pitchFamily="-111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247814"/>
            <a:ext cx="8161020" cy="5188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4632960"/>
            <a:ext cx="6720840" cy="1300480"/>
          </a:xfrm>
        </p:spPr>
        <p:txBody>
          <a:bodyPr/>
          <a:lstStyle>
            <a:lvl1pPr marL="0" indent="0" algn="ctr">
              <a:buNone/>
              <a:defRPr/>
            </a:lvl1pPr>
            <a:lvl2pPr marL="483263" indent="0" algn="ctr">
              <a:buNone/>
              <a:defRPr/>
            </a:lvl2pPr>
            <a:lvl3pPr marL="966526" indent="0" algn="ctr">
              <a:buNone/>
              <a:defRPr/>
            </a:lvl3pPr>
            <a:lvl4pPr marL="1449788" indent="0" algn="ctr">
              <a:buNone/>
              <a:defRPr/>
            </a:lvl4pPr>
            <a:lvl5pPr marL="1933052" indent="0" algn="ctr">
              <a:buNone/>
              <a:defRPr/>
            </a:lvl5pPr>
            <a:lvl6pPr marL="2416316" indent="0" algn="ctr">
              <a:buNone/>
              <a:defRPr/>
            </a:lvl6pPr>
            <a:lvl7pPr marL="2899579" indent="0" algn="ctr">
              <a:buNone/>
              <a:defRPr/>
            </a:lvl7pPr>
            <a:lvl8pPr marL="3382842" indent="0" algn="ctr">
              <a:buNone/>
              <a:defRPr/>
            </a:lvl8pPr>
            <a:lvl9pPr marL="386610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17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SCL_ppt.png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012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/>
          <p:cNvSpPr txBox="1">
            <a:spLocks noChangeArrowheads="1"/>
          </p:cNvSpPr>
          <p:nvPr userDrawn="1"/>
        </p:nvSpPr>
        <p:spPr bwMode="auto">
          <a:xfrm>
            <a:off x="703263" y="1408113"/>
            <a:ext cx="8258175" cy="522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6653" tIns="48326" rIns="96653" bIns="48326">
            <a:spAutoFit/>
          </a:bodyPr>
          <a:lstStyle/>
          <a:p>
            <a:pPr>
              <a:lnSpc>
                <a:spcPct val="90000"/>
              </a:lnSpc>
              <a:defRPr/>
            </a:pPr>
            <a:endParaRPr lang="en-US">
              <a:latin typeface="Helvetica" pitchFamily="-111" charset="0"/>
              <a:ea typeface="ヒラギノ角ゴ Pro W3" pitchFamily="-111" charset="-128"/>
              <a:cs typeface="Arial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>
            <a:off x="4321175" y="3209925"/>
            <a:ext cx="9601200" cy="560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6653" tIns="48326" rIns="96653" bIns="48326">
            <a:spAutoFit/>
          </a:bodyPr>
          <a:lstStyle/>
          <a:p>
            <a:pPr eaLnBrk="1" hangingPunct="1">
              <a:defRPr/>
            </a:pPr>
            <a:endParaRPr lang="en-US">
              <a:latin typeface="Arial" charset="0"/>
              <a:ea typeface="ヒラギノ角ゴ Pro W3" pitchFamily="-111" charset="-128"/>
              <a:cs typeface="Arial" charset="0"/>
            </a:endParaRPr>
          </a:p>
        </p:txBody>
      </p:sp>
      <p:sp>
        <p:nvSpPr>
          <p:cNvPr id="9" name="Text Box 1032"/>
          <p:cNvSpPr txBox="1">
            <a:spLocks noChangeArrowheads="1"/>
          </p:cNvSpPr>
          <p:nvPr userDrawn="1"/>
        </p:nvSpPr>
        <p:spPr bwMode="auto">
          <a:xfrm>
            <a:off x="6721475" y="7000875"/>
            <a:ext cx="264001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66775">
              <a:defRPr sz="3000">
                <a:solidFill>
                  <a:srgbClr val="B81414"/>
                </a:solidFill>
                <a:latin typeface="Helvetica" panose="020B0604020202020204" pitchFamily="34" charset="0"/>
                <a:ea typeface="ヒラギノ角ゴ Pro W3"/>
                <a:cs typeface="ヒラギノ角ゴ Pro W3"/>
              </a:defRPr>
            </a:lvl1pPr>
            <a:lvl2pPr defTabSz="866775">
              <a:defRPr sz="3000">
                <a:solidFill>
                  <a:srgbClr val="B81414"/>
                </a:solidFill>
                <a:latin typeface="Helvetica" panose="020B0604020202020204" pitchFamily="34" charset="0"/>
                <a:ea typeface="ヒラギノ角ゴ Pro W3"/>
                <a:cs typeface="ヒラギノ角ゴ Pro W3"/>
              </a:defRPr>
            </a:lvl2pPr>
            <a:lvl3pPr defTabSz="866775">
              <a:defRPr sz="3000">
                <a:solidFill>
                  <a:srgbClr val="B81414"/>
                </a:solidFill>
                <a:latin typeface="Helvetica" panose="020B0604020202020204" pitchFamily="34" charset="0"/>
                <a:ea typeface="ヒラギノ角ゴ Pro W3"/>
                <a:cs typeface="ヒラギノ角ゴ Pro W3"/>
              </a:defRPr>
            </a:lvl3pPr>
            <a:lvl4pPr defTabSz="866775">
              <a:defRPr sz="3000">
                <a:solidFill>
                  <a:srgbClr val="B81414"/>
                </a:solidFill>
                <a:latin typeface="Helvetica" panose="020B0604020202020204" pitchFamily="34" charset="0"/>
                <a:ea typeface="ヒラギノ角ゴ Pro W3"/>
                <a:cs typeface="ヒラギノ角ゴ Pro W3"/>
              </a:defRPr>
            </a:lvl4pPr>
            <a:lvl5pPr defTabSz="866775">
              <a:defRPr sz="3000">
                <a:solidFill>
                  <a:srgbClr val="B81414"/>
                </a:solidFill>
                <a:latin typeface="Helvetica" panose="020B0604020202020204" pitchFamily="34" charset="0"/>
                <a:ea typeface="ヒラギノ角ゴ Pro W3"/>
                <a:cs typeface="ヒラギノ角ゴ Pro W3"/>
              </a:defRPr>
            </a:lvl5pPr>
            <a:lvl6pPr marL="2389188" indent="-103188" defTabSz="866775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B81414"/>
                </a:solidFill>
                <a:latin typeface="Helvetica" panose="020B0604020202020204" pitchFamily="34" charset="0"/>
                <a:ea typeface="ヒラギノ角ゴ Pro W3"/>
                <a:cs typeface="ヒラギノ角ゴ Pro W3"/>
              </a:defRPr>
            </a:lvl6pPr>
            <a:lvl7pPr marL="2846388" indent="-103188" defTabSz="866775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B81414"/>
                </a:solidFill>
                <a:latin typeface="Helvetica" panose="020B0604020202020204" pitchFamily="34" charset="0"/>
                <a:ea typeface="ヒラギノ角ゴ Pro W3"/>
                <a:cs typeface="ヒラギノ角ゴ Pro W3"/>
              </a:defRPr>
            </a:lvl7pPr>
            <a:lvl8pPr marL="3303588" indent="-103188" defTabSz="866775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B81414"/>
                </a:solidFill>
                <a:latin typeface="Helvetica" panose="020B0604020202020204" pitchFamily="34" charset="0"/>
                <a:ea typeface="ヒラギノ角ゴ Pro W3"/>
                <a:cs typeface="ヒラギノ角ゴ Pro W3"/>
              </a:defRPr>
            </a:lvl8pPr>
            <a:lvl9pPr marL="3760788" indent="-103188" defTabSz="866775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B81414"/>
                </a:solidFill>
                <a:latin typeface="Helvetica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r">
              <a:lnSpc>
                <a:spcPct val="90000"/>
              </a:lnSpc>
              <a:defRPr/>
            </a:pPr>
            <a:r>
              <a:rPr lang="en-US" sz="1100" smtClean="0">
                <a:solidFill>
                  <a:srgbClr val="064308"/>
                </a:solidFill>
                <a:latin typeface="Arial" panose="020B0604020202020204" pitchFamily="34" charset="0"/>
              </a:rPr>
              <a:t>Andrew Klose, Slide </a:t>
            </a:r>
            <a:fld id="{BA737513-675F-44F9-B0FC-D3664E47EBA6}" type="slidenum">
              <a:rPr lang="en-US" sz="1100" smtClean="0">
                <a:solidFill>
                  <a:srgbClr val="064308"/>
                </a:solidFill>
                <a:latin typeface="Arial" panose="020B0604020202020204" pitchFamily="34" charset="0"/>
              </a:rPr>
              <a:pPr algn="r">
                <a:lnSpc>
                  <a:spcPct val="90000"/>
                </a:lnSpc>
                <a:defRPr/>
              </a:pPr>
              <a:t>‹#›</a:t>
            </a:fld>
            <a:endParaRPr lang="en-US" sz="1100" smtClean="0">
              <a:solidFill>
                <a:srgbClr val="064308"/>
              </a:solidFill>
              <a:latin typeface="Arial" panose="020B06040202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81281"/>
            <a:ext cx="8686800" cy="98551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81013" y="1138238"/>
            <a:ext cx="8639175" cy="5362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5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SCL_ppt.png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0"/>
            <a:ext cx="96012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/>
          <p:cNvSpPr txBox="1">
            <a:spLocks noChangeArrowheads="1"/>
          </p:cNvSpPr>
          <p:nvPr userDrawn="1"/>
        </p:nvSpPr>
        <p:spPr bwMode="auto">
          <a:xfrm>
            <a:off x="703263" y="1408113"/>
            <a:ext cx="8258175" cy="522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6653" tIns="48326" rIns="96653" bIns="48326">
            <a:spAutoFit/>
          </a:bodyPr>
          <a:lstStyle/>
          <a:p>
            <a:pPr>
              <a:lnSpc>
                <a:spcPct val="90000"/>
              </a:lnSpc>
              <a:defRPr/>
            </a:pPr>
            <a:endParaRPr lang="en-US">
              <a:latin typeface="Helvetica" pitchFamily="-111" charset="0"/>
              <a:ea typeface="ヒラギノ角ゴ Pro W3" pitchFamily="-111" charset="-128"/>
              <a:cs typeface="Arial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>
            <a:off x="4321175" y="3209925"/>
            <a:ext cx="9601200" cy="560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6653" tIns="48326" rIns="96653" bIns="48326">
            <a:spAutoFit/>
          </a:bodyPr>
          <a:lstStyle/>
          <a:p>
            <a:pPr eaLnBrk="1" hangingPunct="1">
              <a:defRPr/>
            </a:pPr>
            <a:endParaRPr lang="en-US">
              <a:latin typeface="Arial" charset="0"/>
              <a:ea typeface="ヒラギノ角ゴ Pro W3" pitchFamily="-111" charset="-128"/>
              <a:cs typeface="Arial" charset="0"/>
            </a:endParaRPr>
          </a:p>
        </p:txBody>
      </p:sp>
      <p:sp>
        <p:nvSpPr>
          <p:cNvPr id="9" name="Text Box 1032"/>
          <p:cNvSpPr txBox="1">
            <a:spLocks noChangeArrowheads="1"/>
          </p:cNvSpPr>
          <p:nvPr userDrawn="1"/>
        </p:nvSpPr>
        <p:spPr bwMode="auto">
          <a:xfrm>
            <a:off x="6629400" y="6986587"/>
            <a:ext cx="2640013" cy="152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66775">
              <a:defRPr sz="3000">
                <a:solidFill>
                  <a:srgbClr val="B81414"/>
                </a:solidFill>
                <a:latin typeface="Helvetica" panose="020B0604020202020204" pitchFamily="34" charset="0"/>
                <a:ea typeface="ヒラギノ角ゴ Pro W3"/>
                <a:cs typeface="ヒラギノ角ゴ Pro W3"/>
              </a:defRPr>
            </a:lvl1pPr>
            <a:lvl2pPr defTabSz="866775">
              <a:defRPr sz="3000">
                <a:solidFill>
                  <a:srgbClr val="B81414"/>
                </a:solidFill>
                <a:latin typeface="Helvetica" panose="020B0604020202020204" pitchFamily="34" charset="0"/>
                <a:ea typeface="ヒラギノ角ゴ Pro W3"/>
                <a:cs typeface="ヒラギノ角ゴ Pro W3"/>
              </a:defRPr>
            </a:lvl2pPr>
            <a:lvl3pPr defTabSz="866775">
              <a:defRPr sz="3000">
                <a:solidFill>
                  <a:srgbClr val="B81414"/>
                </a:solidFill>
                <a:latin typeface="Helvetica" panose="020B0604020202020204" pitchFamily="34" charset="0"/>
                <a:ea typeface="ヒラギノ角ゴ Pro W3"/>
                <a:cs typeface="ヒラギノ角ゴ Pro W3"/>
              </a:defRPr>
            </a:lvl3pPr>
            <a:lvl4pPr defTabSz="866775">
              <a:defRPr sz="3000">
                <a:solidFill>
                  <a:srgbClr val="B81414"/>
                </a:solidFill>
                <a:latin typeface="Helvetica" panose="020B0604020202020204" pitchFamily="34" charset="0"/>
                <a:ea typeface="ヒラギノ角ゴ Pro W3"/>
                <a:cs typeface="ヒラギノ角ゴ Pro W3"/>
              </a:defRPr>
            </a:lvl4pPr>
            <a:lvl5pPr defTabSz="866775">
              <a:defRPr sz="3000">
                <a:solidFill>
                  <a:srgbClr val="B81414"/>
                </a:solidFill>
                <a:latin typeface="Helvetica" panose="020B0604020202020204" pitchFamily="34" charset="0"/>
                <a:ea typeface="ヒラギノ角ゴ Pro W3"/>
                <a:cs typeface="ヒラギノ角ゴ Pro W3"/>
              </a:defRPr>
            </a:lvl5pPr>
            <a:lvl6pPr marL="2389188" indent="-103188" defTabSz="866775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B81414"/>
                </a:solidFill>
                <a:latin typeface="Helvetica" panose="020B0604020202020204" pitchFamily="34" charset="0"/>
                <a:ea typeface="ヒラギノ角ゴ Pro W3"/>
                <a:cs typeface="ヒラギノ角ゴ Pro W3"/>
              </a:defRPr>
            </a:lvl6pPr>
            <a:lvl7pPr marL="2846388" indent="-103188" defTabSz="866775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B81414"/>
                </a:solidFill>
                <a:latin typeface="Helvetica" panose="020B0604020202020204" pitchFamily="34" charset="0"/>
                <a:ea typeface="ヒラギノ角ゴ Pro W3"/>
                <a:cs typeface="ヒラギノ角ゴ Pro W3"/>
              </a:defRPr>
            </a:lvl7pPr>
            <a:lvl8pPr marL="3303588" indent="-103188" defTabSz="866775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B81414"/>
                </a:solidFill>
                <a:latin typeface="Helvetica" panose="020B0604020202020204" pitchFamily="34" charset="0"/>
                <a:ea typeface="ヒラギノ角ゴ Pro W3"/>
                <a:cs typeface="ヒラギノ角ゴ Pro W3"/>
              </a:defRPr>
            </a:lvl8pPr>
            <a:lvl9pPr marL="3760788" indent="-103188" defTabSz="866775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B81414"/>
                </a:solidFill>
                <a:latin typeface="Helvetica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r">
              <a:lnSpc>
                <a:spcPct val="90000"/>
              </a:lnSpc>
              <a:defRPr/>
            </a:pPr>
            <a:r>
              <a:rPr lang="en-US" sz="1100" dirty="0" smtClean="0">
                <a:solidFill>
                  <a:srgbClr val="064308"/>
                </a:solidFill>
              </a:rPr>
              <a:t>Becky Lewis, PHY 802 Final</a:t>
            </a:r>
          </a:p>
        </p:txBody>
      </p:sp>
      <p:pic>
        <p:nvPicPr>
          <p:cNvPr id="10" name="Picture 1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6" t="14900" r="51408" b="16333"/>
          <a:stretch>
            <a:fillRect/>
          </a:stretch>
        </p:blipFill>
        <p:spPr bwMode="auto">
          <a:xfrm>
            <a:off x="3976688" y="6643688"/>
            <a:ext cx="1674812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81281"/>
            <a:ext cx="8686800" cy="98551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81013" y="1138238"/>
            <a:ext cx="8639175" cy="5362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49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SCLFRIB_ppt.png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012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/>
          <p:cNvSpPr txBox="1">
            <a:spLocks noChangeArrowheads="1"/>
          </p:cNvSpPr>
          <p:nvPr userDrawn="1"/>
        </p:nvSpPr>
        <p:spPr bwMode="auto">
          <a:xfrm>
            <a:off x="703263" y="1408113"/>
            <a:ext cx="8258175" cy="5064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6653" tIns="48326" rIns="96653" bIns="48326">
            <a:spAutoFit/>
          </a:bodyPr>
          <a:lstStyle/>
          <a:p>
            <a:pPr>
              <a:lnSpc>
                <a:spcPct val="90000"/>
              </a:lnSpc>
              <a:defRPr/>
            </a:pPr>
            <a:endParaRPr lang="en-US">
              <a:latin typeface="Helvetica" pitchFamily="-111" charset="0"/>
              <a:ea typeface="ヒラギノ角ゴ Pro W3" pitchFamily="-111" charset="-128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4321175" y="3209925"/>
            <a:ext cx="9601200" cy="552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6653" tIns="48326" rIns="96653" bIns="48326">
            <a:spAutoFit/>
          </a:bodyPr>
          <a:lstStyle/>
          <a:p>
            <a:pPr eaLnBrk="1" hangingPunct="1">
              <a:defRPr/>
            </a:pPr>
            <a:endParaRPr lang="en-US">
              <a:latin typeface="Arial" charset="0"/>
              <a:ea typeface="ヒラギノ角ゴ Pro W3" pitchFamily="-111" charset="-128"/>
              <a:cs typeface="Arial" charset="0"/>
            </a:endParaRPr>
          </a:p>
        </p:txBody>
      </p:sp>
      <p:sp>
        <p:nvSpPr>
          <p:cNvPr id="9" name="Text Box 1032"/>
          <p:cNvSpPr txBox="1">
            <a:spLocks noChangeArrowheads="1"/>
          </p:cNvSpPr>
          <p:nvPr userDrawn="1"/>
        </p:nvSpPr>
        <p:spPr bwMode="auto">
          <a:xfrm>
            <a:off x="6019800" y="6848475"/>
            <a:ext cx="3392488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66775">
              <a:defRPr sz="3000">
                <a:solidFill>
                  <a:srgbClr val="B81414"/>
                </a:solidFill>
                <a:latin typeface="Helvetica" panose="020B0604020202020204" pitchFamily="34" charset="0"/>
                <a:ea typeface="ヒラギノ角ゴ Pro W3"/>
                <a:cs typeface="ヒラギノ角ゴ Pro W3"/>
              </a:defRPr>
            </a:lvl1pPr>
            <a:lvl2pPr defTabSz="866775">
              <a:defRPr sz="3000">
                <a:solidFill>
                  <a:srgbClr val="B81414"/>
                </a:solidFill>
                <a:latin typeface="Helvetica" panose="020B0604020202020204" pitchFamily="34" charset="0"/>
                <a:ea typeface="ヒラギノ角ゴ Pro W3"/>
                <a:cs typeface="ヒラギノ角ゴ Pro W3"/>
              </a:defRPr>
            </a:lvl2pPr>
            <a:lvl3pPr defTabSz="866775">
              <a:defRPr sz="3000">
                <a:solidFill>
                  <a:srgbClr val="B81414"/>
                </a:solidFill>
                <a:latin typeface="Helvetica" panose="020B0604020202020204" pitchFamily="34" charset="0"/>
                <a:ea typeface="ヒラギノ角ゴ Pro W3"/>
                <a:cs typeface="ヒラギノ角ゴ Pro W3"/>
              </a:defRPr>
            </a:lvl3pPr>
            <a:lvl4pPr defTabSz="866775">
              <a:defRPr sz="3000">
                <a:solidFill>
                  <a:srgbClr val="B81414"/>
                </a:solidFill>
                <a:latin typeface="Helvetica" panose="020B0604020202020204" pitchFamily="34" charset="0"/>
                <a:ea typeface="ヒラギノ角ゴ Pro W3"/>
                <a:cs typeface="ヒラギノ角ゴ Pro W3"/>
              </a:defRPr>
            </a:lvl4pPr>
            <a:lvl5pPr defTabSz="866775">
              <a:defRPr sz="3000">
                <a:solidFill>
                  <a:srgbClr val="B81414"/>
                </a:solidFill>
                <a:latin typeface="Helvetica" panose="020B0604020202020204" pitchFamily="34" charset="0"/>
                <a:ea typeface="ヒラギノ角ゴ Pro W3"/>
                <a:cs typeface="ヒラギノ角ゴ Pro W3"/>
              </a:defRPr>
            </a:lvl5pPr>
            <a:lvl6pPr marL="2389188" indent="-103188" defTabSz="866775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B81414"/>
                </a:solidFill>
                <a:latin typeface="Helvetica" panose="020B0604020202020204" pitchFamily="34" charset="0"/>
                <a:ea typeface="ヒラギノ角ゴ Pro W3"/>
                <a:cs typeface="ヒラギノ角ゴ Pro W3"/>
              </a:defRPr>
            </a:lvl6pPr>
            <a:lvl7pPr marL="2846388" indent="-103188" defTabSz="866775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B81414"/>
                </a:solidFill>
                <a:latin typeface="Helvetica" panose="020B0604020202020204" pitchFamily="34" charset="0"/>
                <a:ea typeface="ヒラギノ角ゴ Pro W3"/>
                <a:cs typeface="ヒラギノ角ゴ Pro W3"/>
              </a:defRPr>
            </a:lvl7pPr>
            <a:lvl8pPr marL="3303588" indent="-103188" defTabSz="866775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B81414"/>
                </a:solidFill>
                <a:latin typeface="Helvetica" panose="020B0604020202020204" pitchFamily="34" charset="0"/>
                <a:ea typeface="ヒラギノ角ゴ Pro W3"/>
                <a:cs typeface="ヒラギノ角ゴ Pro W3"/>
              </a:defRPr>
            </a:lvl8pPr>
            <a:lvl9pPr marL="3760788" indent="-103188" defTabSz="866775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B81414"/>
                </a:solidFill>
                <a:latin typeface="Helvetica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r">
              <a:lnSpc>
                <a:spcPct val="90000"/>
              </a:lnSpc>
              <a:defRPr/>
            </a:pPr>
            <a:r>
              <a:rPr lang="en-US" sz="1100" smtClean="0">
                <a:solidFill>
                  <a:srgbClr val="064308"/>
                </a:solidFill>
              </a:rPr>
              <a:t>O.Kester, IAP seminar, Frankfurt, Germany,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1100" smtClean="0">
                <a:solidFill>
                  <a:srgbClr val="064308"/>
                </a:solidFill>
              </a:rPr>
              <a:t> 11/06/2009, </a:t>
            </a:r>
            <a:r>
              <a:rPr lang="en-US" sz="1100" smtClean="0">
                <a:solidFill>
                  <a:srgbClr val="064308"/>
                </a:solidFill>
                <a:latin typeface="Arial" panose="020B0604020202020204" pitchFamily="34" charset="0"/>
              </a:rPr>
              <a:t>Slide </a:t>
            </a:r>
            <a:fld id="{9F731AB6-2E15-4D92-8F93-F85EA610323C}" type="slidenum">
              <a:rPr lang="en-US" sz="1100" smtClean="0">
                <a:solidFill>
                  <a:srgbClr val="064308"/>
                </a:solidFill>
                <a:latin typeface="Arial" panose="020B0604020202020204" pitchFamily="34" charset="0"/>
              </a:rPr>
              <a:pPr algn="r">
                <a:lnSpc>
                  <a:spcPct val="90000"/>
                </a:lnSpc>
                <a:defRPr/>
              </a:pPr>
              <a:t>‹#›</a:t>
            </a:fld>
            <a:endParaRPr lang="en-US" sz="1100" smtClean="0">
              <a:solidFill>
                <a:srgbClr val="064308"/>
              </a:solidFill>
              <a:latin typeface="Arial" panose="020B0604020202020204" pitchFamily="34" charset="0"/>
            </a:endParaRPr>
          </a:p>
        </p:txBody>
      </p:sp>
      <p:pic>
        <p:nvPicPr>
          <p:cNvPr id="10" name="Picture 1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6" t="14900" r="51408" b="16333"/>
          <a:stretch>
            <a:fillRect/>
          </a:stretch>
        </p:blipFill>
        <p:spPr bwMode="auto">
          <a:xfrm>
            <a:off x="3976688" y="6643688"/>
            <a:ext cx="1674812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81281"/>
            <a:ext cx="8686800" cy="98551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81013" y="1138238"/>
            <a:ext cx="8639175" cy="53625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841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SCLFRIB_ppt.png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012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/>
          <p:cNvSpPr txBox="1">
            <a:spLocks noChangeArrowheads="1"/>
          </p:cNvSpPr>
          <p:nvPr userDrawn="1"/>
        </p:nvSpPr>
        <p:spPr bwMode="auto">
          <a:xfrm>
            <a:off x="703263" y="1408113"/>
            <a:ext cx="8258175" cy="522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6653" tIns="48326" rIns="96653" bIns="48326">
            <a:spAutoFit/>
          </a:bodyPr>
          <a:lstStyle/>
          <a:p>
            <a:pPr>
              <a:lnSpc>
                <a:spcPct val="90000"/>
              </a:lnSpc>
              <a:defRPr/>
            </a:pPr>
            <a:endParaRPr lang="en-US">
              <a:latin typeface="Helvetica" pitchFamily="-111" charset="0"/>
              <a:ea typeface="ヒラギノ角ゴ Pro W3" pitchFamily="-111" charset="-128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4321175" y="3209925"/>
            <a:ext cx="9601200" cy="560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6653" tIns="48326" rIns="96653" bIns="48326">
            <a:spAutoFit/>
          </a:bodyPr>
          <a:lstStyle/>
          <a:p>
            <a:pPr eaLnBrk="1" hangingPunct="1">
              <a:defRPr/>
            </a:pPr>
            <a:endParaRPr lang="en-US">
              <a:latin typeface="Arial" charset="0"/>
              <a:ea typeface="ヒラギノ角ゴ Pro W3" pitchFamily="-111" charset="-128"/>
              <a:cs typeface="Arial" charset="0"/>
            </a:endParaRPr>
          </a:p>
        </p:txBody>
      </p:sp>
      <p:sp>
        <p:nvSpPr>
          <p:cNvPr id="9" name="Text Box 1032"/>
          <p:cNvSpPr txBox="1">
            <a:spLocks noChangeArrowheads="1"/>
          </p:cNvSpPr>
          <p:nvPr userDrawn="1"/>
        </p:nvSpPr>
        <p:spPr bwMode="auto">
          <a:xfrm>
            <a:off x="6721475" y="7000875"/>
            <a:ext cx="264001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66775">
              <a:defRPr sz="3000">
                <a:solidFill>
                  <a:srgbClr val="B81414"/>
                </a:solidFill>
                <a:latin typeface="Helvetica" panose="020B0604020202020204" pitchFamily="34" charset="0"/>
                <a:ea typeface="ヒラギノ角ゴ Pro W3"/>
                <a:cs typeface="ヒラギノ角ゴ Pro W3"/>
              </a:defRPr>
            </a:lvl1pPr>
            <a:lvl2pPr defTabSz="866775">
              <a:defRPr sz="3000">
                <a:solidFill>
                  <a:srgbClr val="B81414"/>
                </a:solidFill>
                <a:latin typeface="Helvetica" panose="020B0604020202020204" pitchFamily="34" charset="0"/>
                <a:ea typeface="ヒラギノ角ゴ Pro W3"/>
                <a:cs typeface="ヒラギノ角ゴ Pro W3"/>
              </a:defRPr>
            </a:lvl2pPr>
            <a:lvl3pPr defTabSz="866775">
              <a:defRPr sz="3000">
                <a:solidFill>
                  <a:srgbClr val="B81414"/>
                </a:solidFill>
                <a:latin typeface="Helvetica" panose="020B0604020202020204" pitchFamily="34" charset="0"/>
                <a:ea typeface="ヒラギノ角ゴ Pro W3"/>
                <a:cs typeface="ヒラギノ角ゴ Pro W3"/>
              </a:defRPr>
            </a:lvl3pPr>
            <a:lvl4pPr defTabSz="866775">
              <a:defRPr sz="3000">
                <a:solidFill>
                  <a:srgbClr val="B81414"/>
                </a:solidFill>
                <a:latin typeface="Helvetica" panose="020B0604020202020204" pitchFamily="34" charset="0"/>
                <a:ea typeface="ヒラギノ角ゴ Pro W3"/>
                <a:cs typeface="ヒラギノ角ゴ Pro W3"/>
              </a:defRPr>
            </a:lvl4pPr>
            <a:lvl5pPr defTabSz="866775">
              <a:defRPr sz="3000">
                <a:solidFill>
                  <a:srgbClr val="B81414"/>
                </a:solidFill>
                <a:latin typeface="Helvetica" panose="020B0604020202020204" pitchFamily="34" charset="0"/>
                <a:ea typeface="ヒラギノ角ゴ Pro W3"/>
                <a:cs typeface="ヒラギノ角ゴ Pro W3"/>
              </a:defRPr>
            </a:lvl5pPr>
            <a:lvl6pPr marL="2389188" indent="-103188" defTabSz="866775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B81414"/>
                </a:solidFill>
                <a:latin typeface="Helvetica" panose="020B0604020202020204" pitchFamily="34" charset="0"/>
                <a:ea typeface="ヒラギノ角ゴ Pro W3"/>
                <a:cs typeface="ヒラギノ角ゴ Pro W3"/>
              </a:defRPr>
            </a:lvl6pPr>
            <a:lvl7pPr marL="2846388" indent="-103188" defTabSz="866775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B81414"/>
                </a:solidFill>
                <a:latin typeface="Helvetica" panose="020B0604020202020204" pitchFamily="34" charset="0"/>
                <a:ea typeface="ヒラギノ角ゴ Pro W3"/>
                <a:cs typeface="ヒラギノ角ゴ Pro W3"/>
              </a:defRPr>
            </a:lvl7pPr>
            <a:lvl8pPr marL="3303588" indent="-103188" defTabSz="866775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B81414"/>
                </a:solidFill>
                <a:latin typeface="Helvetica" panose="020B0604020202020204" pitchFamily="34" charset="0"/>
                <a:ea typeface="ヒラギノ角ゴ Pro W3"/>
                <a:cs typeface="ヒラギノ角ゴ Pro W3"/>
              </a:defRPr>
            </a:lvl8pPr>
            <a:lvl9pPr marL="3760788" indent="-103188" defTabSz="866775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B81414"/>
                </a:solidFill>
                <a:latin typeface="Helvetica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r">
              <a:lnSpc>
                <a:spcPct val="90000"/>
              </a:lnSpc>
              <a:defRPr/>
            </a:pPr>
            <a:r>
              <a:rPr lang="en-US" sz="1100" smtClean="0">
                <a:solidFill>
                  <a:srgbClr val="064308"/>
                </a:solidFill>
              </a:rPr>
              <a:t>C.K. Gelbke, </a:t>
            </a:r>
            <a:fld id="{6A8B1B04-264C-4F03-98BA-771EBD53EF03}" type="datetime1">
              <a:rPr lang="en-US" sz="1100" smtClean="0">
                <a:solidFill>
                  <a:srgbClr val="064308"/>
                </a:solidFill>
              </a:rPr>
              <a:pPr algn="r">
                <a:lnSpc>
                  <a:spcPct val="90000"/>
                </a:lnSpc>
                <a:defRPr/>
              </a:pPr>
              <a:t>5/4/2015</a:t>
            </a:fld>
            <a:r>
              <a:rPr lang="en-US" sz="1100" smtClean="0">
                <a:solidFill>
                  <a:srgbClr val="064308"/>
                </a:solidFill>
              </a:rPr>
              <a:t>, </a:t>
            </a:r>
            <a:r>
              <a:rPr lang="en-US" sz="1100" smtClean="0">
                <a:solidFill>
                  <a:srgbClr val="064308"/>
                </a:solidFill>
                <a:latin typeface="Arial" panose="020B0604020202020204" pitchFamily="34" charset="0"/>
              </a:rPr>
              <a:t>Slide </a:t>
            </a:r>
            <a:fld id="{5B4E6264-C342-4378-8CCA-D40C6DF0B994}" type="slidenum">
              <a:rPr lang="en-US" sz="1100" smtClean="0">
                <a:solidFill>
                  <a:srgbClr val="064308"/>
                </a:solidFill>
                <a:latin typeface="Arial" panose="020B0604020202020204" pitchFamily="34" charset="0"/>
              </a:rPr>
              <a:pPr algn="r">
                <a:lnSpc>
                  <a:spcPct val="90000"/>
                </a:lnSpc>
                <a:defRPr/>
              </a:pPr>
              <a:t>‹#›</a:t>
            </a:fld>
            <a:endParaRPr lang="en-US" sz="1100" smtClean="0">
              <a:solidFill>
                <a:srgbClr val="064308"/>
              </a:solidFill>
              <a:latin typeface="Arial" panose="020B060402020202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81281"/>
            <a:ext cx="8686800" cy="98551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81013" y="1138238"/>
            <a:ext cx="8639175" cy="53625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12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bkg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012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03263" y="1408113"/>
            <a:ext cx="8258175" cy="522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6653" tIns="48326" rIns="96653" bIns="48326">
            <a:spAutoFit/>
          </a:bodyPr>
          <a:lstStyle/>
          <a:p>
            <a:pPr>
              <a:lnSpc>
                <a:spcPct val="90000"/>
              </a:lnSpc>
              <a:defRPr/>
            </a:pPr>
            <a:endParaRPr lang="en-US">
              <a:latin typeface="Helvetica" pitchFamily="-111" charset="0"/>
              <a:ea typeface="ヒラギノ角ゴ Pro W3" pitchFamily="-111" charset="-128"/>
              <a:cs typeface="Arial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321175" y="3209925"/>
            <a:ext cx="9601200" cy="560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6653" tIns="48326" rIns="96653" bIns="48326">
            <a:spAutoFit/>
          </a:bodyPr>
          <a:lstStyle/>
          <a:p>
            <a:pPr eaLnBrk="1" hangingPunct="1">
              <a:defRPr/>
            </a:pPr>
            <a:endParaRPr lang="en-US">
              <a:latin typeface="Arial" charset="0"/>
              <a:ea typeface="ヒラギノ角ゴ Pro W3" pitchFamily="-111" charset="-128"/>
              <a:cs typeface="Arial" charset="0"/>
            </a:endParaRPr>
          </a:p>
        </p:txBody>
      </p:sp>
      <p:sp>
        <p:nvSpPr>
          <p:cNvPr id="7" name="Text Box 1032"/>
          <p:cNvSpPr txBox="1">
            <a:spLocks noChangeArrowheads="1"/>
          </p:cNvSpPr>
          <p:nvPr userDrawn="1"/>
        </p:nvSpPr>
        <p:spPr bwMode="auto">
          <a:xfrm>
            <a:off x="6721475" y="7000875"/>
            <a:ext cx="264001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66775">
              <a:defRPr sz="3000">
                <a:solidFill>
                  <a:srgbClr val="B81414"/>
                </a:solidFill>
                <a:latin typeface="Helvetica" panose="020B0604020202020204" pitchFamily="34" charset="0"/>
                <a:ea typeface="ヒラギノ角ゴ Pro W3"/>
                <a:cs typeface="ヒラギノ角ゴ Pro W3"/>
              </a:defRPr>
            </a:lvl1pPr>
            <a:lvl2pPr defTabSz="866775">
              <a:defRPr sz="3000">
                <a:solidFill>
                  <a:srgbClr val="B81414"/>
                </a:solidFill>
                <a:latin typeface="Helvetica" panose="020B0604020202020204" pitchFamily="34" charset="0"/>
                <a:ea typeface="ヒラギノ角ゴ Pro W3"/>
                <a:cs typeface="ヒラギノ角ゴ Pro W3"/>
              </a:defRPr>
            </a:lvl2pPr>
            <a:lvl3pPr defTabSz="866775">
              <a:defRPr sz="3000">
                <a:solidFill>
                  <a:srgbClr val="B81414"/>
                </a:solidFill>
                <a:latin typeface="Helvetica" panose="020B0604020202020204" pitchFamily="34" charset="0"/>
                <a:ea typeface="ヒラギノ角ゴ Pro W3"/>
                <a:cs typeface="ヒラギノ角ゴ Pro W3"/>
              </a:defRPr>
            </a:lvl3pPr>
            <a:lvl4pPr defTabSz="866775">
              <a:defRPr sz="3000">
                <a:solidFill>
                  <a:srgbClr val="B81414"/>
                </a:solidFill>
                <a:latin typeface="Helvetica" panose="020B0604020202020204" pitchFamily="34" charset="0"/>
                <a:ea typeface="ヒラギノ角ゴ Pro W3"/>
                <a:cs typeface="ヒラギノ角ゴ Pro W3"/>
              </a:defRPr>
            </a:lvl4pPr>
            <a:lvl5pPr defTabSz="866775">
              <a:defRPr sz="3000">
                <a:solidFill>
                  <a:srgbClr val="B81414"/>
                </a:solidFill>
                <a:latin typeface="Helvetica" panose="020B0604020202020204" pitchFamily="34" charset="0"/>
                <a:ea typeface="ヒラギノ角ゴ Pro W3"/>
                <a:cs typeface="ヒラギノ角ゴ Pro W3"/>
              </a:defRPr>
            </a:lvl5pPr>
            <a:lvl6pPr marL="2389188" indent="-103188" defTabSz="866775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B81414"/>
                </a:solidFill>
                <a:latin typeface="Helvetica" panose="020B0604020202020204" pitchFamily="34" charset="0"/>
                <a:ea typeface="ヒラギノ角ゴ Pro W3"/>
                <a:cs typeface="ヒラギノ角ゴ Pro W3"/>
              </a:defRPr>
            </a:lvl6pPr>
            <a:lvl7pPr marL="2846388" indent="-103188" defTabSz="866775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B81414"/>
                </a:solidFill>
                <a:latin typeface="Helvetica" panose="020B0604020202020204" pitchFamily="34" charset="0"/>
                <a:ea typeface="ヒラギノ角ゴ Pro W3"/>
                <a:cs typeface="ヒラギノ角ゴ Pro W3"/>
              </a:defRPr>
            </a:lvl7pPr>
            <a:lvl8pPr marL="3303588" indent="-103188" defTabSz="866775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B81414"/>
                </a:solidFill>
                <a:latin typeface="Helvetica" panose="020B0604020202020204" pitchFamily="34" charset="0"/>
                <a:ea typeface="ヒラギノ角ゴ Pro W3"/>
                <a:cs typeface="ヒラギノ角ゴ Pro W3"/>
              </a:defRPr>
            </a:lvl8pPr>
            <a:lvl9pPr marL="3760788" indent="-103188" defTabSz="866775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B81414"/>
                </a:solidFill>
                <a:latin typeface="Helvetica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r">
              <a:lnSpc>
                <a:spcPct val="90000"/>
              </a:lnSpc>
              <a:defRPr/>
            </a:pPr>
            <a:r>
              <a:rPr lang="en-US" sz="1100" smtClean="0">
                <a:solidFill>
                  <a:srgbClr val="064308"/>
                </a:solidFill>
              </a:rPr>
              <a:t>K. Stiefel, </a:t>
            </a:r>
            <a:r>
              <a:rPr lang="en-US" sz="1100" smtClean="0">
                <a:solidFill>
                  <a:srgbClr val="064308"/>
                </a:solidFill>
                <a:latin typeface="Arial" panose="020B0604020202020204" pitchFamily="34" charset="0"/>
              </a:rPr>
              <a:t>Slide </a:t>
            </a:r>
            <a:fld id="{19051E38-0A89-4D64-9886-85D6F32FFE5A}" type="slidenum">
              <a:rPr lang="en-US" sz="1100" smtClean="0">
                <a:solidFill>
                  <a:srgbClr val="064308"/>
                </a:solidFill>
                <a:latin typeface="Arial" panose="020B0604020202020204" pitchFamily="34" charset="0"/>
              </a:rPr>
              <a:pPr algn="r">
                <a:lnSpc>
                  <a:spcPct val="90000"/>
                </a:lnSpc>
                <a:defRPr/>
              </a:pPr>
              <a:t>‹#›</a:t>
            </a:fld>
            <a:endParaRPr lang="en-US" sz="1100" smtClean="0">
              <a:solidFill>
                <a:srgbClr val="064308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1"/>
            <a:ext cx="8686800" cy="98551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507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82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0166" y="108374"/>
            <a:ext cx="6647498" cy="5188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20090" y="1300480"/>
            <a:ext cx="8161020" cy="25196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90" y="3982720"/>
            <a:ext cx="8161020" cy="25196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08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80963"/>
            <a:ext cx="66484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9299" tIns="23720" rIns="59299" bIns="23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1013" y="1138238"/>
            <a:ext cx="8639175" cy="536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09" r:id="rId7"/>
    <p:sldLayoutId id="2147483710" r:id="rId8"/>
  </p:sldLayoutIdLst>
  <p:hf sldNum="0" hdr="0" dt="0"/>
  <p:txStyles>
    <p:titleStyle>
      <a:lvl1pPr algn="ctr" defTabSz="854075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400" b="1">
          <a:solidFill>
            <a:srgbClr val="064308"/>
          </a:solidFill>
          <a:latin typeface="Arial" charset="0"/>
          <a:ea typeface="MS PGothic" panose="020B0600070205080204" pitchFamily="34" charset="-128"/>
          <a:cs typeface="ＭＳ Ｐゴシック" pitchFamily="-65" charset="-128"/>
        </a:defRPr>
      </a:lvl1pPr>
      <a:lvl2pPr algn="ctr" defTabSz="854075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400" b="1">
          <a:solidFill>
            <a:srgbClr val="064308"/>
          </a:solidFill>
          <a:latin typeface="Arial" charset="0"/>
          <a:ea typeface="MS PGothic" panose="020B0600070205080204" pitchFamily="34" charset="-128"/>
          <a:cs typeface="ＭＳ Ｐゴシック" pitchFamily="-65" charset="-128"/>
        </a:defRPr>
      </a:lvl2pPr>
      <a:lvl3pPr algn="ctr" defTabSz="854075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400" b="1">
          <a:solidFill>
            <a:srgbClr val="064308"/>
          </a:solidFill>
          <a:latin typeface="Arial" charset="0"/>
          <a:ea typeface="MS PGothic" panose="020B0600070205080204" pitchFamily="34" charset="-128"/>
          <a:cs typeface="ＭＳ Ｐゴシック" pitchFamily="-65" charset="-128"/>
        </a:defRPr>
      </a:lvl3pPr>
      <a:lvl4pPr algn="ctr" defTabSz="854075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400" b="1">
          <a:solidFill>
            <a:srgbClr val="064308"/>
          </a:solidFill>
          <a:latin typeface="Arial" charset="0"/>
          <a:ea typeface="MS PGothic" panose="020B0600070205080204" pitchFamily="34" charset="-128"/>
          <a:cs typeface="ＭＳ Ｐゴシック" pitchFamily="-65" charset="-128"/>
        </a:defRPr>
      </a:lvl4pPr>
      <a:lvl5pPr algn="ctr" defTabSz="854075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400" b="1">
          <a:solidFill>
            <a:srgbClr val="064308"/>
          </a:solidFill>
          <a:latin typeface="Arial" charset="0"/>
          <a:ea typeface="MS PGothic" panose="020B0600070205080204" pitchFamily="34" charset="-128"/>
          <a:cs typeface="ＭＳ Ｐゴシック" pitchFamily="-65" charset="-128"/>
        </a:defRPr>
      </a:lvl5pPr>
      <a:lvl6pPr marL="483306" algn="ctr" defTabSz="854177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400" b="1">
          <a:solidFill>
            <a:srgbClr val="064308"/>
          </a:solidFill>
          <a:latin typeface="Arial" charset="0"/>
          <a:ea typeface="Arial" charset="0"/>
          <a:cs typeface="Arial" charset="0"/>
        </a:defRPr>
      </a:lvl6pPr>
      <a:lvl7pPr marL="966612" algn="ctr" defTabSz="854177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400" b="1">
          <a:solidFill>
            <a:srgbClr val="064308"/>
          </a:solidFill>
          <a:latin typeface="Arial" charset="0"/>
          <a:ea typeface="Arial" charset="0"/>
          <a:cs typeface="Arial" charset="0"/>
        </a:defRPr>
      </a:lvl7pPr>
      <a:lvl8pPr marL="1449918" algn="ctr" defTabSz="854177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400" b="1">
          <a:solidFill>
            <a:srgbClr val="064308"/>
          </a:solidFill>
          <a:latin typeface="Arial" charset="0"/>
          <a:ea typeface="Arial" charset="0"/>
          <a:cs typeface="Arial" charset="0"/>
        </a:defRPr>
      </a:lvl8pPr>
      <a:lvl9pPr marL="1933224" algn="ctr" defTabSz="854177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400" b="1">
          <a:solidFill>
            <a:srgbClr val="064308"/>
          </a:solidFill>
          <a:latin typeface="Arial" charset="0"/>
          <a:ea typeface="Arial" charset="0"/>
          <a:cs typeface="Arial" charset="0"/>
        </a:defRPr>
      </a:lvl9pPr>
    </p:titleStyle>
    <p:bodyStyle>
      <a:lvl1pPr marL="180975" indent="-180975" algn="l" defTabSz="854075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SzPct val="100000"/>
        <a:buChar char="•"/>
        <a:defRPr sz="2100">
          <a:solidFill>
            <a:srgbClr val="064308"/>
          </a:solidFill>
          <a:latin typeface="Arial" charset="0"/>
          <a:ea typeface="MS PGothic" panose="020B0600070205080204" pitchFamily="34" charset="-128"/>
          <a:cs typeface="ＭＳ Ｐゴシック" pitchFamily="-65" charset="-128"/>
        </a:defRPr>
      </a:lvl1pPr>
      <a:lvl2pPr marL="482600" indent="-180975" algn="l" defTabSz="854075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100000"/>
        <a:buChar char="–"/>
        <a:defRPr sz="17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/>
        </a:defRPr>
      </a:lvl2pPr>
      <a:lvl3pPr marL="784225" indent="-180975" algn="l" defTabSz="854075" rtl="0" eaLnBrk="0" fontAlgn="base" hangingPunct="0">
        <a:lnSpc>
          <a:spcPct val="90000"/>
        </a:lnSpc>
        <a:spcBef>
          <a:spcPct val="15000"/>
        </a:spcBef>
        <a:spcAft>
          <a:spcPct val="0"/>
        </a:spcAft>
        <a:buSzPct val="100000"/>
        <a:buChar char="»"/>
        <a:defRPr sz="1700">
          <a:solidFill>
            <a:schemeClr val="tx1"/>
          </a:solidFill>
          <a:latin typeface="Arial" charset="0"/>
          <a:ea typeface="ヒラギノ角ゴ Pro W3" pitchFamily="-111" charset="-128"/>
          <a:cs typeface="ヒラギノ角ゴ Pro W3" pitchFamily="-111" charset="-128"/>
        </a:defRPr>
      </a:lvl3pPr>
      <a:lvl4pPr marL="1328738" indent="-241300" algn="l" defTabSz="854075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Helvetica" charset="0"/>
          <a:ea typeface="ヒラギノ角ゴ Pro W3" pitchFamily="-111" charset="-128"/>
          <a:cs typeface="ヒラギノ角ゴ Pro W3"/>
        </a:defRPr>
      </a:lvl4pPr>
      <a:lvl5pPr marL="1866900" indent="-158750" algn="l" defTabSz="854075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Helvetica" charset="0"/>
          <a:ea typeface="ヒラギノ角ゴ Pro W3" pitchFamily="-111" charset="-128"/>
          <a:cs typeface="ヒラギノ角ゴ Pro W3"/>
        </a:defRPr>
      </a:lvl5pPr>
      <a:lvl6pPr marL="2351083" indent="-159424" algn="l" defTabSz="854177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Helvetica" charset="0"/>
          <a:ea typeface="+mn-ea"/>
          <a:cs typeface="+mn-cs"/>
        </a:defRPr>
      </a:lvl6pPr>
      <a:lvl7pPr marL="2834390" indent="-159424" algn="l" defTabSz="854177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Helvetica" charset="0"/>
          <a:ea typeface="+mn-ea"/>
          <a:cs typeface="+mn-cs"/>
        </a:defRPr>
      </a:lvl7pPr>
      <a:lvl8pPr marL="3317696" indent="-159424" algn="l" defTabSz="854177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Helvetica" charset="0"/>
          <a:ea typeface="+mn-ea"/>
          <a:cs typeface="+mn-cs"/>
        </a:defRPr>
      </a:lvl8pPr>
      <a:lvl9pPr marL="3801002" indent="-159424" algn="l" defTabSz="854177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Helvetica" charset="0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pPr>
              <a:buFontTx/>
              <a:buNone/>
            </a:pPr>
            <a:endParaRPr lang="en-US" sz="1800" dirty="0" smtClean="0">
              <a:latin typeface="Georgia" panose="02040502050405020303" pitchFamily="18" charset="0"/>
            </a:endParaRPr>
          </a:p>
          <a:p>
            <a:pPr>
              <a:buFontTx/>
              <a:buNone/>
            </a:pPr>
            <a:endParaRPr lang="en-US" sz="1800" dirty="0" smtClean="0">
              <a:latin typeface="Georgia" panose="02040502050405020303" pitchFamily="18" charset="0"/>
            </a:endParaRPr>
          </a:p>
          <a:p>
            <a:pPr>
              <a:buFontTx/>
              <a:buNone/>
            </a:pPr>
            <a:endParaRPr lang="en-US" sz="1800" dirty="0" smtClean="0">
              <a:latin typeface="Georgia" panose="02040502050405020303" pitchFamily="18" charset="0"/>
            </a:endParaRPr>
          </a:p>
          <a:p>
            <a:pPr>
              <a:buFontTx/>
              <a:buNone/>
            </a:pPr>
            <a:endParaRPr lang="en-US" sz="1800" dirty="0" smtClean="0">
              <a:latin typeface="Georgia" panose="02040502050405020303" pitchFamily="18" charset="0"/>
            </a:endParaRPr>
          </a:p>
          <a:p>
            <a:pPr>
              <a:buFontTx/>
              <a:buNone/>
            </a:pPr>
            <a:endParaRPr lang="en-US" sz="1800" dirty="0" smtClean="0">
              <a:latin typeface="Georgia" panose="02040502050405020303" pitchFamily="18" charset="0"/>
            </a:endParaRPr>
          </a:p>
          <a:p>
            <a:pPr>
              <a:buFontTx/>
              <a:buNone/>
            </a:pPr>
            <a:endParaRPr lang="en-US" sz="1800" dirty="0" smtClean="0">
              <a:latin typeface="Georgia" panose="02040502050405020303" pitchFamily="18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Georgia" panose="02040502050405020303" pitchFamily="18" charset="0"/>
              </a:rPr>
              <a:t/>
            </a:r>
            <a:br>
              <a:rPr lang="en-US" sz="1800" dirty="0" smtClean="0">
                <a:latin typeface="Georgia" panose="02040502050405020303" pitchFamily="18" charset="0"/>
              </a:rPr>
            </a:br>
            <a:endParaRPr lang="en-US" sz="1800" dirty="0" smtClean="0">
              <a:latin typeface="Georgia" panose="02040502050405020303" pitchFamily="18" charset="0"/>
            </a:endParaRPr>
          </a:p>
          <a:p>
            <a:pPr>
              <a:buFontTx/>
              <a:buNone/>
            </a:pPr>
            <a:endParaRPr lang="en-US" sz="1800" dirty="0" smtClean="0">
              <a:latin typeface="Georgia" panose="02040502050405020303" pitchFamily="18" charset="0"/>
            </a:endParaRPr>
          </a:p>
        </p:txBody>
      </p:sp>
      <p:sp>
        <p:nvSpPr>
          <p:cNvPr id="9" name="Title 1"/>
          <p:cNvSpPr txBox="1">
            <a:spLocks noGrp="1"/>
          </p:cNvSpPr>
          <p:nvPr>
            <p:ph type="title"/>
          </p:nvPr>
        </p:nvSpPr>
        <p:spPr bwMode="auto">
          <a:xfrm>
            <a:off x="457200" y="333427"/>
            <a:ext cx="8686800" cy="481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9299" tIns="23720" rIns="59299" bIns="23720" numCol="1" anchor="ctr" anchorCtr="0" compatLnSpc="1">
            <a:prstTxWarp prst="textNoShape">
              <a:avLst/>
            </a:prstTxWarp>
            <a:spAutoFit/>
          </a:bodyPr>
          <a:lstStyle>
            <a:lvl1pPr algn="ctr" defTabSz="854075" rtl="0" eaLnBrk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064308"/>
                </a:solidFill>
                <a:latin typeface="Arial" charset="0"/>
                <a:ea typeface="MS PGothic" panose="020B0600070205080204" pitchFamily="34" charset="-128"/>
                <a:cs typeface="ＭＳ Ｐゴシック" pitchFamily="-65" charset="-128"/>
              </a:defRPr>
            </a:lvl1pPr>
            <a:lvl2pPr algn="ctr" defTabSz="854075" rtl="0" eaLnBrk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064308"/>
                </a:solidFill>
                <a:latin typeface="Arial" charset="0"/>
                <a:ea typeface="MS PGothic" panose="020B0600070205080204" pitchFamily="34" charset="-128"/>
                <a:cs typeface="ＭＳ Ｐゴシック" pitchFamily="-65" charset="-128"/>
              </a:defRPr>
            </a:lvl2pPr>
            <a:lvl3pPr algn="ctr" defTabSz="854075" rtl="0" eaLnBrk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064308"/>
                </a:solidFill>
                <a:latin typeface="Arial" charset="0"/>
                <a:ea typeface="MS PGothic" panose="020B0600070205080204" pitchFamily="34" charset="-128"/>
                <a:cs typeface="ＭＳ Ｐゴシック" pitchFamily="-65" charset="-128"/>
              </a:defRPr>
            </a:lvl3pPr>
            <a:lvl4pPr algn="ctr" defTabSz="854075" rtl="0" eaLnBrk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064308"/>
                </a:solidFill>
                <a:latin typeface="Arial" charset="0"/>
                <a:ea typeface="MS PGothic" panose="020B0600070205080204" pitchFamily="34" charset="-128"/>
                <a:cs typeface="ＭＳ Ｐゴシック" pitchFamily="-65" charset="-128"/>
              </a:defRPr>
            </a:lvl4pPr>
            <a:lvl5pPr algn="ctr" defTabSz="854075" rtl="0" eaLnBrk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064308"/>
                </a:solidFill>
                <a:latin typeface="Arial" charset="0"/>
                <a:ea typeface="MS PGothic" panose="020B0600070205080204" pitchFamily="34" charset="-128"/>
                <a:cs typeface="ＭＳ Ｐゴシック" pitchFamily="-65" charset="-128"/>
              </a:defRPr>
            </a:lvl5pPr>
            <a:lvl6pPr marL="483306" algn="ctr" defTabSz="854177" rtl="0" eaLnBrk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064308"/>
                </a:solidFill>
                <a:latin typeface="Arial" charset="0"/>
                <a:ea typeface="Arial" charset="0"/>
                <a:cs typeface="Arial" charset="0"/>
              </a:defRPr>
            </a:lvl6pPr>
            <a:lvl7pPr marL="966612" algn="ctr" defTabSz="854177" rtl="0" eaLnBrk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064308"/>
                </a:solidFill>
                <a:latin typeface="Arial" charset="0"/>
                <a:ea typeface="Arial" charset="0"/>
                <a:cs typeface="Arial" charset="0"/>
              </a:defRPr>
            </a:lvl7pPr>
            <a:lvl8pPr marL="1449918" algn="ctr" defTabSz="854177" rtl="0" eaLnBrk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064308"/>
                </a:solidFill>
                <a:latin typeface="Arial" charset="0"/>
                <a:ea typeface="Arial" charset="0"/>
                <a:cs typeface="Arial" charset="0"/>
              </a:defRPr>
            </a:lvl8pPr>
            <a:lvl9pPr marL="1933224" algn="ctr" defTabSz="854177" rtl="0" eaLnBrk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064308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3200" kern="0" dirty="0" smtClean="0">
                <a:latin typeface="Arial" panose="020B0604020202020204" pitchFamily="34" charset="0"/>
              </a:rPr>
              <a:t>A New Measurement of the Half-Life of </a:t>
            </a:r>
            <a:r>
              <a:rPr lang="en-US" sz="3200" kern="0" baseline="30000" dirty="0" smtClean="0">
                <a:latin typeface="Arial" panose="020B0604020202020204" pitchFamily="34" charset="0"/>
              </a:rPr>
              <a:t>60</a:t>
            </a:r>
            <a:r>
              <a:rPr lang="en-US" sz="3200" kern="0" dirty="0" smtClean="0">
                <a:latin typeface="Arial" panose="020B0604020202020204" pitchFamily="34" charset="0"/>
              </a:rPr>
              <a:t>Fe</a:t>
            </a:r>
            <a:endParaRPr lang="en-US" sz="2800" kern="0" dirty="0" smtClean="0"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159" y="1273494"/>
            <a:ext cx="528435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Why </a:t>
            </a:r>
            <a:r>
              <a:rPr lang="en-US" sz="2400" baseline="30000" dirty="0" smtClean="0">
                <a:solidFill>
                  <a:schemeClr val="tx1"/>
                </a:solidFill>
              </a:rPr>
              <a:t>60</a:t>
            </a:r>
            <a:r>
              <a:rPr lang="en-US" sz="2400" dirty="0" smtClean="0">
                <a:solidFill>
                  <a:schemeClr val="tx1"/>
                </a:solidFill>
              </a:rPr>
              <a:t>Fe?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Chronometer </a:t>
            </a:r>
          </a:p>
          <a:p>
            <a:pPr marL="8255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Massive stars and supernovae </a:t>
            </a:r>
          </a:p>
          <a:p>
            <a:pPr marL="8255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Neutron capture through </a:t>
            </a:r>
            <a:r>
              <a:rPr lang="en-US" sz="2400" baseline="30000" dirty="0" smtClean="0">
                <a:solidFill>
                  <a:schemeClr val="tx1"/>
                </a:solidFill>
              </a:rPr>
              <a:t>59</a:t>
            </a:r>
            <a:r>
              <a:rPr lang="en-US" sz="2400" dirty="0" smtClean="0">
                <a:solidFill>
                  <a:schemeClr val="tx1"/>
                </a:solidFill>
              </a:rPr>
              <a:t>Fe (t</a:t>
            </a:r>
            <a:r>
              <a:rPr lang="en-US" sz="2400" baseline="-25000" dirty="0" smtClean="0">
                <a:solidFill>
                  <a:schemeClr val="tx1"/>
                </a:solidFill>
              </a:rPr>
              <a:t>1/2</a:t>
            </a:r>
            <a:r>
              <a:rPr lang="en-US" sz="2400" dirty="0" smtClean="0">
                <a:solidFill>
                  <a:schemeClr val="tx1"/>
                </a:solidFill>
              </a:rPr>
              <a:t> = 44.5 days) from stable </a:t>
            </a:r>
            <a:r>
              <a:rPr lang="en-US" sz="2400" baseline="30000" dirty="0" smtClean="0">
                <a:solidFill>
                  <a:schemeClr val="tx1"/>
                </a:solidFill>
              </a:rPr>
              <a:t>58</a:t>
            </a:r>
            <a:r>
              <a:rPr lang="en-US" sz="2400" dirty="0" smtClean="0">
                <a:solidFill>
                  <a:schemeClr val="tx1"/>
                </a:solidFill>
              </a:rPr>
              <a:t>Fe</a:t>
            </a:r>
          </a:p>
          <a:p>
            <a:pPr marL="8255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Independent of ionization </a:t>
            </a:r>
            <a:r>
              <a:rPr lang="en-US" sz="2400" dirty="0" smtClean="0">
                <a:solidFill>
                  <a:schemeClr val="tx1"/>
                </a:solidFill>
              </a:rPr>
              <a:t>state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Two previous half-life measurements do not agree</a:t>
            </a:r>
          </a:p>
          <a:p>
            <a:pPr marL="8255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1.49 ± 0.27 x 10</a:t>
            </a:r>
            <a:r>
              <a:rPr lang="en-US" sz="2400" baseline="30000" dirty="0" smtClean="0">
                <a:solidFill>
                  <a:schemeClr val="tx1"/>
                </a:solidFill>
              </a:rPr>
              <a:t>6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yr</a:t>
            </a:r>
            <a:r>
              <a:rPr lang="en-US" sz="2400" dirty="0" smtClean="0">
                <a:solidFill>
                  <a:schemeClr val="tx1"/>
                </a:solidFill>
              </a:rPr>
              <a:t> (1984)</a:t>
            </a:r>
          </a:p>
          <a:p>
            <a:pPr marL="8255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2.62 ± 0.04 x 10</a:t>
            </a:r>
            <a:r>
              <a:rPr lang="en-US" sz="2400" baseline="30000" dirty="0" smtClean="0">
                <a:solidFill>
                  <a:schemeClr val="tx1"/>
                </a:solidFill>
              </a:rPr>
              <a:t>6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yr</a:t>
            </a:r>
            <a:r>
              <a:rPr lang="en-US" sz="2400" dirty="0" smtClean="0">
                <a:solidFill>
                  <a:schemeClr val="tx1"/>
                </a:solidFill>
              </a:rPr>
              <a:t> (2009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New </a:t>
            </a:r>
            <a:r>
              <a:rPr lang="en-US" sz="2400" dirty="0" smtClean="0">
                <a:solidFill>
                  <a:schemeClr val="tx1"/>
                </a:solidFill>
              </a:rPr>
              <a:t>measurement reports a half-life of 2.50 ± 0.12 x 10</a:t>
            </a:r>
            <a:r>
              <a:rPr lang="en-US" sz="2400" baseline="30000" dirty="0" smtClean="0">
                <a:solidFill>
                  <a:schemeClr val="tx1"/>
                </a:solidFill>
              </a:rPr>
              <a:t>6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yr</a:t>
            </a:r>
            <a:endParaRPr lang="en-US" sz="2400" baseline="30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91200" y="2990584"/>
            <a:ext cx="609600" cy="609600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92648" y="3600184"/>
            <a:ext cx="609600" cy="609600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380018" y="3600184"/>
            <a:ext cx="609600" cy="609600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791200" y="3600184"/>
            <a:ext cx="609600" cy="609600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591496" y="4191000"/>
            <a:ext cx="609600" cy="609600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989618" y="4191000"/>
            <a:ext cx="609600" cy="609600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380018" y="4191000"/>
            <a:ext cx="609600" cy="609600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791200" y="4191000"/>
            <a:ext cx="609600" cy="609600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400800" y="2990584"/>
            <a:ext cx="588818" cy="609600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396903" y="299508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aseline="30000" dirty="0" smtClean="0">
                <a:solidFill>
                  <a:schemeClr val="tx1"/>
                </a:solidFill>
              </a:rPr>
              <a:t>60</a:t>
            </a:r>
            <a:r>
              <a:rPr lang="en-US" sz="1800" dirty="0" smtClean="0">
                <a:solidFill>
                  <a:schemeClr val="tx1"/>
                </a:solidFill>
              </a:rPr>
              <a:t>Ni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89618" y="2990584"/>
            <a:ext cx="609600" cy="609600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602248" y="3600184"/>
            <a:ext cx="598848" cy="590816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201096" y="4191000"/>
            <a:ext cx="609600" cy="609600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996112" y="2995080"/>
            <a:ext cx="588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aseline="30000" dirty="0" smtClean="0">
                <a:solidFill>
                  <a:schemeClr val="tx1"/>
                </a:solidFill>
              </a:rPr>
              <a:t>61</a:t>
            </a:r>
            <a:r>
              <a:rPr lang="en-US" sz="1800" dirty="0" smtClean="0">
                <a:solidFill>
                  <a:schemeClr val="tx1"/>
                </a:solidFill>
              </a:rPr>
              <a:t>Ni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87303" y="2990584"/>
            <a:ext cx="6134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aseline="30000" dirty="0" smtClean="0">
                <a:solidFill>
                  <a:schemeClr val="tx1"/>
                </a:solidFill>
              </a:rPr>
              <a:t>59</a:t>
            </a:r>
            <a:r>
              <a:rPr lang="en-US" sz="1800" dirty="0" smtClean="0">
                <a:solidFill>
                  <a:schemeClr val="tx1"/>
                </a:solidFill>
              </a:rPr>
              <a:t>Ni</a:t>
            </a:r>
          </a:p>
          <a:p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87302" y="3600184"/>
            <a:ext cx="689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aseline="30000" dirty="0" smtClean="0">
                <a:solidFill>
                  <a:schemeClr val="tx1"/>
                </a:solidFill>
              </a:rPr>
              <a:t>58</a:t>
            </a:r>
            <a:r>
              <a:rPr lang="en-US" sz="1800" dirty="0" smtClean="0">
                <a:solidFill>
                  <a:schemeClr val="tx1"/>
                </a:solidFill>
              </a:rPr>
              <a:t>Co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00800" y="3600184"/>
            <a:ext cx="665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aseline="30000" dirty="0" smtClean="0">
                <a:solidFill>
                  <a:schemeClr val="tx1"/>
                </a:solidFill>
              </a:rPr>
              <a:t>59</a:t>
            </a:r>
            <a:r>
              <a:rPr lang="en-US" sz="1800" dirty="0" smtClean="0">
                <a:solidFill>
                  <a:schemeClr val="tx1"/>
                </a:solidFill>
              </a:rPr>
              <a:t>Co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86224" y="3609576"/>
            <a:ext cx="665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aseline="30000" dirty="0" smtClean="0">
                <a:solidFill>
                  <a:schemeClr val="tx1"/>
                </a:solidFill>
              </a:rPr>
              <a:t>60</a:t>
            </a:r>
            <a:r>
              <a:rPr lang="en-US" sz="1800" dirty="0" smtClean="0">
                <a:solidFill>
                  <a:schemeClr val="tx1"/>
                </a:solidFill>
              </a:rPr>
              <a:t>Co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02248" y="3609576"/>
            <a:ext cx="665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aseline="30000" dirty="0" smtClean="0">
                <a:solidFill>
                  <a:schemeClr val="tx1"/>
                </a:solidFill>
              </a:rPr>
              <a:t>61</a:t>
            </a:r>
            <a:r>
              <a:rPr lang="en-US" sz="1800" dirty="0" smtClean="0">
                <a:solidFill>
                  <a:schemeClr val="tx1"/>
                </a:solidFill>
              </a:rPr>
              <a:t>Co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99642" y="4198268"/>
            <a:ext cx="665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aseline="30000" dirty="0" smtClean="0">
                <a:solidFill>
                  <a:schemeClr val="tx1"/>
                </a:solidFill>
              </a:rPr>
              <a:t>57</a:t>
            </a:r>
            <a:r>
              <a:rPr lang="en-US" sz="1800" dirty="0" smtClean="0">
                <a:solidFill>
                  <a:schemeClr val="tx1"/>
                </a:solidFill>
              </a:rPr>
              <a:t>Fe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00800" y="4191000"/>
            <a:ext cx="665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aseline="30000" dirty="0" smtClean="0">
                <a:solidFill>
                  <a:schemeClr val="tx1"/>
                </a:solidFill>
              </a:rPr>
              <a:t>58</a:t>
            </a:r>
            <a:r>
              <a:rPr lang="en-US" sz="1800" dirty="0" smtClean="0">
                <a:solidFill>
                  <a:schemeClr val="tx1"/>
                </a:solidFill>
              </a:rPr>
              <a:t>Fe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89618" y="4191000"/>
            <a:ext cx="665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aseline="30000" dirty="0" smtClean="0">
                <a:solidFill>
                  <a:schemeClr val="tx1"/>
                </a:solidFill>
              </a:rPr>
              <a:t>59</a:t>
            </a:r>
            <a:r>
              <a:rPr lang="en-US" sz="1800" dirty="0" smtClean="0">
                <a:solidFill>
                  <a:schemeClr val="tx1"/>
                </a:solidFill>
              </a:rPr>
              <a:t>Fe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201096" y="4198268"/>
            <a:ext cx="665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aseline="30000" dirty="0" smtClean="0">
                <a:solidFill>
                  <a:schemeClr val="tx1"/>
                </a:solidFill>
              </a:rPr>
              <a:t>61</a:t>
            </a:r>
            <a:r>
              <a:rPr lang="en-US" sz="1800" dirty="0" smtClean="0">
                <a:solidFill>
                  <a:schemeClr val="tx1"/>
                </a:solidFill>
              </a:rPr>
              <a:t>Fe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602248" y="4191000"/>
            <a:ext cx="665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aseline="30000" dirty="0" smtClean="0">
                <a:solidFill>
                  <a:schemeClr val="tx1"/>
                </a:solidFill>
              </a:rPr>
              <a:t>60</a:t>
            </a:r>
            <a:r>
              <a:rPr lang="en-US" sz="1800" dirty="0" smtClean="0">
                <a:solidFill>
                  <a:schemeClr val="tx1"/>
                </a:solidFill>
              </a:rPr>
              <a:t>Fe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7" name="Right Arrow 26"/>
          <p:cNvSpPr/>
          <p:nvPr/>
        </p:nvSpPr>
        <p:spPr>
          <a:xfrm rot="13534123">
            <a:off x="7373267" y="4091075"/>
            <a:ext cx="381000" cy="81583"/>
          </a:xfrm>
          <a:prstGeom prst="rightArrow">
            <a:avLst/>
          </a:prstGeom>
          <a:solidFill>
            <a:srgbClr val="E2F4E7"/>
          </a:solidFill>
          <a:ln>
            <a:solidFill>
              <a:srgbClr val="E2F4E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/>
          <p:cNvSpPr/>
          <p:nvPr/>
        </p:nvSpPr>
        <p:spPr>
          <a:xfrm>
            <a:off x="7428705" y="4558091"/>
            <a:ext cx="381000" cy="81583"/>
          </a:xfrm>
          <a:prstGeom prst="rightArrow">
            <a:avLst/>
          </a:prstGeom>
          <a:solidFill>
            <a:srgbClr val="E2F4E7"/>
          </a:solidFill>
          <a:ln>
            <a:solidFill>
              <a:srgbClr val="E2F4E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>
            <a:off x="6776650" y="4555669"/>
            <a:ext cx="381000" cy="81583"/>
          </a:xfrm>
          <a:prstGeom prst="rightArrow">
            <a:avLst/>
          </a:prstGeom>
          <a:solidFill>
            <a:srgbClr val="E2F4E7"/>
          </a:solidFill>
          <a:ln>
            <a:solidFill>
              <a:srgbClr val="E2F4E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 rot="13534123">
            <a:off x="6748639" y="4087718"/>
            <a:ext cx="381000" cy="81583"/>
          </a:xfrm>
          <a:prstGeom prst="rightArrow">
            <a:avLst/>
          </a:prstGeom>
          <a:solidFill>
            <a:srgbClr val="E2F4E7"/>
          </a:solidFill>
          <a:ln>
            <a:solidFill>
              <a:srgbClr val="E2F4E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 rot="13534123">
            <a:off x="6752576" y="3503633"/>
            <a:ext cx="381000" cy="81583"/>
          </a:xfrm>
          <a:prstGeom prst="rightArrow">
            <a:avLst/>
          </a:prstGeom>
          <a:solidFill>
            <a:srgbClr val="E2F4E7"/>
          </a:solidFill>
          <a:ln>
            <a:solidFill>
              <a:srgbClr val="E2F4E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457200" y="337065"/>
            <a:ext cx="8686800" cy="491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9299" tIns="23720" rIns="59299" bIns="23720" numCol="1" anchor="ctr" anchorCtr="0" compatLnSpc="1">
            <a:prstTxWarp prst="textNoShape">
              <a:avLst/>
            </a:prstTxWarp>
            <a:spAutoFit/>
          </a:bodyPr>
          <a:lstStyle>
            <a:lvl1pPr algn="ctr" defTabSz="854075" rtl="0" eaLnBrk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064308"/>
                </a:solidFill>
                <a:latin typeface="Arial" charset="0"/>
                <a:ea typeface="MS PGothic" panose="020B0600070205080204" pitchFamily="34" charset="-128"/>
                <a:cs typeface="ＭＳ Ｐゴシック" pitchFamily="-65" charset="-128"/>
              </a:defRPr>
            </a:lvl1pPr>
            <a:lvl2pPr algn="ctr" defTabSz="854075" rtl="0" eaLnBrk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064308"/>
                </a:solidFill>
                <a:latin typeface="Arial" charset="0"/>
                <a:ea typeface="MS PGothic" panose="020B0600070205080204" pitchFamily="34" charset="-128"/>
                <a:cs typeface="ＭＳ Ｐゴシック" pitchFamily="-65" charset="-128"/>
              </a:defRPr>
            </a:lvl2pPr>
            <a:lvl3pPr algn="ctr" defTabSz="854075" rtl="0" eaLnBrk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064308"/>
                </a:solidFill>
                <a:latin typeface="Arial" charset="0"/>
                <a:ea typeface="MS PGothic" panose="020B0600070205080204" pitchFamily="34" charset="-128"/>
                <a:cs typeface="ＭＳ Ｐゴシック" pitchFamily="-65" charset="-128"/>
              </a:defRPr>
            </a:lvl3pPr>
            <a:lvl4pPr algn="ctr" defTabSz="854075" rtl="0" eaLnBrk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064308"/>
                </a:solidFill>
                <a:latin typeface="Arial" charset="0"/>
                <a:ea typeface="MS PGothic" panose="020B0600070205080204" pitchFamily="34" charset="-128"/>
                <a:cs typeface="ＭＳ Ｐゴシック" pitchFamily="-65" charset="-128"/>
              </a:defRPr>
            </a:lvl4pPr>
            <a:lvl5pPr algn="ctr" defTabSz="854075" rtl="0" eaLnBrk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064308"/>
                </a:solidFill>
                <a:latin typeface="Arial" charset="0"/>
                <a:ea typeface="MS PGothic" panose="020B0600070205080204" pitchFamily="34" charset="-128"/>
                <a:cs typeface="ＭＳ Ｐゴシック" pitchFamily="-65" charset="-128"/>
              </a:defRPr>
            </a:lvl5pPr>
            <a:lvl6pPr marL="483306" algn="ctr" defTabSz="854177" rtl="0" eaLnBrk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064308"/>
                </a:solidFill>
                <a:latin typeface="Arial" charset="0"/>
                <a:ea typeface="Arial" charset="0"/>
                <a:cs typeface="Arial" charset="0"/>
              </a:defRPr>
            </a:lvl6pPr>
            <a:lvl7pPr marL="966612" algn="ctr" defTabSz="854177" rtl="0" eaLnBrk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064308"/>
                </a:solidFill>
                <a:latin typeface="Arial" charset="0"/>
                <a:ea typeface="Arial" charset="0"/>
                <a:cs typeface="Arial" charset="0"/>
              </a:defRPr>
            </a:lvl7pPr>
            <a:lvl8pPr marL="1449918" algn="ctr" defTabSz="854177" rtl="0" eaLnBrk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064308"/>
                </a:solidFill>
                <a:latin typeface="Arial" charset="0"/>
                <a:ea typeface="Arial" charset="0"/>
                <a:cs typeface="Arial" charset="0"/>
              </a:defRPr>
            </a:lvl8pPr>
            <a:lvl9pPr marL="1933224" algn="ctr" defTabSz="854177" rtl="0" eaLnBrk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064308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3200" kern="0" dirty="0" smtClean="0">
                <a:latin typeface="Arial" panose="020B0604020202020204" pitchFamily="34" charset="0"/>
              </a:rPr>
              <a:t>A New Measurement of the Half-Life of </a:t>
            </a:r>
            <a:r>
              <a:rPr lang="en-US" sz="3200" kern="0" baseline="30000" dirty="0" smtClean="0">
                <a:latin typeface="Arial" panose="020B0604020202020204" pitchFamily="34" charset="0"/>
              </a:rPr>
              <a:t>60</a:t>
            </a:r>
            <a:r>
              <a:rPr lang="en-US" sz="3200" kern="0" dirty="0" smtClean="0">
                <a:latin typeface="Arial" panose="020B0604020202020204" pitchFamily="34" charset="0"/>
              </a:rPr>
              <a:t>Fe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1828800"/>
            <a:ext cx="4572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Two measurement techniques </a:t>
            </a:r>
          </a:p>
          <a:p>
            <a:pPr marL="342900" indent="-342900">
              <a:buFont typeface="Arial"/>
              <a:buChar char="•"/>
            </a:pPr>
            <a:r>
              <a:rPr lang="en-US" sz="2400" baseline="30000" dirty="0" smtClean="0">
                <a:solidFill>
                  <a:schemeClr val="tx1"/>
                </a:solidFill>
              </a:rPr>
              <a:t>60</a:t>
            </a:r>
            <a:r>
              <a:rPr lang="en-US" sz="2400" dirty="0" smtClean="0">
                <a:solidFill>
                  <a:schemeClr val="tx1"/>
                </a:solidFill>
              </a:rPr>
              <a:t>Fe/</a:t>
            </a:r>
            <a:r>
              <a:rPr lang="en-US" sz="2400" baseline="30000" dirty="0" smtClean="0">
                <a:solidFill>
                  <a:schemeClr val="tx1"/>
                </a:solidFill>
              </a:rPr>
              <a:t>55</a:t>
            </a:r>
            <a:r>
              <a:rPr lang="en-US" sz="2400" dirty="0" smtClean="0">
                <a:solidFill>
                  <a:schemeClr val="tx1"/>
                </a:solidFill>
              </a:rPr>
              <a:t>Fe ratio using AMS</a:t>
            </a:r>
          </a:p>
          <a:p>
            <a:pPr marL="825500" lvl="1" indent="-342900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Extremely small sample taken at t=0 to determine the original number of </a:t>
            </a:r>
            <a:r>
              <a:rPr lang="en-US" sz="2400" baseline="30000" dirty="0" smtClean="0">
                <a:solidFill>
                  <a:schemeClr val="tx1"/>
                </a:solidFill>
              </a:rPr>
              <a:t>60</a:t>
            </a:r>
            <a:r>
              <a:rPr lang="en-US" sz="2400" dirty="0" smtClean="0">
                <a:solidFill>
                  <a:schemeClr val="tx1"/>
                </a:solidFill>
              </a:rPr>
              <a:t>Fe atoms in the sample</a:t>
            </a:r>
          </a:p>
          <a:p>
            <a:pPr marL="342900" indent="-342900">
              <a:buFont typeface="Arial"/>
              <a:buChar char="•"/>
            </a:pPr>
            <a:r>
              <a:rPr lang="en-US" sz="2400" baseline="30000" dirty="0" smtClean="0">
                <a:solidFill>
                  <a:schemeClr val="tx1"/>
                </a:solidFill>
              </a:rPr>
              <a:t>60</a:t>
            </a:r>
            <a:r>
              <a:rPr lang="en-US" sz="2400" dirty="0" smtClean="0">
                <a:solidFill>
                  <a:schemeClr val="tx1"/>
                </a:solidFill>
              </a:rPr>
              <a:t>Co ingrowth </a:t>
            </a:r>
          </a:p>
          <a:p>
            <a:pPr marL="825500" lvl="1" indent="-342900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Original sample purified of </a:t>
            </a:r>
            <a:r>
              <a:rPr lang="en-US" sz="2400" baseline="30000" dirty="0" smtClean="0">
                <a:solidFill>
                  <a:schemeClr val="tx1"/>
                </a:solidFill>
              </a:rPr>
              <a:t>60</a:t>
            </a:r>
            <a:r>
              <a:rPr lang="en-US" sz="2400" dirty="0" smtClean="0">
                <a:solidFill>
                  <a:schemeClr val="tx1"/>
                </a:solidFill>
              </a:rPr>
              <a:t>Co</a:t>
            </a:r>
          </a:p>
          <a:p>
            <a:pPr marL="825500" lvl="1" indent="-342900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4 year ingrowth period</a:t>
            </a:r>
            <a:endParaRPr lang="en-US" sz="2400" dirty="0">
              <a:solidFill>
                <a:schemeClr val="tx1"/>
              </a:solidFill>
            </a:endParaRPr>
          </a:p>
          <a:p>
            <a:pPr marL="825500" lvl="1" indent="-342900">
              <a:buFont typeface="Arial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825500" lvl="1" indent="-342900">
              <a:buFont typeface="Arial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3" name="Picture 2" descr="802Final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371600"/>
            <a:ext cx="3202789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 noGrp="1"/>
          </p:cNvSpPr>
          <p:nvPr>
            <p:ph type="title"/>
          </p:nvPr>
        </p:nvSpPr>
        <p:spPr bwMode="auto">
          <a:xfrm>
            <a:off x="457200" y="328489"/>
            <a:ext cx="8686800" cy="491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9299" tIns="23720" rIns="59299" bIns="23720" numCol="1" anchor="ctr" anchorCtr="0" compatLnSpc="1">
            <a:prstTxWarp prst="textNoShape">
              <a:avLst/>
            </a:prstTxWarp>
            <a:spAutoFit/>
          </a:bodyPr>
          <a:lstStyle>
            <a:lvl1pPr algn="ctr" defTabSz="854075" rtl="0" eaLnBrk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064308"/>
                </a:solidFill>
                <a:latin typeface="Arial" charset="0"/>
                <a:ea typeface="MS PGothic" panose="020B0600070205080204" pitchFamily="34" charset="-128"/>
                <a:cs typeface="ＭＳ Ｐゴシック" pitchFamily="-65" charset="-128"/>
              </a:defRPr>
            </a:lvl1pPr>
            <a:lvl2pPr algn="ctr" defTabSz="854075" rtl="0" eaLnBrk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064308"/>
                </a:solidFill>
                <a:latin typeface="Arial" charset="0"/>
                <a:ea typeface="MS PGothic" panose="020B0600070205080204" pitchFamily="34" charset="-128"/>
                <a:cs typeface="ＭＳ Ｐゴシック" pitchFamily="-65" charset="-128"/>
              </a:defRPr>
            </a:lvl2pPr>
            <a:lvl3pPr algn="ctr" defTabSz="854075" rtl="0" eaLnBrk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064308"/>
                </a:solidFill>
                <a:latin typeface="Arial" charset="0"/>
                <a:ea typeface="MS PGothic" panose="020B0600070205080204" pitchFamily="34" charset="-128"/>
                <a:cs typeface="ＭＳ Ｐゴシック" pitchFamily="-65" charset="-128"/>
              </a:defRPr>
            </a:lvl3pPr>
            <a:lvl4pPr algn="ctr" defTabSz="854075" rtl="0" eaLnBrk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064308"/>
                </a:solidFill>
                <a:latin typeface="Arial" charset="0"/>
                <a:ea typeface="MS PGothic" panose="020B0600070205080204" pitchFamily="34" charset="-128"/>
                <a:cs typeface="ＭＳ Ｐゴシック" pitchFamily="-65" charset="-128"/>
              </a:defRPr>
            </a:lvl4pPr>
            <a:lvl5pPr algn="ctr" defTabSz="854075" rtl="0" eaLnBrk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064308"/>
                </a:solidFill>
                <a:latin typeface="Arial" charset="0"/>
                <a:ea typeface="MS PGothic" panose="020B0600070205080204" pitchFamily="34" charset="-128"/>
                <a:cs typeface="ＭＳ Ｐゴシック" pitchFamily="-65" charset="-128"/>
              </a:defRPr>
            </a:lvl5pPr>
            <a:lvl6pPr marL="483306" algn="ctr" defTabSz="854177" rtl="0" eaLnBrk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064308"/>
                </a:solidFill>
                <a:latin typeface="Arial" charset="0"/>
                <a:ea typeface="Arial" charset="0"/>
                <a:cs typeface="Arial" charset="0"/>
              </a:defRPr>
            </a:lvl6pPr>
            <a:lvl7pPr marL="966612" algn="ctr" defTabSz="854177" rtl="0" eaLnBrk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064308"/>
                </a:solidFill>
                <a:latin typeface="Arial" charset="0"/>
                <a:ea typeface="Arial" charset="0"/>
                <a:cs typeface="Arial" charset="0"/>
              </a:defRPr>
            </a:lvl7pPr>
            <a:lvl8pPr marL="1449918" algn="ctr" defTabSz="854177" rtl="0" eaLnBrk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064308"/>
                </a:solidFill>
                <a:latin typeface="Arial" charset="0"/>
                <a:ea typeface="Arial" charset="0"/>
                <a:cs typeface="Arial" charset="0"/>
              </a:defRPr>
            </a:lvl8pPr>
            <a:lvl9pPr marL="1933224" algn="ctr" defTabSz="854177" rtl="0" eaLnBrk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064308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3200" kern="0" dirty="0" smtClean="0">
                <a:latin typeface="Arial" panose="020B0604020202020204" pitchFamily="34" charset="0"/>
              </a:rPr>
              <a:t>A New Measurement of the Half-Life of </a:t>
            </a:r>
            <a:r>
              <a:rPr lang="en-US" sz="3200" kern="0" baseline="30000" dirty="0" smtClean="0">
                <a:latin typeface="Arial" panose="020B0604020202020204" pitchFamily="34" charset="0"/>
              </a:rPr>
              <a:t>60</a:t>
            </a:r>
            <a:r>
              <a:rPr lang="en-US" sz="3200" kern="0" dirty="0" smtClean="0">
                <a:latin typeface="Arial" panose="020B0604020202020204" pitchFamily="34" charset="0"/>
              </a:rPr>
              <a:t>Fe</a:t>
            </a:r>
          </a:p>
        </p:txBody>
      </p:sp>
      <p:sp>
        <p:nvSpPr>
          <p:cNvPr id="4" name="Rectangle 3"/>
          <p:cNvSpPr/>
          <p:nvPr/>
        </p:nvSpPr>
        <p:spPr>
          <a:xfrm>
            <a:off x="2057400" y="5904347"/>
            <a:ext cx="510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A. </a:t>
            </a:r>
            <a:r>
              <a:rPr lang="en-US" sz="900" dirty="0" err="1" smtClean="0">
                <a:solidFill>
                  <a:schemeClr val="tx1"/>
                </a:solidFill>
              </a:rPr>
              <a:t>Wallner</a:t>
            </a:r>
            <a:r>
              <a:rPr lang="en-US" sz="900" dirty="0" smtClean="0">
                <a:solidFill>
                  <a:schemeClr val="tx1"/>
                </a:solidFill>
              </a:rPr>
              <a:t> et al, Settling the Half-Life of 60Fe: Fundamental for a Versatile </a:t>
            </a:r>
            <a:r>
              <a:rPr lang="en-US" sz="900" dirty="0" err="1" smtClean="0">
                <a:solidFill>
                  <a:schemeClr val="tx1"/>
                </a:solidFill>
              </a:rPr>
              <a:t>Astrophyscial</a:t>
            </a:r>
            <a:r>
              <a:rPr lang="en-US" sz="900" dirty="0" smtClean="0">
                <a:solidFill>
                  <a:schemeClr val="tx1"/>
                </a:solidFill>
              </a:rPr>
              <a:t> Chronometer, Phys. Rev. Lett. 114, 041101 (2015)</a:t>
            </a:r>
          </a:p>
          <a:p>
            <a:r>
              <a:rPr lang="en-US" sz="900" dirty="0" smtClean="0">
                <a:solidFill>
                  <a:schemeClr val="tx1"/>
                </a:solidFill>
              </a:rPr>
              <a:t>W</a:t>
            </a:r>
            <a:r>
              <a:rPr lang="en-US" sz="900" dirty="0">
                <a:solidFill>
                  <a:schemeClr val="tx1"/>
                </a:solidFill>
              </a:rPr>
              <a:t>. </a:t>
            </a:r>
            <a:r>
              <a:rPr lang="en-US" sz="900" dirty="0" err="1" smtClean="0">
                <a:solidFill>
                  <a:schemeClr val="tx1"/>
                </a:solidFill>
              </a:rPr>
              <a:t>Kutschera</a:t>
            </a:r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smtClean="0">
                <a:solidFill>
                  <a:schemeClr val="tx1"/>
                </a:solidFill>
              </a:rPr>
              <a:t>et al, </a:t>
            </a:r>
            <a:r>
              <a:rPr lang="en-US" sz="900" dirty="0">
                <a:solidFill>
                  <a:schemeClr val="tx1"/>
                </a:solidFill>
              </a:rPr>
              <a:t>Half-life of 60Fe, </a:t>
            </a:r>
            <a:r>
              <a:rPr lang="en-US" sz="900" dirty="0" err="1">
                <a:solidFill>
                  <a:schemeClr val="tx1"/>
                </a:solidFill>
              </a:rPr>
              <a:t>Nucl</a:t>
            </a:r>
            <a:r>
              <a:rPr lang="en-US" sz="900" dirty="0">
                <a:solidFill>
                  <a:schemeClr val="tx1"/>
                </a:solidFill>
              </a:rPr>
              <a:t>. </a:t>
            </a:r>
            <a:r>
              <a:rPr lang="en-US" sz="900" dirty="0" err="1">
                <a:solidFill>
                  <a:schemeClr val="tx1"/>
                </a:solidFill>
              </a:rPr>
              <a:t>Instrum</a:t>
            </a:r>
            <a:r>
              <a:rPr lang="en-US" sz="900" dirty="0">
                <a:solidFill>
                  <a:schemeClr val="tx1"/>
                </a:solidFill>
              </a:rPr>
              <a:t>. Methods Phys. Res., Sect. B 5, 430 (</a:t>
            </a:r>
            <a:r>
              <a:rPr lang="en-US" sz="900" dirty="0" smtClean="0">
                <a:solidFill>
                  <a:schemeClr val="tx1"/>
                </a:solidFill>
              </a:rPr>
              <a:t>1984)</a:t>
            </a:r>
          </a:p>
          <a:p>
            <a:r>
              <a:rPr lang="en-US" sz="900" dirty="0" smtClean="0">
                <a:solidFill>
                  <a:schemeClr val="tx1"/>
                </a:solidFill>
              </a:rPr>
              <a:t>G</a:t>
            </a:r>
            <a:r>
              <a:rPr lang="en-US" sz="900" dirty="0">
                <a:solidFill>
                  <a:schemeClr val="tx1"/>
                </a:solidFill>
              </a:rPr>
              <a:t>. </a:t>
            </a:r>
            <a:r>
              <a:rPr lang="en-US" sz="900" dirty="0" err="1" smtClean="0">
                <a:solidFill>
                  <a:schemeClr val="tx1"/>
                </a:solidFill>
              </a:rPr>
              <a:t>Rugel</a:t>
            </a:r>
            <a:r>
              <a:rPr lang="en-US" sz="900" dirty="0" smtClean="0">
                <a:solidFill>
                  <a:schemeClr val="tx1"/>
                </a:solidFill>
              </a:rPr>
              <a:t> et al, </a:t>
            </a:r>
            <a:r>
              <a:rPr lang="en-US" sz="900" dirty="0">
                <a:solidFill>
                  <a:schemeClr val="tx1"/>
                </a:solidFill>
              </a:rPr>
              <a:t>New Measurement of the 60Fe Half-Life, Phys. Rev. Lett. 103, 072502 (2009).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981200"/>
            <a:ext cx="8915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New measurement matches the more recent 2009 measurement</a:t>
            </a:r>
          </a:p>
          <a:p>
            <a:endParaRPr lang="en-US" sz="2400" dirty="0" smtClean="0">
              <a:solidFill>
                <a:srgbClr val="0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Reduces uncertainty in half-life value used in astrophysical calculations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Two more measurements in progress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R. Dressler et al and K. </a:t>
            </a:r>
            <a:r>
              <a:rPr lang="en-US" sz="2400" dirty="0" err="1" smtClean="0">
                <a:solidFill>
                  <a:srgbClr val="000000"/>
                </a:solidFill>
              </a:rPr>
              <a:t>Ostdiek</a:t>
            </a:r>
            <a:r>
              <a:rPr lang="en-US" sz="2400" dirty="0" smtClean="0">
                <a:solidFill>
                  <a:srgbClr val="000000"/>
                </a:solidFill>
              </a:rPr>
              <a:t> et al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47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_CKG FRIB no-line h">
  <a:themeElements>
    <a:clrScheme name="CKG FRIB no-line h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10_CKG FRIB no-line h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KG FRIB no-line 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KG FRIB no-line 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8">
        <a:dk1>
          <a:srgbClr val="000000"/>
        </a:dk1>
        <a:lt1>
          <a:srgbClr val="FFFFFF"/>
        </a:lt1>
        <a:dk2>
          <a:srgbClr val="1F1DE8"/>
        </a:dk2>
        <a:lt2>
          <a:srgbClr val="007469"/>
        </a:lt2>
        <a:accent1>
          <a:srgbClr val="FC0128"/>
        </a:accent1>
        <a:accent2>
          <a:srgbClr val="CF16CE"/>
        </a:accent2>
        <a:accent3>
          <a:srgbClr val="FFFFFF"/>
        </a:accent3>
        <a:accent4>
          <a:srgbClr val="000000"/>
        </a:accent4>
        <a:accent5>
          <a:srgbClr val="FDAAAC"/>
        </a:accent5>
        <a:accent6>
          <a:srgbClr val="BB13BA"/>
        </a:accent6>
        <a:hlink>
          <a:srgbClr val="F39FD1"/>
        </a:hlink>
        <a:folHlink>
          <a:srgbClr val="7C0F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E9A41C97AA4240A809E54C96C8C657" ma:contentTypeVersion="0" ma:contentTypeDescription="Create a new document." ma:contentTypeScope="" ma:versionID="7368578e693ffb2d784f86fdb9aba6dd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DD7563-2609-4D5A-A892-A27232C5F2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F54CADD-25E0-4AEC-869A-E206DB323A74}">
  <ds:schemaRefs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14812</TotalTime>
  <Pages>23</Pages>
  <Words>267</Words>
  <Application>Microsoft Office PowerPoint</Application>
  <PresentationFormat>Custom</PresentationFormat>
  <Paragraphs>51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ＭＳ Ｐゴシック</vt:lpstr>
      <vt:lpstr>ＭＳ Ｐゴシック</vt:lpstr>
      <vt:lpstr>Arial</vt:lpstr>
      <vt:lpstr>Georgia</vt:lpstr>
      <vt:lpstr>Helvetica</vt:lpstr>
      <vt:lpstr>ヒラギノ角ゴ Pro W3</vt:lpstr>
      <vt:lpstr>10_CKG FRIB no-line h</vt:lpstr>
      <vt:lpstr>A New Measurement of the Half-Life of 60Fe</vt:lpstr>
      <vt:lpstr>PowerPoint Presentation</vt:lpstr>
      <vt:lpstr>A New Measurement of the Half-Life of 60Fe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FRIB Brief</dc:title>
  <dc:creator>Thomas Glasmacher</dc:creator>
  <cp:lastModifiedBy>Lewis, Rebecca</cp:lastModifiedBy>
  <cp:revision>679</cp:revision>
  <cp:lastPrinted>2003-05-09T03:33:16Z</cp:lastPrinted>
  <dcterms:created xsi:type="dcterms:W3CDTF">2009-03-16T12:53:08Z</dcterms:created>
  <dcterms:modified xsi:type="dcterms:W3CDTF">2015-05-04T18:28:33Z</dcterms:modified>
</cp:coreProperties>
</file>