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" Type="http://schemas.openxmlformats.org/officeDocument/2006/relationships/presProps" Target="presProps.xml"/><Relationship Id="rId1" Type="http://schemas.openxmlformats.org/officeDocument/2006/relationships/theme" Target="theme/theme3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3" Type="http://schemas.openxmlformats.org/officeDocument/2006/relationships/tableStyles" Target="tableStyles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flipH="1" rot="10800000">
            <a:off x="0" y="2984999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2393175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 rot="10800000">
            <a:off x="0" y="2983958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 flipH="1" rot="10800000">
            <a:off x="0" y="4412699"/>
            <a:ext cx="9144000" cy="730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flipH="1">
            <a:off x="4526627" y="3820834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 rot="10800000">
            <a:off x="4526627" y="4411617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6676" y="76256"/>
            <a:ext cx="9134130" cy="5054792"/>
          </a:xfrm>
          <a:custGeom>
            <a:pathLst>
              <a:path extrusionOk="0" h="6739723" w="9157023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1.png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2.png"/><Relationship Id="rId3" Type="http://schemas.openxmlformats.org/officeDocument/2006/relationships/image" Target="../media/image03.png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ctrTitle"/>
          </p:nvPr>
        </p:nvSpPr>
        <p:spPr>
          <a:xfrm>
            <a:off x="0" y="1380625"/>
            <a:ext cx="9144000" cy="1593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New Observations from the Hyperfine Structure of </a:t>
            </a:r>
            <a:r>
              <a:rPr baseline="30000" lang="en"/>
              <a:t>49,51</a:t>
            </a:r>
            <a:r>
              <a:rPr lang="en"/>
              <a:t>K</a:t>
            </a:r>
          </a:p>
        </p:txBody>
      </p:sp>
      <p:sp>
        <p:nvSpPr>
          <p:cNvPr id="47" name="Shape 47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Andrew Miller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“Reinversion” of levels</a:t>
            </a:r>
          </a:p>
        </p:txBody>
      </p:sp>
      <p:grpSp>
        <p:nvGrpSpPr>
          <p:cNvPr id="53" name="Shape 53"/>
          <p:cNvGrpSpPr/>
          <p:nvPr/>
        </p:nvGrpSpPr>
        <p:grpSpPr>
          <a:xfrm>
            <a:off x="192150" y="1973600"/>
            <a:ext cx="8494651" cy="3169900"/>
            <a:chOff x="192150" y="1973600"/>
            <a:chExt cx="8494651" cy="3169900"/>
          </a:xfrm>
        </p:grpSpPr>
        <p:pic>
          <p:nvPicPr>
            <p:cNvPr id="54" name="Shape 5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92150" y="2678600"/>
              <a:ext cx="8494651" cy="24649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5" name="Shape 55"/>
            <p:cNvSpPr/>
            <p:nvPr/>
          </p:nvSpPr>
          <p:spPr>
            <a:xfrm>
              <a:off x="1133050" y="2373800"/>
              <a:ext cx="6944099" cy="1029599"/>
            </a:xfrm>
            <a:prstGeom prst="rect">
              <a:avLst/>
            </a:prstGeom>
            <a:solidFill>
              <a:srgbClr val="FFFFFF"/>
            </a:solidFill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950850" y="1973600"/>
              <a:ext cx="7242299" cy="7049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idx="1" type="body"/>
          </p:nvPr>
        </p:nvSpPr>
        <p:spPr>
          <a:xfrm>
            <a:off x="681150" y="1063375"/>
            <a:ext cx="8187000" cy="217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Char char="●"/>
            </a:pPr>
            <a:r>
              <a:rPr lang="en" sz="2400"/>
              <a:t>Collinear Laser Spectroscopy at ISOLDE CERN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Char char="●"/>
            </a:pPr>
            <a:r>
              <a:rPr baseline="30000" lang="en" sz="2400"/>
              <a:t>49,51</a:t>
            </a:r>
            <a:r>
              <a:rPr lang="en" sz="2400"/>
              <a:t>K:  Z=19, N=30,32 (beyond N=28)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Char char="●"/>
            </a:pPr>
            <a:r>
              <a:rPr lang="en" sz="2400"/>
              <a:t>Measuring the ground state shows a “reinversion” of the π2s</a:t>
            </a:r>
            <a:r>
              <a:rPr baseline="-25000" lang="en" sz="2400"/>
              <a:t>1/2</a:t>
            </a:r>
            <a:r>
              <a:rPr lang="en" sz="2400"/>
              <a:t> and π1d</a:t>
            </a:r>
            <a:r>
              <a:rPr baseline="-25000" lang="en" sz="2400"/>
              <a:t>3/2</a:t>
            </a:r>
            <a:r>
              <a:rPr lang="en" sz="2400"/>
              <a:t> levels and gives us further constraints on our understanding of the nuclear shell model!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9675" y="1164899"/>
            <a:ext cx="6084649" cy="2452949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Shape 6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Collinear Laser Spectroscopy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159025" y="3309725"/>
            <a:ext cx="8984999" cy="1762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/>
              <a:t>Collinear laser spectroscopy setup (COLLAPS) at ISOLDE. 1) Single charged ions; 2) laser beam; 3) electrostatic deflection plates; 4) post-acceleration electrodes; 5) charge exchange cell (CEC); 6) photomultiplier tubes; 7) brewster window.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Hyperfine Spectra</a:t>
            </a:r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9025" y="1762462"/>
            <a:ext cx="5499638" cy="3288273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22292" y="1325025"/>
            <a:ext cx="3228932" cy="3725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References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457200" y="1200150"/>
            <a:ext cx="8229600" cy="3835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Char char="●"/>
            </a:pPr>
            <a:r>
              <a:rPr b="1" lang="en" sz="2400"/>
              <a:t>Spins and Magnetic Moments of </a:t>
            </a:r>
            <a:r>
              <a:rPr b="1" baseline="30000" lang="en" sz="2400"/>
              <a:t>49</a:t>
            </a:r>
            <a:r>
              <a:rPr b="1" lang="en" sz="2400"/>
              <a:t>K and </a:t>
            </a:r>
            <a:r>
              <a:rPr b="1" baseline="30000" lang="en" sz="2400"/>
              <a:t>51</a:t>
            </a:r>
            <a:r>
              <a:rPr b="1" lang="en" sz="2400"/>
              <a:t>K: Establishing the ½</a:t>
            </a:r>
            <a:r>
              <a:rPr b="1" baseline="30000" lang="en" sz="2400"/>
              <a:t>+</a:t>
            </a:r>
            <a:r>
              <a:rPr b="1" lang="en" sz="2400"/>
              <a:t> and 3/2</a:t>
            </a:r>
            <a:r>
              <a:rPr b="1" baseline="30000" lang="en" sz="2400"/>
              <a:t>+</a:t>
            </a:r>
            <a:r>
              <a:rPr b="1" lang="en" sz="2400"/>
              <a:t> Level Ordering Beyond </a:t>
            </a:r>
            <a:r>
              <a:rPr b="1" i="1" lang="en" sz="2400"/>
              <a:t>N</a:t>
            </a:r>
            <a:r>
              <a:rPr b="1" lang="en" sz="2400"/>
              <a:t> = 28.</a:t>
            </a:r>
            <a:r>
              <a:rPr lang="en" sz="2400"/>
              <a:t> J.Papuga et al. PRL 110, 172503 (2013).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Char char="●"/>
            </a:pPr>
            <a:r>
              <a:rPr b="1" lang="en" sz="2400"/>
              <a:t>An ion cooler-buncher for high-sensitivity collinear laser spectroscopy at ISOLDE.</a:t>
            </a:r>
            <a:r>
              <a:rPr lang="en" sz="2400"/>
              <a:t> </a:t>
            </a:r>
            <a:br>
              <a:rPr lang="en" sz="2400"/>
            </a:br>
            <a:r>
              <a:rPr lang="en" sz="2400"/>
              <a:t>E. Mané et al. Eur. Phys. J. A 42, 503-507 (2009).</a:t>
            </a:r>
          </a:p>
          <a:p>
            <a:pPr indent="-381000" lvl="0" marL="45720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Char char="●"/>
            </a:pPr>
            <a:r>
              <a:rPr b="1" lang="en" sz="2400"/>
              <a:t>Nuclear charge radii of potassium isotopes beyond </a:t>
            </a:r>
            <a:r>
              <a:rPr b="1" i="1" lang="en" sz="2400"/>
              <a:t>N </a:t>
            </a:r>
            <a:r>
              <a:rPr b="1" lang="en" sz="2400"/>
              <a:t>= 28.</a:t>
            </a:r>
            <a:r>
              <a:rPr lang="en" sz="2400"/>
              <a:t> K. Kreim et. al. PLB 731, 97-102 (2014).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