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8410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79918" autoAdjust="0"/>
  </p:normalViewPr>
  <p:slideViewPr>
    <p:cSldViewPr snapToGrid="0">
      <p:cViewPr varScale="1">
        <p:scale>
          <a:sx n="54" d="100"/>
          <a:sy n="54" d="100"/>
        </p:scale>
        <p:origin x="-1206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02BE2-CCD0-4988-8098-45CA32C53FB5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FD668-9847-4EC6-BEE5-BA80F16591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630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Chemical evolution a product of stellar nucleosynthesis (p-p chain, CNO cycle, s-, r-, etc. processes)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Heavy elements (56 ≤ Z &lt; 83) agree with the r-process contribution to the solar abundances -&gt; r-process is universal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However, lighter elements’ (26 ≤ Z ≤ 47) abundances do not agree with solar r-process abundances -&gt; there is some additional nucleosynthesis process at work (LEPP)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8%-18%-18% of the SS abundances are missing for </a:t>
            </a:r>
            <a:r>
              <a:rPr lang="en-US" dirty="0" err="1" smtClean="0"/>
              <a:t>Sr</a:t>
            </a:r>
            <a:r>
              <a:rPr lang="en-US" dirty="0" smtClean="0"/>
              <a:t>-Y-</a:t>
            </a:r>
            <a:r>
              <a:rPr lang="en-US" dirty="0" err="1" smtClean="0"/>
              <a:t>Zr</a:t>
            </a:r>
            <a:r>
              <a:rPr lang="en-US" dirty="0" smtClean="0"/>
              <a:t> (Z= 38  39  40)</a:t>
            </a:r>
          </a:p>
          <a:p>
            <a:endParaRPr lang="en-US" dirty="0" smtClean="0"/>
          </a:p>
          <a:p>
            <a:r>
              <a:rPr lang="en-US" dirty="0" smtClean="0"/>
              <a:t>How</a:t>
            </a:r>
            <a:r>
              <a:rPr lang="en-US" baseline="0" dirty="0" smtClean="0"/>
              <a:t> do we determine abundances? -&gt; stellar spectra</a:t>
            </a:r>
          </a:p>
          <a:p>
            <a:r>
              <a:rPr lang="en-US" baseline="0" dirty="0" smtClean="0"/>
              <a:t>How do we know metal-poor stars are older and not just formed from metal-poor material -&gt; the metal-poor material is older due to isotropy assumption for these timescales</a:t>
            </a:r>
          </a:p>
          <a:p>
            <a:endParaRPr lang="en-US" dirty="0" smtClean="0"/>
          </a:p>
          <a:p>
            <a:r>
              <a:rPr lang="en-US" dirty="0" smtClean="0"/>
              <a:t>Metal-poor</a:t>
            </a:r>
            <a:r>
              <a:rPr lang="en-US" baseline="0" dirty="0" smtClean="0"/>
              <a:t> stars should be enriched by only a few nucleosynthesis events =&gt; r-process is universal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FD668-9847-4EC6-BEE5-BA80F16591E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2366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Primary process</a:t>
            </a:r>
            <a:r>
              <a:rPr lang="en-US" baseline="0" dirty="0" smtClean="0"/>
              <a:t> = independent of initial abundances</a:t>
            </a:r>
          </a:p>
          <a:p>
            <a:r>
              <a:rPr lang="en-US" baseline="0" dirty="0" smtClean="0"/>
              <a:t>Accurately treating neutrino-matter interaction results in proton-rich ejecta</a:t>
            </a:r>
          </a:p>
          <a:p>
            <a:r>
              <a:rPr lang="en-US" baseline="0" dirty="0" smtClean="0"/>
              <a:t>PNS cools by emitting neutrinos</a:t>
            </a:r>
          </a:p>
          <a:p>
            <a:r>
              <a:rPr lang="en-US" baseline="0" dirty="0" smtClean="0"/>
              <a:t>Neutrino driven wind = supersonic outflow powered by neutrino flux</a:t>
            </a:r>
          </a:p>
          <a:p>
            <a:r>
              <a:rPr lang="en-US" dirty="0" smtClean="0"/>
              <a:t>reaction flow beyond 56 Ni 64 Ge is hampered by low p-capture Q-values and long </a:t>
            </a:r>
            <a:r>
              <a:rPr lang="el-GR" dirty="0" smtClean="0"/>
              <a:t>β</a:t>
            </a:r>
            <a:r>
              <a:rPr lang="en-US" dirty="0" smtClean="0"/>
              <a:t>+ decay half-lives</a:t>
            </a:r>
          </a:p>
          <a:p>
            <a:r>
              <a:rPr lang="en-US" dirty="0" smtClean="0"/>
              <a:t>Proton density</a:t>
            </a:r>
            <a:r>
              <a:rPr lang="en-US" baseline="0" dirty="0" smtClean="0"/>
              <a:t> is not as high as in </a:t>
            </a:r>
            <a:r>
              <a:rPr lang="en-US" baseline="0" dirty="0" err="1" smtClean="0"/>
              <a:t>rp</a:t>
            </a:r>
            <a:r>
              <a:rPr lang="en-US" baseline="0" dirty="0" smtClean="0"/>
              <a:t> process</a:t>
            </a:r>
          </a:p>
          <a:p>
            <a:r>
              <a:rPr lang="en-US" baseline="0" dirty="0" smtClean="0"/>
              <a:t>Neutron density ~ 10^14, 10^15 per </a:t>
            </a:r>
            <a:r>
              <a:rPr lang="en-US" baseline="0" dirty="0" err="1" smtClean="0"/>
              <a:t>ccm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Why does SN produce proton rich matter? -&gt; properly accounting for neutrino interactions at these densities and temperatures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FD668-9847-4EC6-BEE5-BA80F16591E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5730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Contribution to the </a:t>
            </a:r>
            <a:r>
              <a:rPr lang="en-US" dirty="0" err="1" smtClean="0"/>
              <a:t>Sr</a:t>
            </a:r>
            <a:r>
              <a:rPr lang="en-US" dirty="0" smtClean="0"/>
              <a:t>-Y-</a:t>
            </a:r>
            <a:r>
              <a:rPr lang="en-US" dirty="0" err="1" smtClean="0"/>
              <a:t>Zr</a:t>
            </a:r>
            <a:r>
              <a:rPr lang="en-US" baseline="0" dirty="0" smtClean="0"/>
              <a:t> abundances from a different process can explain their difference from the observed SS abundance pattern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heavily dependent on SN conditions, neutrino-driven winds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FD668-9847-4EC6-BEE5-BA80F16591E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2138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0055-91B9-44B4-AAC4-9AFA1C95F69B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48A-911B-4CA5-A1FB-48696FDE7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4270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0055-91B9-44B4-AAC4-9AFA1C95F69B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48A-911B-4CA5-A1FB-48696FDE7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1840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0055-91B9-44B4-AAC4-9AFA1C95F69B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48A-911B-4CA5-A1FB-48696FDE7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327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0055-91B9-44B4-AAC4-9AFA1C95F69B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48A-911B-4CA5-A1FB-48696FDE7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967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0055-91B9-44B4-AAC4-9AFA1C95F69B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48A-911B-4CA5-A1FB-48696FDE7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83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0055-91B9-44B4-AAC4-9AFA1C95F69B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48A-911B-4CA5-A1FB-48696FDE7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7263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0055-91B9-44B4-AAC4-9AFA1C95F69B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48A-911B-4CA5-A1FB-48696FDE7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63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0055-91B9-44B4-AAC4-9AFA1C95F69B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48A-911B-4CA5-A1FB-48696FDE7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766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0055-91B9-44B4-AAC4-9AFA1C95F69B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48A-911B-4CA5-A1FB-48696FDE7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659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0055-91B9-44B4-AAC4-9AFA1C95F69B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48A-911B-4CA5-A1FB-48696FDE7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959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20055-91B9-44B4-AAC4-9AFA1C95F69B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5A48A-911B-4CA5-A1FB-48696FDE7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091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20055-91B9-44B4-AAC4-9AFA1C95F69B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5A48A-911B-4CA5-A1FB-48696FDE7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97222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1850" y="1"/>
            <a:ext cx="10515600" cy="2141838"/>
          </a:xfrm>
        </p:spPr>
        <p:txBody>
          <a:bodyPr/>
          <a:lstStyle/>
          <a:p>
            <a:r>
              <a:rPr lang="en-US" dirty="0" smtClean="0"/>
              <a:t>Mysterious Abundances in Metal-poor Stars &amp; The </a:t>
            </a:r>
            <a:r>
              <a:rPr lang="el-GR" dirty="0" smtClean="0"/>
              <a:t>ν</a:t>
            </a:r>
            <a:r>
              <a:rPr lang="en-US" dirty="0" smtClean="0"/>
              <a:t>-p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466784"/>
            <a:ext cx="10515600" cy="833766"/>
          </a:xfrm>
        </p:spPr>
        <p:txBody>
          <a:bodyPr/>
          <a:lstStyle/>
          <a:p>
            <a:r>
              <a:rPr lang="en-US" sz="2700" dirty="0" smtClean="0"/>
              <a:t>How do we explain the abundances of “lighter heavy” nuclei </a:t>
            </a:r>
            <a:r>
              <a:rPr lang="en-US" sz="2700" dirty="0"/>
              <a:t>(38 </a:t>
            </a:r>
            <a:r>
              <a:rPr lang="en-US" sz="2700" dirty="0" smtClean="0"/>
              <a:t>≤ Z ≤ 40: </a:t>
            </a:r>
            <a:r>
              <a:rPr lang="en-US" sz="2700" dirty="0" err="1" smtClean="0"/>
              <a:t>Sr</a:t>
            </a:r>
            <a:r>
              <a:rPr lang="en-US" sz="2700" dirty="0" smtClean="0"/>
              <a:t>-Y-</a:t>
            </a:r>
            <a:r>
              <a:rPr lang="en-US" sz="2700" dirty="0" err="1" smtClean="0"/>
              <a:t>Zr</a:t>
            </a:r>
            <a:r>
              <a:rPr lang="en-US" sz="2700" dirty="0" smtClean="0"/>
              <a:t>)?</a:t>
            </a:r>
            <a:endParaRPr lang="en-US" sz="2700" dirty="0"/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44514" y="2975605"/>
            <a:ext cx="6147486" cy="3125254"/>
            <a:chOff x="5206314" y="3471972"/>
            <a:chExt cx="6147486" cy="312525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206314" y="3471972"/>
              <a:ext cx="6147486" cy="290981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206314" y="6381782"/>
              <a:ext cx="386355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From </a:t>
              </a:r>
              <a:r>
                <a:rPr lang="en-US" sz="800" dirty="0"/>
                <a:t>Jacobson, H. R., &amp; </a:t>
              </a:r>
              <a:r>
                <a:rPr lang="en-US" sz="800" dirty="0" err="1"/>
                <a:t>Frebel</a:t>
              </a:r>
              <a:r>
                <a:rPr lang="en-US" sz="800" dirty="0"/>
                <a:t>, A. 2014, Journal of Physics G Nuclear Physics, 41, 044001</a:t>
              </a:r>
            </a:p>
          </p:txBody>
        </p:sp>
      </p:grpSp>
      <p:sp>
        <p:nvSpPr>
          <p:cNvPr id="6" name="Content Placeholder 4"/>
          <p:cNvSpPr txBox="1">
            <a:spLocks/>
          </p:cNvSpPr>
          <p:nvPr/>
        </p:nvSpPr>
        <p:spPr>
          <a:xfrm>
            <a:off x="831850" y="3741500"/>
            <a:ext cx="5212664" cy="1702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Chemical evolution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Heavy elements (56 ≤ Z &lt; 83) agree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Abundace</a:t>
            </a:r>
            <a:r>
              <a:rPr lang="en-US" dirty="0" smtClean="0"/>
              <a:t> vs. </a:t>
            </a:r>
            <a:r>
              <a:rPr lang="en-US" dirty="0" err="1" smtClean="0"/>
              <a:t>metallicity</a:t>
            </a:r>
            <a:r>
              <a:rPr lang="en-US" dirty="0" smtClean="0"/>
              <a:t> trends suggest and additional process (LEPP)</a:t>
            </a:r>
          </a:p>
          <a:p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653180" y="2993958"/>
            <a:ext cx="5402798" cy="3752305"/>
            <a:chOff x="1793967" y="191813"/>
            <a:chExt cx="8485631" cy="6958766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93967" y="191813"/>
              <a:ext cx="8485631" cy="6335262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1793969" y="6522720"/>
              <a:ext cx="8067173" cy="627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Cowan J </a:t>
              </a:r>
              <a:r>
                <a:rPr lang="en-US" sz="800" dirty="0" err="1"/>
                <a:t>J</a:t>
              </a:r>
              <a:r>
                <a:rPr lang="en-US" sz="800" dirty="0"/>
                <a:t>, </a:t>
              </a:r>
              <a:r>
                <a:rPr lang="en-US" sz="800" dirty="0" err="1"/>
                <a:t>Roederer</a:t>
              </a:r>
              <a:r>
                <a:rPr lang="en-US" sz="800" dirty="0"/>
                <a:t> I U, </a:t>
              </a:r>
              <a:r>
                <a:rPr lang="en-US" sz="800" dirty="0" err="1"/>
                <a:t>Sneden</a:t>
              </a:r>
              <a:r>
                <a:rPr lang="en-US" sz="800" dirty="0"/>
                <a:t> C and Lawler J E 2011 </a:t>
              </a:r>
              <a:r>
                <a:rPr lang="en-US" sz="800" i="1" dirty="0"/>
                <a:t>r-Process Abundance Signatures in Metal-Poor Halo Stars </a:t>
              </a:r>
              <a:r>
                <a:rPr lang="en-US" sz="800" dirty="0"/>
                <a:t>(</a:t>
              </a:r>
              <a:r>
                <a:rPr lang="en-US" sz="800" i="1" dirty="0"/>
                <a:t>Carnegie Observatories Astrophysics Series </a:t>
              </a:r>
              <a:r>
                <a:rPr lang="en-US" sz="800" dirty="0" err="1"/>
                <a:t>vol</a:t>
              </a:r>
              <a:r>
                <a:rPr lang="en-US" sz="800" dirty="0"/>
                <a:t> 5) (Pasadena, CA: Carnegie) p </a:t>
              </a:r>
              <a:r>
                <a:rPr lang="en-US" sz="800" dirty="0" smtClean="0"/>
                <a:t>223</a:t>
              </a:r>
              <a:endParaRPr lang="en-US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84871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28851" y="365126"/>
            <a:ext cx="6537991" cy="3519106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8712275" y="1850605"/>
            <a:ext cx="366039" cy="356296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0203234" y="365125"/>
            <a:ext cx="366039" cy="383703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l-GR" dirty="0"/>
              <a:t>ν</a:t>
            </a:r>
            <a:r>
              <a:rPr lang="en-US" dirty="0"/>
              <a:t>-p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6" y="5380892"/>
            <a:ext cx="10347541" cy="9242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Site: proton-rich material of </a:t>
            </a:r>
            <a:r>
              <a:rPr lang="en-US" sz="3200" dirty="0"/>
              <a:t>core-collapse </a:t>
            </a:r>
            <a:r>
              <a:rPr lang="en-US" sz="3200" dirty="0" smtClean="0"/>
              <a:t>supernova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79749" y="3923476"/>
            <a:ext cx="1673577" cy="174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From The Chart of Nuclides (nndc.bnl.gov)</a:t>
            </a:r>
            <a:endParaRPr lang="en-US" sz="800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87018" y="3892016"/>
            <a:ext cx="959950" cy="1504201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V="1">
            <a:off x="6968699" y="2404671"/>
            <a:ext cx="1513139" cy="1396241"/>
          </a:xfrm>
          <a:prstGeom prst="straightConnector1">
            <a:avLst/>
          </a:prstGeom>
          <a:ln w="190500">
            <a:solidFill>
              <a:srgbClr val="F8841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895294" y="2028753"/>
            <a:ext cx="393609" cy="375918"/>
          </a:xfrm>
          <a:prstGeom prst="straightConnector1">
            <a:avLst/>
          </a:prstGeom>
          <a:ln w="63500">
            <a:solidFill>
              <a:srgbClr val="F8841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0386252" y="560868"/>
            <a:ext cx="393609" cy="375918"/>
          </a:xfrm>
          <a:prstGeom prst="straightConnector1">
            <a:avLst/>
          </a:prstGeom>
          <a:ln w="63500">
            <a:solidFill>
              <a:srgbClr val="F8841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9277719" y="2028753"/>
            <a:ext cx="11184" cy="351278"/>
          </a:xfrm>
          <a:prstGeom prst="straightConnector1">
            <a:avLst/>
          </a:prstGeom>
          <a:ln w="63500">
            <a:solidFill>
              <a:srgbClr val="F8841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10768677" y="578997"/>
            <a:ext cx="11184" cy="351278"/>
          </a:xfrm>
          <a:prstGeom prst="straightConnector1">
            <a:avLst/>
          </a:prstGeom>
          <a:ln w="63500">
            <a:solidFill>
              <a:srgbClr val="F8841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9308749" y="2404671"/>
            <a:ext cx="393609" cy="375918"/>
          </a:xfrm>
          <a:prstGeom prst="straightConnector1">
            <a:avLst/>
          </a:prstGeom>
          <a:ln w="63500">
            <a:solidFill>
              <a:srgbClr val="F8841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0779861" y="944570"/>
            <a:ext cx="393609" cy="375918"/>
          </a:xfrm>
          <a:prstGeom prst="straightConnector1">
            <a:avLst/>
          </a:prstGeom>
          <a:ln w="63500">
            <a:solidFill>
              <a:srgbClr val="F8841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 txBox="1">
            <a:spLocks/>
          </p:cNvSpPr>
          <p:nvPr/>
        </p:nvSpPr>
        <p:spPr>
          <a:xfrm>
            <a:off x="445946" y="1790161"/>
            <a:ext cx="5189310" cy="2505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Basics: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Free nucleons -&gt; Fe region -&gt; bottlenecks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Neutrinos 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Neutron captures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3022111" y="3165231"/>
          <a:ext cx="2131198" cy="435586"/>
        </p:xfrm>
        <a:graphic>
          <a:graphicData uri="http://schemas.openxmlformats.org/presentationml/2006/ole">
            <p:oleObj spid="_x0000_s1027" name="Equation" r:id="rId6" imgW="977760" imgH="241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65747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l-GR" dirty="0"/>
              <a:t>ν</a:t>
            </a:r>
            <a:r>
              <a:rPr lang="en-US" dirty="0"/>
              <a:t>-p </a:t>
            </a:r>
            <a:r>
              <a:rPr lang="en-US" dirty="0" smtClean="0"/>
              <a:t>process contributes to </a:t>
            </a:r>
            <a:r>
              <a:rPr lang="en-US" dirty="0" err="1" smtClean="0"/>
              <a:t>Sr</a:t>
            </a:r>
            <a:r>
              <a:rPr lang="en-US" dirty="0" smtClean="0"/>
              <a:t>-Y-</a:t>
            </a:r>
            <a:r>
              <a:rPr lang="en-US" dirty="0" err="1" smtClean="0"/>
              <a:t>Zr</a:t>
            </a:r>
            <a:r>
              <a:rPr lang="en-US" dirty="0" smtClean="0"/>
              <a:t> abundances</a:t>
            </a:r>
            <a:endParaRPr lang="en-US" dirty="0"/>
          </a:p>
          <a:p>
            <a:r>
              <a:rPr lang="en-US" dirty="0" smtClean="0"/>
              <a:t>Nuclear physics input</a:t>
            </a:r>
          </a:p>
          <a:p>
            <a:pPr lvl="1"/>
            <a:r>
              <a:rPr lang="en-US" dirty="0" smtClean="0"/>
              <a:t>Measure reaction rates and masses</a:t>
            </a:r>
          </a:p>
          <a:p>
            <a:pPr lvl="1"/>
            <a:r>
              <a:rPr lang="en-US" dirty="0" smtClean="0"/>
              <a:t>Neutrino physics</a:t>
            </a:r>
          </a:p>
          <a:p>
            <a:r>
              <a:rPr lang="en-US" dirty="0" smtClean="0"/>
              <a:t>Improved supernova models – stalled shock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860739" y="1451682"/>
            <a:ext cx="6408317" cy="3950413"/>
            <a:chOff x="2126751" y="844660"/>
            <a:chExt cx="8761098" cy="591970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126751" y="844660"/>
              <a:ext cx="8761098" cy="5704265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126751" y="6548925"/>
              <a:ext cx="292580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err="1" smtClean="0"/>
                <a:t>Fröhlich</a:t>
              </a:r>
              <a:r>
                <a:rPr lang="en-US" sz="800" dirty="0"/>
                <a:t>, C. 2014, Journal of Physics G Nuclear Physics, 41, 044003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561726" y="2404152"/>
              <a:ext cx="184934" cy="164387"/>
              <a:chOff x="4561726" y="2404152"/>
              <a:chExt cx="184934" cy="164387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4561726" y="2404152"/>
                <a:ext cx="0" cy="164387"/>
              </a:xfrm>
              <a:prstGeom prst="line">
                <a:avLst/>
              </a:prstGeom>
              <a:ln w="317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H="1">
                <a:off x="4561726" y="2568539"/>
                <a:ext cx="184934" cy="0"/>
              </a:xfrm>
              <a:prstGeom prst="line">
                <a:avLst/>
              </a:prstGeom>
              <a:ln w="317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4732340" y="2404152"/>
                <a:ext cx="0" cy="164387"/>
              </a:xfrm>
              <a:prstGeom prst="line">
                <a:avLst/>
              </a:prstGeom>
              <a:ln w="317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8926531" y="2404151"/>
              <a:ext cx="184934" cy="164387"/>
              <a:chOff x="4561726" y="2404152"/>
              <a:chExt cx="184934" cy="164387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61726" y="2404152"/>
                <a:ext cx="0" cy="164387"/>
              </a:xfrm>
              <a:prstGeom prst="line">
                <a:avLst/>
              </a:prstGeom>
              <a:ln w="317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4561726" y="2568539"/>
                <a:ext cx="184934" cy="0"/>
              </a:xfrm>
              <a:prstGeom prst="line">
                <a:avLst/>
              </a:prstGeom>
              <a:ln w="317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746660" y="2404152"/>
                <a:ext cx="0" cy="164387"/>
              </a:xfrm>
              <a:prstGeom prst="line">
                <a:avLst/>
              </a:prstGeom>
              <a:ln w="317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4547406" y="5197008"/>
              <a:ext cx="184934" cy="164388"/>
              <a:chOff x="4561726" y="2404151"/>
              <a:chExt cx="184934" cy="164388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4561726" y="2404152"/>
                <a:ext cx="0" cy="164387"/>
              </a:xfrm>
              <a:prstGeom prst="line">
                <a:avLst/>
              </a:prstGeom>
              <a:ln w="317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4561726" y="2568539"/>
                <a:ext cx="184934" cy="0"/>
              </a:xfrm>
              <a:prstGeom prst="line">
                <a:avLst/>
              </a:prstGeom>
              <a:ln w="317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746660" y="2404151"/>
                <a:ext cx="0" cy="164387"/>
              </a:xfrm>
              <a:prstGeom prst="line">
                <a:avLst/>
              </a:prstGeom>
              <a:ln w="317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8741597" y="5197008"/>
              <a:ext cx="184934" cy="164388"/>
              <a:chOff x="4561726" y="2404151"/>
              <a:chExt cx="184934" cy="164388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4561726" y="2404152"/>
                <a:ext cx="0" cy="164387"/>
              </a:xfrm>
              <a:prstGeom prst="line">
                <a:avLst/>
              </a:prstGeom>
              <a:ln w="317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4561726" y="2568539"/>
                <a:ext cx="184934" cy="0"/>
              </a:xfrm>
              <a:prstGeom prst="line">
                <a:avLst/>
              </a:prstGeom>
              <a:ln w="317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4746660" y="2404151"/>
                <a:ext cx="0" cy="164387"/>
              </a:xfrm>
              <a:prstGeom prst="line">
                <a:avLst/>
              </a:prstGeom>
              <a:ln w="317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4049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Consulted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Cowan </a:t>
            </a:r>
            <a:r>
              <a:rPr lang="en-US" dirty="0" smtClean="0"/>
              <a:t>J. J., </a:t>
            </a:r>
            <a:r>
              <a:rPr lang="en-US" dirty="0" err="1"/>
              <a:t>Roederer</a:t>
            </a:r>
            <a:r>
              <a:rPr lang="en-US" dirty="0"/>
              <a:t> </a:t>
            </a:r>
            <a:r>
              <a:rPr lang="en-US" dirty="0" smtClean="0"/>
              <a:t>I. U., </a:t>
            </a:r>
            <a:r>
              <a:rPr lang="en-US" dirty="0" err="1"/>
              <a:t>Sneden</a:t>
            </a:r>
            <a:r>
              <a:rPr lang="en-US" dirty="0"/>
              <a:t> </a:t>
            </a:r>
            <a:r>
              <a:rPr lang="en-US" dirty="0" smtClean="0"/>
              <a:t>C. </a:t>
            </a:r>
            <a:r>
              <a:rPr lang="en-US" dirty="0"/>
              <a:t>and Lawler </a:t>
            </a:r>
            <a:r>
              <a:rPr lang="en-US" dirty="0" smtClean="0"/>
              <a:t>J. E. </a:t>
            </a:r>
            <a:r>
              <a:rPr lang="en-US" dirty="0"/>
              <a:t>2011 </a:t>
            </a:r>
            <a:r>
              <a:rPr lang="en-US" i="1" dirty="0"/>
              <a:t>r-Process Abundance Signatures </a:t>
            </a:r>
            <a:r>
              <a:rPr lang="en-US" i="1" dirty="0" smtClean="0"/>
              <a:t>in Metal-Poor </a:t>
            </a:r>
            <a:r>
              <a:rPr lang="en-US" i="1" dirty="0"/>
              <a:t>Halo Stars </a:t>
            </a:r>
            <a:r>
              <a:rPr lang="en-US" dirty="0"/>
              <a:t>(</a:t>
            </a:r>
            <a:r>
              <a:rPr lang="en-US" i="1" dirty="0"/>
              <a:t>Carnegie Observatories Astrophysics Series </a:t>
            </a:r>
            <a:r>
              <a:rPr lang="en-US" dirty="0" err="1"/>
              <a:t>vol</a:t>
            </a:r>
            <a:r>
              <a:rPr lang="en-US" dirty="0"/>
              <a:t> 5) (Pasadena, </a:t>
            </a:r>
            <a:r>
              <a:rPr lang="en-US" dirty="0" smtClean="0"/>
              <a:t>CA: Carnegie</a:t>
            </a:r>
            <a:r>
              <a:rPr lang="en-US" dirty="0"/>
              <a:t>) p </a:t>
            </a:r>
            <a:r>
              <a:rPr lang="en-US" dirty="0" smtClean="0"/>
              <a:t>223</a:t>
            </a:r>
          </a:p>
          <a:p>
            <a:r>
              <a:rPr lang="en-US" dirty="0" err="1" smtClean="0"/>
              <a:t>Frebel</a:t>
            </a:r>
            <a:r>
              <a:rPr lang="en-US" dirty="0"/>
              <a:t>, A., Aoki, W., </a:t>
            </a:r>
            <a:r>
              <a:rPr lang="en-US" dirty="0" err="1"/>
              <a:t>Christlieb</a:t>
            </a:r>
            <a:r>
              <a:rPr lang="en-US" dirty="0"/>
              <a:t>, N., et al. 2005, , 434, </a:t>
            </a:r>
            <a:r>
              <a:rPr lang="en-US" dirty="0" smtClean="0"/>
              <a:t>871</a:t>
            </a:r>
          </a:p>
          <a:p>
            <a:r>
              <a:rPr lang="en-US" dirty="0" err="1" smtClean="0"/>
              <a:t>Fröhlich</a:t>
            </a:r>
            <a:r>
              <a:rPr lang="en-US" dirty="0"/>
              <a:t>, C. 2014, Journal of Physics G Nuclear Physics, 41, </a:t>
            </a:r>
            <a:r>
              <a:rPr lang="en-US" dirty="0" smtClean="0"/>
              <a:t>044003</a:t>
            </a:r>
          </a:p>
          <a:p>
            <a:r>
              <a:rPr lang="en-US" dirty="0" smtClean="0"/>
              <a:t>Jacobson</a:t>
            </a:r>
            <a:r>
              <a:rPr lang="en-US" dirty="0"/>
              <a:t>, H. R., &amp; </a:t>
            </a:r>
            <a:r>
              <a:rPr lang="en-US" dirty="0" err="1"/>
              <a:t>Frebel</a:t>
            </a:r>
            <a:r>
              <a:rPr lang="en-US" dirty="0"/>
              <a:t>, A. 2014, Journal of Physics G Nuclear Physics, 41, </a:t>
            </a:r>
            <a:r>
              <a:rPr lang="en-US" dirty="0" smtClean="0"/>
              <a:t>044001</a:t>
            </a:r>
          </a:p>
          <a:p>
            <a:r>
              <a:rPr lang="it-IT" dirty="0"/>
              <a:t>Travaglio, C., Gallino, R., Arnone, E., et al. 2004, , 601, 864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429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633152" y="731519"/>
            <a:ext cx="4925696" cy="5854243"/>
            <a:chOff x="3860859" y="452845"/>
            <a:chExt cx="4925696" cy="585424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860859" y="452845"/>
              <a:ext cx="4925696" cy="5638799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3860859" y="6091644"/>
              <a:ext cx="249619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err="1"/>
                <a:t>Frebel</a:t>
              </a:r>
              <a:r>
                <a:rPr lang="en-US" sz="800" dirty="0"/>
                <a:t>, A., Aoki, W., </a:t>
              </a:r>
              <a:r>
                <a:rPr lang="en-US" sz="800" dirty="0" err="1"/>
                <a:t>Christlieb</a:t>
              </a:r>
              <a:r>
                <a:rPr lang="en-US" sz="800" dirty="0"/>
                <a:t>, N., et al. 2005, , 434, 871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Example Stellar Spectrum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58824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1411</TotalTime>
  <Words>607</Words>
  <Application>Microsoft Office PowerPoint</Application>
  <PresentationFormat>Custom</PresentationFormat>
  <Paragraphs>53</Paragraphs>
  <Slides>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Equation</vt:lpstr>
      <vt:lpstr>Mysterious Abundances in Metal-poor Stars &amp; The ν-p process</vt:lpstr>
      <vt:lpstr>The ν-p Process</vt:lpstr>
      <vt:lpstr>Concluding Remarks</vt:lpstr>
      <vt:lpstr>Works Consulted</vt:lpstr>
      <vt:lpstr>Slide 5</vt:lpstr>
    </vt:vector>
  </TitlesOfParts>
  <Company>NSCL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Points</dc:title>
  <dc:creator>Redpath, Thomas</dc:creator>
  <cp:lastModifiedBy>Thomas Redpath</cp:lastModifiedBy>
  <cp:revision>69</cp:revision>
  <dcterms:created xsi:type="dcterms:W3CDTF">2015-04-03T20:18:58Z</dcterms:created>
  <dcterms:modified xsi:type="dcterms:W3CDTF">2015-05-04T21:13:56Z</dcterms:modified>
</cp:coreProperties>
</file>